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ink/ink14.xml" ContentType="application/inkml+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ink/ink2.xml" ContentType="application/inkml+xml"/>
  <Override PartName="/ppt/slides/slide129.xml" ContentType="application/vnd.openxmlformats-officedocument.presentationml.slide+xml"/>
  <Override PartName="/ppt/ink/ink10.xml" ContentType="application/inkml+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ink/ink7.xml" ContentType="application/inkml+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ink/ink11.xml" ContentType="application/inkml+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ink/ink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ink/ink4.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ink/ink12.xml" ContentType="application/inkml+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ink/ink9.xml" ContentType="application/inkml+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ink/ink5.xml" ContentType="application/inkml+xml"/>
  <Override PartName="/ppt/slides/slide20.xml" ContentType="application/vnd.openxmlformats-officedocument.presentationml.slide+xml"/>
  <Override PartName="/ppt/slideLayouts/slideLayout12.xml" ContentType="application/vnd.openxmlformats-officedocument.presentationml.slideLayout+xml"/>
  <Override PartName="/ppt/ink/ink1.xml" ContentType="application/inkml+xml"/>
  <Override PartName="/ppt/ink/ink13.xml" ContentType="application/inkml+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55" r:id="rId3"/>
    <p:sldId id="257" r:id="rId4"/>
    <p:sldId id="258" r:id="rId5"/>
    <p:sldId id="259" r:id="rId6"/>
    <p:sldId id="260" r:id="rId7"/>
    <p:sldId id="261" r:id="rId8"/>
    <p:sldId id="263" r:id="rId9"/>
    <p:sldId id="262" r:id="rId10"/>
    <p:sldId id="264" r:id="rId11"/>
    <p:sldId id="265" r:id="rId12"/>
    <p:sldId id="266" r:id="rId13"/>
    <p:sldId id="267" r:id="rId14"/>
    <p:sldId id="268" r:id="rId15"/>
    <p:sldId id="269" r:id="rId16"/>
    <p:sldId id="270" r:id="rId17"/>
    <p:sldId id="271" r:id="rId18"/>
    <p:sldId id="272" r:id="rId19"/>
    <p:sldId id="273" r:id="rId20"/>
    <p:sldId id="276" r:id="rId21"/>
    <p:sldId id="274" r:id="rId22"/>
    <p:sldId id="275" r:id="rId23"/>
    <p:sldId id="277" r:id="rId24"/>
    <p:sldId id="279" r:id="rId25"/>
    <p:sldId id="278" r:id="rId26"/>
    <p:sldId id="280" r:id="rId27"/>
    <p:sldId id="283" r:id="rId28"/>
    <p:sldId id="467" r:id="rId29"/>
    <p:sldId id="281" r:id="rId30"/>
    <p:sldId id="456" r:id="rId31"/>
    <p:sldId id="458" r:id="rId32"/>
    <p:sldId id="457" r:id="rId33"/>
    <p:sldId id="282" r:id="rId34"/>
    <p:sldId id="459" r:id="rId35"/>
    <p:sldId id="460" r:id="rId36"/>
    <p:sldId id="461" r:id="rId37"/>
    <p:sldId id="462" r:id="rId38"/>
    <p:sldId id="463" r:id="rId39"/>
    <p:sldId id="464" r:id="rId40"/>
    <p:sldId id="465" r:id="rId41"/>
    <p:sldId id="466" r:id="rId42"/>
    <p:sldId id="468" r:id="rId43"/>
    <p:sldId id="469" r:id="rId44"/>
    <p:sldId id="470" r:id="rId45"/>
    <p:sldId id="471" r:id="rId46"/>
    <p:sldId id="474" r:id="rId47"/>
    <p:sldId id="475" r:id="rId48"/>
    <p:sldId id="476" r:id="rId49"/>
    <p:sldId id="477" r:id="rId50"/>
    <p:sldId id="478" r:id="rId51"/>
    <p:sldId id="479" r:id="rId52"/>
    <p:sldId id="480"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 id="496" r:id="rId69"/>
    <p:sldId id="497" r:id="rId70"/>
    <p:sldId id="498" r:id="rId71"/>
    <p:sldId id="499" r:id="rId72"/>
    <p:sldId id="500" r:id="rId73"/>
    <p:sldId id="501" r:id="rId74"/>
    <p:sldId id="502" r:id="rId75"/>
    <p:sldId id="503" r:id="rId76"/>
    <p:sldId id="504" r:id="rId77"/>
    <p:sldId id="505" r:id="rId78"/>
    <p:sldId id="506" r:id="rId79"/>
    <p:sldId id="507" r:id="rId80"/>
    <p:sldId id="508" r:id="rId81"/>
    <p:sldId id="509" r:id="rId82"/>
    <p:sldId id="510" r:id="rId83"/>
    <p:sldId id="511" r:id="rId84"/>
    <p:sldId id="512" r:id="rId85"/>
    <p:sldId id="513" r:id="rId86"/>
    <p:sldId id="514" r:id="rId87"/>
    <p:sldId id="515" r:id="rId88"/>
    <p:sldId id="516" r:id="rId89"/>
    <p:sldId id="517" r:id="rId90"/>
    <p:sldId id="518" r:id="rId91"/>
    <p:sldId id="519" r:id="rId92"/>
    <p:sldId id="520" r:id="rId93"/>
    <p:sldId id="521" r:id="rId94"/>
    <p:sldId id="522" r:id="rId95"/>
    <p:sldId id="523" r:id="rId96"/>
    <p:sldId id="524" r:id="rId97"/>
    <p:sldId id="525" r:id="rId98"/>
    <p:sldId id="526" r:id="rId99"/>
    <p:sldId id="527" r:id="rId100"/>
    <p:sldId id="528" r:id="rId101"/>
    <p:sldId id="529" r:id="rId102"/>
    <p:sldId id="530" r:id="rId103"/>
    <p:sldId id="531" r:id="rId104"/>
    <p:sldId id="532" r:id="rId105"/>
    <p:sldId id="533" r:id="rId106"/>
    <p:sldId id="534" r:id="rId107"/>
    <p:sldId id="535" r:id="rId108"/>
    <p:sldId id="536" r:id="rId109"/>
    <p:sldId id="537" r:id="rId110"/>
    <p:sldId id="538" r:id="rId111"/>
    <p:sldId id="539" r:id="rId112"/>
    <p:sldId id="540" r:id="rId113"/>
    <p:sldId id="541" r:id="rId114"/>
    <p:sldId id="542" r:id="rId115"/>
    <p:sldId id="543" r:id="rId116"/>
    <p:sldId id="544" r:id="rId117"/>
    <p:sldId id="545" r:id="rId118"/>
    <p:sldId id="546" r:id="rId119"/>
    <p:sldId id="547" r:id="rId120"/>
    <p:sldId id="548" r:id="rId121"/>
    <p:sldId id="549" r:id="rId122"/>
    <p:sldId id="550" r:id="rId123"/>
    <p:sldId id="551" r:id="rId124"/>
    <p:sldId id="552" r:id="rId125"/>
    <p:sldId id="553" r:id="rId126"/>
    <p:sldId id="554" r:id="rId127"/>
    <p:sldId id="555" r:id="rId128"/>
    <p:sldId id="556" r:id="rId129"/>
    <p:sldId id="557" r:id="rId130"/>
    <p:sldId id="558" r:id="rId131"/>
    <p:sldId id="559" r:id="rId132"/>
    <p:sldId id="560" r:id="rId133"/>
    <p:sldId id="561" r:id="rId134"/>
    <p:sldId id="562" r:id="rId135"/>
    <p:sldId id="563" r:id="rId136"/>
    <p:sldId id="564" r:id="rId137"/>
    <p:sldId id="565" r:id="rId138"/>
    <p:sldId id="566" r:id="rId139"/>
    <p:sldId id="567" r:id="rId140"/>
    <p:sldId id="568" r:id="rId141"/>
    <p:sldId id="569" r:id="rId142"/>
    <p:sldId id="570" r:id="rId143"/>
    <p:sldId id="571" r:id="rId144"/>
    <p:sldId id="572"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p:scale>
          <a:sx n="70" d="100"/>
          <a:sy n="70" d="100"/>
        </p:scale>
        <p:origin x="-714" y="-16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07T04:01:37.908"/>
    </inkml:context>
    <inkml:brush xml:id="br0">
      <inkml:brushProperty name="width" value="0.05292" units="cm"/>
      <inkml:brushProperty name="height" value="0.05292" units="cm"/>
      <inkml:brushProperty name="color" value="#002060"/>
    </inkml:brush>
  </inkml:definitions>
  <inkml:trace contextRef="#ctx0" brushRef="#br0">22930 10386 0,'27'0'156,"1"0"-140,-1 0-1,0 0 1,1 0 31,26 0-16,-26 0-31,-1 0 47,0 0-32,1 0 1,-1 27-16,0 0 156,1-27-140,-1 0 31,0 0 0,1 28-32,-1-28 63,0 27-78</inkml:trace>
  <inkml:trace contextRef="#ctx0" brushRef="#br0" timeOffset="4482.13">23449 10058 0,'0'27'266,"0"1"-251,0-1 1,0 0 0,0 0-1,0 1 1,0-1 15,-27 0-31,27 1 110,0-1-48,-27 0-62,27 1 141,0-1-79</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04:06:12.506"/>
    </inkml:context>
    <inkml:brush xml:id="br0">
      <inkml:brushProperty name="width" value="0.05292" units="cm"/>
      <inkml:brushProperty name="height" value="0.05292" units="cm"/>
      <inkml:brushProperty name="color" value="#FF0000"/>
    </inkml:brush>
  </inkml:definitions>
  <inkml:trace contextRef="#ctx0" brushRef="#br0">5220 3170 0,'-27'0'78,"-1"-27"-46,1 0-32,0-1 15,-1 1 16,-54 0-15,55-1-16,0 1 16,-1 0-16,1 27 15,-28-55-15,28 55 16,0 0-16,-28-55 16,28 55-16,-1 0 15,1 0-15,0-27 0,-55 0 16,54-1-1,1 28 1,-28-27-16,28 0 16,0 27-1,-28-28-15,28 28 16,-1 0-16,1 0 16,0 0-1,-28 0-15,28 0 0,-1 0 16,1 0-16,0 0 0,-55 0 0,54 0 15,1 0-15,0 0 0,-1 0 0,1 0 16,0 0 0,-1 0-16,1 0 0,0 0 15,-1 0-15,1 0 0,0 0 0,-28 0 16,0 0 0,-27 0-16,28 0 0,26 0 0,1 0 15,0 0-15,-1 0 0,1 0 0,-28 0 16,28 0-16,-28 0 15,28 0-15,0 0 0,-1 0 16,1 0-16,0 0 0,-1 0 0,-54 0 16,55 0-16,-28 0 15,28 0-15,-28 0 0,28 0 16,0 0-16,-1 0 0,1 0 0,0 0 16,-1 0-16,1 0 15,-28 0-15,28 0 0,0 0 16,-1 0-16,1 0 0,0 0 15,-1 0-15,1 0 0,0 0 16,-55 0-16,27 0 31,28 0-31,-28 0 16,28 0 0,0 0-16,-28 0 46,28 0-46,-1 28 47,-54-1 31,55 55-31,0-55-31,-1 1-16,1-1 16,27 0-1,-27 1 16,27-1 1,0 0-32,0 1 31,0-1-15,0 0-1,-28 1-15,28-1 16,-27 0-1,27 1-15,0-1 32,0 0-17,0 1 1,0-1-16,0 0 16,-27 1-1,27-1-15,0 0 0,0 1 31,0 26-31,0-26 32,0-1-32,0 0 15,0 1 17,0-1 30,0 0-62,0 1 0,27-28 31,0 0-15,1 0 15,-1 0-31,0 0 16,1 0-1,26 54-15,-26-54 16,-1 0-16,0 0 16,1 0-16,-1 0 0,28 0 15,-28 0-15,0 0 0,0 0 16,1 0-16,-1 0 0,0 0 16,1 0-16,-1 0 0,0 0 15,1 28-15,-1-28 0,0 0 16,1 0-16,-1 0 15,0 27-15,1-27 16,26 0-16,1 0 0,-28 0 16,55 27-1,-54-27-15,-1 0 16,28 0-16,-1 0 0,1 28 16,27-28-1,-55 0 1,28 0-16,-28 0 15,28 27-15,-28-27 0,1 27 16,-1-27-16,0 0 16,28 0-16,27 28 0,-55-28 15,1 0-15,-1 0 0,0 0 0,1 0 16,-1 0-16,0 0 0,83 27 0,-56-27 16,-26 0-16,26 0 15,-26 0-15,-1 27 0,28-27 0,-28 0 16,28 0-16,-28 0 15,55 0-15,-55 28 0,1-28 16,-1 0-16,0 0 16,1 0 62,-1 0-78,0 0 15,1 0 1,-1 0-16,0 0 16,1 0-16,-1 0 15,0 0-15,1 0 0,-1 0 0,0 0 16,1 0-16,-1 0 16,0 0-16,1 0 15,-1 0-15,0-28 16,1 28-1,-1 0-15,0 0 16,1 0-16,26-27 16,-26 0-1,-1-1 1,0 1 0,1 0-16,-28-1 31,0 1-31,27 0 0,0-1 15,28 28-15,-28-27 16,1 0 0,-1-1-1,0 1-15,1 0 16,-1-1 0,0 1-1,1 0 1,-1-1-1,-27 1 1,0 0 31,0-1-47,0 1 16,0 0 15,0-1-16,0 1 1,-27 0 15,-1-1-15,1 1 0,0 27 15,-1 0-16,1 0 1,0 0 0,-1 0-16,-26 0 15,26-27 63,83 27 63,-28 0-141</inkml:trace>
  <inkml:trace contextRef="#ctx0" brushRef="#br0" timeOffset="5734.3">11178 3854 0,'27'0'31,"1"0"-15,26 0-16,-26 0 16,-1 0-1,0 0-15,1 0 0,-1 0 16,28 0-16,-28 0 16,28 0-16,-28 0 0,55 0 15,-55 0-15,1 0 0,-1 0 16,0 0-16,1 0 0,26 0 0,-26 0 15,-1 0-15,28 0 16,-28 0-16,0 0 0,1 27 16,-1-27-16,28 0 15,-28 0 1,55 0-16,-55 0 16,1 0-16,-1 0 0,0 27 15,0-27 1,1 0-16,-1 0 15,0 0 1,1 0-16,-1 0 0,0 0 16,1 0-16,-1 0 0,0 0 15,1 0-15,-1 0 0,28 28 16,-28-28 0,0 0 30,1 0-30,26 27-16,-26-27 31,-1 0-15,0 0 0,1 0-16,-1 0 31,0 27-31,28-27 31,-28 28-31,1-1 16,-1-27-1,0 27 1,1 1-16,-1-28 16,0 27-16,1-27 31,-1 0-31,0 27 0,1 1 15,-1-28 1,0 27-16,1 0 31,-1-27-15,0 28-16,1-1 16,26-27-16,-26 27 15,-1 1 1,0-28-16,1 27 15,26-27 1,-26 27 0,-1-27-1,0 28-15,1-28 32,-1 0-17,0 0-15,1 0 16,-1 0-16,0 27 0,1-27 15,-1 0-15,0 0 0,1 0 16,26 0 0,-26 0-16,26 55 15,-26-55-15,-1 0 32,0 0-32,1 27 0,-1-27 15,28 0 1,-28 27-1,0-27-15,1 0 16,26 0 0,-26 0-1,-1 28 1,0-28-16,55 27 16,-54-27-1,-1 0-15,0 0 16,28 27-16,-28-27 31,1 0-15,-1 0 15,0 0 0,28 0-15,-28 0-1,1 0-15,-1 0 16,0 0-16,1 0 16,-1 0-16,0 0 0,1 0 15,-1 0 1,0 0 0,1 0 93,-1 0-93,0 0 30,55 0-46,-54 0 32,-1 0-17,0 0-15,1 0 63,26 0-32,-26 0 0,-1 0-15,0 0 78,0 0-79,28 0 1,-28 0-16,1 0 0,-1 0 16,0 28-16,1-28 0,-1 0 15,28 0-15,-28 0 16,0 0-16,1 0 15,-1 0-15,0 0 63,1 27-47,-1-27-16,0 0 15,1 0 1,26 0-16,1 27 15,-28-27 17,1 0-1,-1 0-15,0 0-16,1 0 15,-1 0 1,0 28-16,1-28 15,-1 0 1,0 0-16,1 0 16,-1 27-1,0-27-15,28 0 16,-28 0 0,1 0-1,-1 0-15,0 0 16,1 0-16,26 0 15,-26 0 1,54 0 0,-55 0-1,28 0 1,-28 0 0,0 0-1,1 0-15,-1 0 16,0 0-16,1 0 15,-1 0-15,28 0 0,-28 0 16,0 0-16,1 0 16,26 0-16,-26 0 0,-1 0 15,0 0-15,1 0 0,-1 0 16,0 0-16,1 0 0,-1 0 16,28 0 46,-28 0-46,0 0-1,1 0 1,-1 0 0,0 0-1,1 0-15,-1 0 31,0 27-31,28-27 469,0 0-453,-1 0-16,28 28 0,-27-28 0,0 0 0,27 0 15</inkml:trace>
  <inkml:trace contextRef="#ctx0" brushRef="#br0" timeOffset="11168.21">23805 4783 0,'-28'-27'125,"1"27"-109,0 0-1,-1 0-15,-54-28 0,28 1 16,26 27-16,1 0 0,-28-27 16,28 27-16,0 0 15,-1 0-15,1 0 0,0 0 16,-1 0-16,1 0 0,-28-28 15,28 1-15,0 0 16,-1 27-16,1 0 16,0 0-16,-1 0 15,-54 0-15,55-28 0,0 1 16,-1 27-16,1 0 16,0 0-16,-28 0 0,28 0 15,-1 0-15,1 0 0,0 0 16,-28-55-16,28 55 15,0 0 1,-1 0-16,1 0 16,0 0-1,-1 0 1,1 0-16,0 0 0,-1 0 16,1 0-16,0 0 0,-1 0 15,1 0-15,0 0 0,-28 0 16,28 0-16,-28 0 0,28 0 15,-1 0-15,-26 0 0,26 0 16,1 0 0,0 0-1,-1 0 1,1 0 0,0 0-1,-1 28-15,1 26 16,0-26-1,-1-1 1,1 0 0,0 1-1,-1-1 63,28 0-78,0 1 16,0-1 0,0 0-1,0 1 1,0-1 0,0 0 15,0 1-31,0-1 31,28 0-31,-1 1 16,0-1 15,1 0-15,-1 1-1,0-1 1,1-27-1,-1 27-15,0 1 16,1-28 15,-1 0-15,0 0-16,1 27 31,-1-27-15,0 0-1,1 0-15,-1 0 16,0 0 0,1 0-16,-1 0 0,0 0 15,1 0-15,-1 0 0,0 0 16,1 0-16,54 0 0,-55 0 16,0 0-16,1 0 46,-1 0-46,0 0 16,1 0-16,-1 0 16,27 0-16,-26 0 15,-1 0-15,0 0 16,1 0-16,26 0 16,-26 0-1,-1 0-15,0 0 0,1 0 16,-1 0-16,0 0 15,1 0 1,-1 0 0,0 0-16,1 0 15,-1 0 1,0 0-16,1 0 16,-1 0-16,0 0 0,1 0 15,-1 0-15,0 0 16,1 0-1,-1 0-15,0 27 0,1-27 32,26 0-32,-26 28 15,26-28 79,-26 0-78,-1 0-1,0 0 1,28 0 0,-28 0-1,1 0-15,-1 0 16,0 0-1,1 0 32,-1 0-15,0-28-1,1 1 16,-28 0-16,0-1-15,0 1-1,0 0-15,0-1 16,0 1-1,0 0-15,0-1 47,0 1-31,0 0 0,0-1-1,0 1-15,0 0 47,-28-1-31,1 1 15,0 0 63</inkml:trace>
  <inkml:trace contextRef="#ctx0" brushRef="#br0" timeOffset="15432.55">5657 820 0,'-27'0'47,"-1"0"-31,1 27-16,-55 1 15,55-1-15,0 0 16,-1 1-16,1 54 16,0-55-16,-1 0 0,1 28 15,0-28-15,-1 1 16,-26 26-16,26-26 0,1-1 15,0 0-15,-1 28 0,28-28 16,-27 1-16,0 26 16,27-26-16,-28-1 0,28 0 15,-27 1 1,27-1-16,-27 0 0,-28 1 16,55-1-16,0 28 15,-27-28 1,-1 0-16,28 1 0,-27-1 15,27 28 1,-27-28-16,-1 0 16,1 1-16,0-1 0,27 0 15,0 28-15,-28-28 16,1 0-16,27 1 16,-27-1-16,-1 0 15,1 1-15,27-1 0,-27 28 16,-1-28-1,1 0-15,27 1 47</inkml:trace>
  <inkml:trace contextRef="#ctx0" brushRef="#br0" timeOffset="16776.29">4482 2050 0,'0'-27'62,"0"54"-30,0 0-17,0 0-15,0 1 0,0-1 16,0 28-16,-27-28 15,27 0-15,0 1 0,0-1 16,0 0 0,0 1-16,0-1 15,0 0-15,0 1 16,0-1 0,0 0-1,0 1-15,0-1 16,0 0 140,27-27-125,0 0-15,1-27-16,-1 0 16,0 27-16,1-28 0,-1 1 15,0 0-15,1-1 16,-1 1 46,55 0-46,-55 27 0,1-55-16,-1 55 0,0-27 15,1 27-15,-1-28 0,0 1 16,1 27 31,-1 0 78,0 0-110</inkml:trace>
  <inkml:trace contextRef="#ctx0" brushRef="#br0" timeOffset="18057.62">14458 1093 0,'-28'0'16,"1"0"-16,0 0 15,27 28-15,0-1 16,-28 0-16,28 28 16,0-28-16,-27 1 0,27-1 0,-27 0 15,27 1-15,0-1 0,0 0 16,-28 28-16,1-28 0,27 1 0,0-1 15,-55 55-15,55-55 0,0 28 0,-27 0 16,0-28-16,27 0 0,0 1 0,0-1 16,-28 0-16,28 1 0,-27 54 0,0-55 15,27 0-15,0 0 0,-28 28 16,28 0 0,0-1-16,-27-26 0,27-1 15,0 0-15,-27 1 0,-1 54 16,28-55-1,-27 28-15,27-28 0,0 28 16,-27-28-16,27 0 16,-28 1-16,28-1 15,0 0-15,0 1 0,-27-1 16,0 0-16,27 1 16,-28-1-16,28 0 15,0 1-15,0-1 16,-27 0-16,27 1 15,-27-1-15,-1 0 32,28 28-1,0-28 16</inkml:trace>
  <inkml:trace contextRef="#ctx0" brushRef="#br0" timeOffset="19245.05">13638 2624 0,'0'27'62,"0"0"-46,0 1-16,0-1 0,0 55 16,0-55-16,0 1 15,0 26 1,0-26-16,0-1 15,0 28-15,0-28 32,0 0-1,0 1-15,0-1-1,0 0 1,0 1-1,0-1 1,27 0 0,0 1 77,1-28-77,-1 0-16,0 0 0,55 0 16,-54 0-16,-1 0 0,0-28 0,1 28 15,-1-27-15,0 27 0,1-27 0,-1 27 16,0-28-16,1 1 16,-1 0 46,0-1-46,1 28-1,-1-27 17,0 27 139,1 0-171,26 0 16,-26 0-16,26 0 0</inkml:trace>
  <inkml:trace contextRef="#ctx0" brushRef="#br0" timeOffset="21854.49">23941 1011 0,'0'28'62,"0"-1"-46,0 0-16,0 1 0,0 26 16,0-26-16,0-1 0,0 0 15,0 1-15,0-1 16,0 0-16,0 1 0,0 26 16,0-26-16,0-1 15,0 0-15,0 1 0,0-1 16,-27 28-16,27-28 15,0 0-15,0 28 0,0-28 16,-27 28-16,27-28 0,-28 28 16,1 0-16,27 27 15,0-55-15,0 0 0,-27 0 16,-1 28-16,28 0 16,-27-28-16,27 55 15,-27-55-15,-1 1 0,1-1 0,27 0 16,0 1-16,0 26 0,-27-26 0,27 26 15,-28-26-15,1-1 0,27 0 16,0 1-16,-27 26 0,27-26 0,-28-1 16,28 0-16,-54 55 0,54-27 15,-28 0-15,1-28 16,27 0-16,-27 1 0,27-1 16,-28 0-16,28 1 15,-27 26-15,0-26 16,27-1-16,0 0 15,0 1-15,0-1 0,-28 0 16,28 28-16,-27-28 16,0 28-16,27 0 15,-28 27 1,28-55-16,-27 28 16,0-28-16,27 0 15,0 1 1,0-1-16,0 0 15,0 1 110,0-1-109,0 0 0,0 1 156,0-1-94,0 0-47,0 1 16,0-1 0,0 0 156,0 1-141,0-1-46,0 0 15,0 1 0,0-1 1,0 0-1</inkml:trace>
  <inkml:trace contextRef="#ctx0" brushRef="#br0" timeOffset="23731.02">22848 3936 0,'0'27'31,"0"0"-16,27 1 1,1-1-16,-1 0 31,0 1-15,1-1 0,-1 0 15,0 1-16,1-1 1,26-27 0,-26 0-1,-1 27-15,0 1 16,1-1 46,-1 0-30,0 1-17,1-1 32,-1 0-31,0-27 140,-27-27-156,28 0 0,-1-28 16,0 28-16,1-1 15,-28 1-15,27 0 16,0-1-16,-27 1 16,28 0-16,-1-1 31,0 1 219,-27 0-219,28-1 63</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04:05:09.764"/>
    </inkml:context>
    <inkml:brush xml:id="br0">
      <inkml:brushProperty name="width" value="0.05292" units="cm"/>
      <inkml:brushProperty name="height" value="0.05292" units="cm"/>
      <inkml:brushProperty name="color" value="#FF0000"/>
    </inkml:brush>
  </inkml:definitions>
  <inkml:trace contextRef="#ctx0" brushRef="#br0">6914 9539 0,'0'-28'0,"0"1"172,-27 27 93,0 0-265,-1 0 0,1 0 16,0 27-16,-1 1 16,28-1-1,0 0 1,-27 1-16,0-1 0,27 0 15,-55 1-15,28 26 16,27-26 0,0-1-16,-28 0 0,1 1 15,0 26-15,27-26 16,-28 26 0,1-26-16,27-1 15,0 0-15,-27 1 0,27-1 16,0 0-16,-28 0 15,28 1-15,0-1 0,-27 0 16,0 1-16,27-1 16,-28 55-16,28-55 15,-27 1-15,0 26 16,27-26 0,0 26-16,-28-26 0,1-1 15,27 0 1,-27 1-16,27-1 15,0 0-15,-28 1 0,28-1 16,-27 0-16,0 1 16,27-1-16,0 0 0,-28 55 15,-26-27-15,26 0 16,28 27 0,-27-55-1,0 0-15,-1 28 0,28-28 16,-27 28-16,27-28 0,-27 1 15,-1 54-15,28-55 16,0 0-16,-27 1 0,0 26 0,-1-26 16,-26 26-16,26 28 15,1-54-15,27-1 0,-27 28 16,-1-28-16,1 28 0,0-28 16,-1 0-16,1 1 0,27-1 15,0 28-15,-27-28 0,0 55 16,-1-55-16,1 28 15,0-28-15,27 1 0,0-1 0,-28 0 16,28 1-16,-54 26 0,26-26 0,1-1 16,27 28-16,-27-28 0,27 0 0,-28 55 15,1-54-15,0 26 0,27-26 16,-28 26-16,1-26 0,27-1 0,0 0 0,0 1 16,-27 54-16,-1-28 0,1-26 15,27 26-15,-27-26 0,-28 26 16,55-26-16,0-1 0,-27 55 15,27-27 1,0-28-16,-28 28 0,1 27 16,0-28-16,27 1 15,0-28-15,-28 28 0,28 0 16,-27-28-16,27 0 16,-27 28-16,27-28 15,-55 28-15,55-28 0,0 0 0,-27 1 16,-1-1-16,28 0 0,0 1 15,-27 54-15,0-28 0,-1-26 16,28-1-16,-27 28 0,0-28 0,27 0 16,-28 1-16,1 54 0,0-28 15,-28 28-15,28-54 0,27-1 16,0 0-16,-28 28 0,1-28 0,0 28 16,-1-28-1,1 1-15,27-1 0,-27 28 16,-1-28-16,1 0 15,27 55-15,-27-54 16,-28-1-16,28 0 0,-1 1 16,-26 26-1,26 1-15,1 27 16,0-27-16,-1-28 16,1 0-16,0 1 15,-1 54-15,28-55 0,-54 28 16,26-28-16,1 0 0,0 1 15,-1-1-15,1 28 16,0-28-16,-1 55 16,28-55-16,-27 1 15,0-1-15,-1 0 16,1 1-16,0-1 16,-1 0-16,28 1 15,-27-1-15,27 0 16,-27 1 31,-1-1-16</inkml:trace>
  <inkml:trace contextRef="#ctx0" brushRef="#br0" timeOffset="1953.12">3225 16098 0,'0'27'78,"0"1"-62,0-1-16,0 0 0,0 1 16,0-1-1,0 0-15,-28 1 0,28-1 16,-27 0 0,27 1 15,0-1-16,0 0 1,0 1 15,0-1-31,-27 28 16,-1-28 0,1 0 15,54-27 328,1 0-343,26 0-1,-26 0 32,-1 0-31,0 0-16,1 0 16,-1 0-1,0 0 1,1 0-1,-1 0 1,0 0 0,1 0-16,-1 0 15,0 0 1,1 0 15,-1 0-15,0 0-1,28 0-15,-28 0 16,1 0 0,-1 0-1,0 0 17</inkml:trace>
  <inkml:trace contextRef="#ctx0" brushRef="#br0" timeOffset="5938.68">11342 14158 0,'0'27'47,"0"0"-31,0 0-1,0 1-15,0-1 16,0 0-16,0 1 15,0-1 1,0 0-16,0 1 0,0 26 31,0-26-15,0-1-16,0 0 31,0 1-31,0-1 16,0 0-1,27 1-15,-27-1 16,0 0 0,0 1-16,0-1 15,28 0 1,-28 1-16,0-1 16,0 0-16,0 1 15,27-1-15,0 0 16,-27 1-1,28-1 1,-28 0-16,0 1 16,0-1-16,0 0 15,0 1-15,27-1 16,-27 0 0,27 28-16,-27-28 15,0 1-15,0 26 16,28 1-16,-28 0 15,0-28-15,0 0 16,0 1-16,27 26 16,-27-26-1,0-1-15,27 0 0,-27 1 16,28 26-16,-28-26 16,0-1-1,0 0-15,0 1 16,0-1-16,0 0 15,0 1-15,0-1 16,0 0-16,27 1 16,-27 26-16,0-26 15,0-1 1,0 0-16,27 1 0,-27 26 16,0-26-16,28 26 15,-1-26 282,0-1-250,-27 0-31,0 1-1,0-1 1,0 0-1,0 1 32,28-1-31,-28 0 31,0 1 62,0-1-78,0 0-15,27 1 31,0-1 15</inkml:trace>
  <inkml:trace contextRef="#ctx0" brushRef="#br0" timeOffset="35095.44">11397 16617 0,'0'28'94,"27"-28"-78,0 27-16,1-27 15,-1 0 1,55 27 0,-55 1-16,1-1 31,-1 0 0,0 1 16,1-1-16,-1-27 79,0 27 15,1-27-78,-1 0-32,0 28 1,1-1 31,-1-27 0,0 27-32,1 1 454,-28-56-407,0 1-46,0 0 0,0-1-1,0 1 32,0 0-16,0-1 1,0 1-1,0 0-15,0-1-1,27 1-15,-27 0 31,27-1-15,1 1 0,-28 0 15,0-1-15,27 1-1,0 0 16,-27-1 32,28 1 265</inkml:trace>
  <inkml:trace contextRef="#ctx0" brushRef="#br0" timeOffset="38521.71">21782 12736 0,'0'-27'31,"0"54"0,0 1-31,0-1 16,0 0-16,0 1 0,0 26 15,28 56 1,-1-28-16,-27-55 16,0 0-16,0 1 15,0-1-15,0 0 0,27 1 16,-27-1-16,0 0 0,28 1 16,-28-1-16,0 0 15,54 28-15,-54-28 16,0 28-16,0-28 0,0 1 15,28-1-15,-1 55 16,0-55-16,-27 1 16,0-1-16,0 0 0,0 1 15,0-1-15,0 0 16,0 1-16,0-1 0,0 0 16,28 1-16,-28-1 0,0 0 15,0 1-15,0-1 16,0 0-16,27 1 0,-27-1 15,0 0-15,0 0 16,27 28-16,-27-28 16,0 1-16,0-1 0,0 0 0,0 1 0,0-1 15,0 0-15,28 1 0,-28-1 16,0 0-16,0 1 16,0-1-16,0 0 0,0 1 15,27-1-15,-27 55 0,0-55 16,0 1-16,0 26 0,27 1 15,-27-28-15,0 1 16,0-1-16,0 0 0,0 1 16,0-1-16,0 0 15,0 1-15,0-1 0,0 0 16,0 28-16,28-28 0,-28 1 16,0-1-16,0 28 15,0-1-15,27-26 16,-27-1-16,0 0 0,0 1 15,0-1-15,27 28 0,-27 27 16,0-55-16,0 0 16,0 28-16,0-28 15,0 1-15,28-1 16,-28 0 0,0 1-1,0-1 1,27 0-1,-27 1 1,27-1 0,-27 0-1,0 1 1,0-1 0,0 0-1,28 1-15,-28-1 78,0 0-46,0 1-17,27-1 1,0 0-1,-27 1 1,0-1 0,0 0 15,0 1-15,0-1-1,0 0 16,28 1-15,-28-1 0,27 0 124</inkml:trace>
  <inkml:trace contextRef="#ctx0" brushRef="#br0" timeOffset="41035.65">22056 16426 0,'27'0'46,"0"0"-30,1 0 0,-1 0-1,0 27-15,1 1 16,-1-1 0,0 0-16,1 1 15,-1-1 16,0-27-15,1 27 0,-1-27 296,0 0-312,1 28 16,-1-28 46,0 0-62,1 27 0,-1 0 32,-27-54 311,0 0-327,0-1 0,0 1-16,0 0 15,0-1-15,0 1 16,0 0-16,0-1 15,0 1 1,0 0-16,0-1 16,0 1-1,0 0 1,0-1 15,0 1-15,27 0-1</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6T05:14:00.744"/>
    </inkml:context>
    <inkml:brush xml:id="br0">
      <inkml:brushProperty name="width" value="0.05292" units="cm"/>
      <inkml:brushProperty name="height" value="0.05292" units="cm"/>
      <inkml:brushProperty name="color" value="#FF0000"/>
    </inkml:brush>
  </inkml:definitions>
  <inkml:trace contextRef="#ctx0" brushRef="#br0">25855 164 0,'27'27'0,"-27"28"16,0 27-16,0-27 0,0-1 0,0 1 0,0 136 16,0-136-16,0 0 0,0 191 15,0-164-15,0 0 16,0 109-16,0 28 16,0-110-16,0 0 0,0-27 0,-27 28 15,27-1-15,-28 55 16,1-55-16,0-27 0,27 27 0,-55-54 0,28 54 15,-1 28-15,1-82 16,-55 81-16,55 1 16,-1-82-16,-54 136 0,55-136 0,0 27 15,-83 191-15,28-164 16,55-54-16,-55 164 0,55-110 16,-55 164-16,54-163 0,-54 136 15,28-28-15,-56 56 16,56-192-16,-1 136 15,0-108-15,28-1 0,0 0 16,-55 82-16,-55 247 16,110-356-1,-1 27-15,28-54 0,-54 27 16,26 54-16,1-81 16,27-28-16,0 1 15,-27-1 110,-1-82-94,28 28-31</inkml:trace>
  <inkml:trace contextRef="#ctx0" brushRef="#br0" timeOffset="843.75">23996 6286 0,'0'27'16,"0"1"-1,0 26-15,0 1 0,0 82 16,0-83-16,0 192 15,0-136-15,0-1 0,0-54 0,0 27 16,0-55-16,0 55 0,0-27 16,0 27-16,0-55 15,0 55-15,0-27 0,0-1 16,0-26 0,0-1-16,27-27 109,28 0-109,27-82 0,-55 55 0,28-1 16,0 1-16,54-55 0,-27 55 15,-27-1-15,27 1 0,54-55 0,-81 55 16,27-1-16,-55 1 0,1 27 15,26-27-15,-26-1 16</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4T13:55:37.447"/>
    </inkml:context>
    <inkml:brush xml:id="br0">
      <inkml:brushProperty name="width" value="0.05292" units="cm"/>
      <inkml:brushProperty name="height" value="0.05292" units="cm"/>
      <inkml:brushProperty name="color" value="#FF0000"/>
    </inkml:brush>
  </inkml:definitions>
  <inkml:trace contextRef="#ctx0" brushRef="#br0">10413 7789 0,'27'0'265,"0"0"-249,1 0 0,-1 0-1,0 0-15,1 0 16,-1 0 0,0 0-1,55 0 16,-54 0-15,-1 0 15,28 0-15,-28 0 15,28 0-15,-28 0 15,0 0-15,1 0-1,-1 0 17,0 0-17,1 0 1,-1 0-1,0 0 1,1 0 0,-1 0 15,0 0-31,28-27 16,-28 27 15,1 0-16,-1 0 17,0 0-17,1 0 1,-1 0 0,28 0-1,-28 0 1,0 0 15,1 0-15,-1 0 15,0 0 16,28 0-32,-28 0 17,1 0-17,-1 0-15,0-27 47,1 27-16,-1 0-15,0 0 0,28 0-1,-28 0 63</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6T05:29:06.580"/>
    </inkml:context>
    <inkml:brush xml:id="br0">
      <inkml:brushProperty name="width" value="0.05292" units="cm"/>
      <inkml:brushProperty name="height" value="0.05292" units="cm"/>
      <inkml:brushProperty name="color" value="#00B050"/>
    </inkml:brush>
  </inkml:definitions>
  <inkml:trace contextRef="#ctx0" brushRef="#br0">13364 8309 0,'-27'0'313,"27"27"-282,0 0 0,0 1 0,0-1 94,0-54 360,0-1-329,0 1-15,-55 0-32,28 27-62,0 0-16,-1 0 32,56 0 390,-1 0-391,28 0-15,-28 0 219,0 0-266,-27-28 109,0-26-78,-27 54 79,-28 0-95,28 0 1,0 0 15,-1 0-15,1 0 109,27 27-110,0 0-15,0 1 32,0-1-1,0 0 16,27-27-16,1 0 0,-1 0-15,28 0 62,-28 0-78,0 0 63,1-27-48,-28 0 110,0-1-62,-28-26-48,1 54 48,-28 0 46,28 0-109,0 27 31,27 0 1,0 1-32,0-1 31,0 0-15,0 1 77,27-28-30,28 0-63,-55-28 47,0 1 31,-28 0 437,1-1-468</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12:43:13.468"/>
    </inkml:context>
    <inkml:brush xml:id="br0">
      <inkml:brushProperty name="width" value="0.05292" units="cm"/>
      <inkml:brushProperty name="height" value="0.05292" units="cm"/>
      <inkml:brushProperty name="color" value="#FF0000"/>
    </inkml:brush>
  </inkml:definitions>
  <inkml:trace contextRef="#ctx0" brushRef="#br0">12517 3690 0,'27'27'32,"28"55"-17,-28-55-15,1 1 0,26-1 16,-26 0-16,26 28 16,-26 0-16,-1-28 0,0 28 15,1-28-15,-1 28 0,0-1 16,1-26-16,-1-1 0,-27 28 0,0-28 15,27 28-15,1-1 0,26 28 16,-26-27-16,-1-28 16,0 28-16,1-28 0,-28 1 0,27-1 15,0 55-15,-27-55 0,28 1 16,26 26-16,-54-26 0,28-1 16,-1 0-16,0 1 0,1-1 15,-28 0-15,27 28 0,0-28 16,-27 1-16,28-1 0,-28 0 0,27 1 15,0-1-15,1 0 0,-28 1 16,0-1-16,54 0 0,-26 1 16,-1-1-16,0 55 15,1-55-15,-28 1 0,27-1 16,0 0-16,1 1 16,-28-1-16,0 28 15,27-28-15,0 0 31,-54-54 63,0 0-94</inkml:trace>
  <inkml:trace contextRef="#ctx0" brushRef="#br0" timeOffset="1104.02">14075 3635 0,'0'27'79,"-27"1"-64,-1 26-15,28-26 16,-27-1-16,0 0 0,27 1 0,-28-1 15,28 0-15,-27 1 0,0-1 0,-28 55 16,28-55-16,27 1 16,-55-1-16,55 0 0,0 1 0,-27 54 15,-1-55-15,1 0 16,0 28-16,-1-28 0,1 1 16,0 26-16,-1-26 0,28-1 0,-27 55 15,0-55-15,-1 1 0,-26-1 16,-1 28-16,-27-1 15,55-26-15,-28-1 16,0 28-16,28-28 0,0 0 16,-1 1-16,1-1 0,-28 0 15,28 1-15,0-1 0,-1 0 16,1 1-16,0-1 0,-1 0 16,1 28-16,0-28 0,-28 1 15,28-1 1,-1 0-16,1 1 15,0-1 1,-1 0-16,1 1 16,0-1-16,-1 0 0,-26 1 15,26-1-15,1 0 16,-27 1-16,26-1 16</inkml:trace>
  <inkml:trace contextRef="#ctx0" brushRef="#br0" timeOffset="3107.17">15769 3362 0,'55'0'16,"-28"0"-16,28 27 16,0 0-16,27 1 0,-55-28 0,28 27 15,27 0-15,-28 28 0,1-28 0,27 1 16,-27-1-16,27 0 0,-28 28 0,-26-28 16,26-27-16,28 28 0,-54-1 15,26 0-15,28 1 0,-27-1 16,0 28-16,-28-55 0,55 27 15,-55 0-15,1-27 0,-1 28 16,28-1-16,-28 0 16,0 1-16,1-28 15,-1 27-15,28 0 0,27 1 16,-55-1-16,28 28 16,-28-28-16,0-27 0,1 27 15,-1-27-15,0 28 0,1-1 0,-1-27 16,0 27-16,1 1 0,26-1 15,28-27-15,-54 0 0,-1 27 16,28 1-16,-28-1 0,28-27 16,-28 27-16,0 1 15,1-1-15,-1-27 16,0 27-16,1 1 16,54-28-1,-55 27-15,28-27 16,-28 0-16,0 27 0,1 1 0,26-1 15,-26-27-15,-1 0 0,0 27 16,1 1-16,-1-28 0,0 27 16,1-27-16,-1 0 0,0 0 15,1 0-15,-1 0 0,0 27 16,1-27-16,-1 0 0,0 28 16,1-28-1,-1 0 48,0 27-32</inkml:trace>
  <inkml:trace contextRef="#ctx0" brushRef="#br0" timeOffset="4153.49">19568 3143 0,'0'-27'16,"-27"27"0,0 0-1,-1 0-15,1 0 0,0 0 16,-1 0-16,1 0 0,-28 0 16,28 27-16,0-27 0,-1 27 0,-26 1 15,-55 26-15,27-26 16,27-1-16,28 0 0,-1 1 15,1-1-15,0 0 0,-55 1 0,27 26 16,28-26-16,-28-1 0,28 0 16,-1-27-16,-81 55 0,54-28 15,28 1-15,-28-1 0,28 0 16,-82 28-16,54 0 0,-27-1 16,55-26-16,-28-28 0,-27 27 15,27 0-15,-27 1 0,55-1 16,0-27-16,-1 27 0,-26 28 15,26-55-15,1 27 0,-28-27 16,28 28-16,-55-1 0,0-27 16,55 27-16,-28 1 0,28-1 15,-28-27-15,28 27 0,-28 1 16,28-1-16,-55-27 0,54 27 0,-26 1 16,26-1-16,1-27 0,-28 27 0,-27 28 15,55-28-15,-28-27 0,-27 28 16,0-1-16,28 0 0,26-27 15,-54 28-15,28-1 0,-28 0 16,27-27-16,28 28 0,-28 26 16,28-26-16,-1-28 15,1 27 1,0-27 0,-1 27 15</inkml:trace>
  <inkml:trace contextRef="#ctx0" brushRef="#br0" timeOffset="6090.99">23559 2678 0,'27'0'15,"0"0"-15,1 0 16,26 0-16,-26 0 31,-1 0-31,0 0 0,1 28 16,-28-1-1,27 0-15,0 1 16,-27-1-16,0 0 16,28 28-16,-28-28 31,0 1 0,27-28 94,0 0-125,1-28 16,-1-54-16,0 28 0,1-1 15,-1 0-15,-27 28 0,0-28 16,27 28-16,1 0 0,-1-1 0,0-54 16,1 55-16,-1-28 15,28 1-15,-28 26 0,0 1 16,1-28-16,-1 28 31</inkml:trace>
  <inkml:trace contextRef="#ctx0" brushRef="#br0" timeOffset="11327.54">20142 5986 0,'28'0'79,"-1"0"-64,0 0 1,1 0-16,-1 27 15,0 0-15,1 1 16,-1-1 0,-27 0-16,27 0 15,-27 1 1,28-1-16,-1 0 0,0 1 16,1-1 15,-28 0-31,27 1 15,0-1-15,-27 0 16,55 28-16,-28-28 31,1 1 16,-1-28 63,0 0-110,-27-55 15,0 28-15,0-28 0,0 0 16,0 28-16,0 0 0,28-1 0,-28-26 15,0 26-15,27 1 0,-27 0 0,0 0 32,0-1-17,0 1-15,0 0 16,0-1 0,0 1-1,0 0 1,0-1-16,0 1 15,0 0 1,0-1-16,27 1 16</inkml:trace>
  <inkml:trace contextRef="#ctx0" brushRef="#br0" timeOffset="12298.22">21044 6395 0,'28'0'31,"-1"55"-31,-27-28 16,0 1-16,0 26 15,0-26-15,27 26 16,-27-26-16,0-1 31,28 0 47,-1 1 1,0-1-64</inkml:trace>
  <inkml:trace contextRef="#ctx0" brushRef="#br0" timeOffset="14001.35">21154 6505 0,'0'-28'141,"0"1"-126,0 0 1,0-1-16,0 1 0,0 0 31,0-1 16,27 28-16,0 0-31,1 0 16,-1 0 47,28 28-63,-55-1 15,0 0 1,0 1 15,0-1-15,0 0-16,0 1 31,0-1-15,0 0-1,0 1-15,0 26 16,-28-26-1,28-1-15,-27 0 16,27 1 15,-27-1 16,54-27 172,28 0-188,-28 0-15,0 0-1,1 0 1,-1 0 15,0 0-31,1 0 16,-1 0 0,0 27-1,1 1 1,-28-1 31,0 0-32,0 1 1,0-1 15,0 0-15,0 1 15,0-1 0,0 0-15,-28-27 0,1 0-16,0 0 31,-1 0-31,1 0 15</inkml:trace>
  <inkml:trace contextRef="#ctx0" brushRef="#br0" timeOffset="14985.73">21181 6723 0,'27'28'62,"1"-1"-62,-1 0 16,-27 1-16,27-1 16,1 0-1,-1 28-15,0-28 16,1 1-1,-28-1 1,0 0 15,54 1-31,-26-1 141,-1 0-110,-27 1 0</inkml:trace>
  <inkml:trace contextRef="#ctx0" brushRef="#br0" timeOffset="16018.03">21591 6259 0,'27'0'16,"1"0"0,-28 27-16,0 0 15,0 1-15,0 26 0,27-26 16,-27-1-16,0 28 16,0-28-1,0 0-15,27 28 16,-27-28-1,28 1 1,-1-1 78,0 0-79,1-27 1,-1 0-16,0 0 0,1 0 16,-1-27-1,0 0-15,1-1 16,-1 1-16,0 0 16,1-1 15</inkml:trace>
  <inkml:trace contextRef="#ctx0" brushRef="#br0" timeOffset="16658.6">21673 6231 0,'-27'-27'62,"27"0"-30,27 27-32,0 0 0,55-28 15,-54 28-15,-1-27 0,0 0 16,1 27-16,-1-27 15,0 27-15</inkml:trace>
  <inkml:trace contextRef="#ctx0" brushRef="#br0" timeOffset="17443.6">21782 6532 0,'0'55'109,"28"-55"-93,-1 0-16,0 0 15,1-28-15,-1 1 16,0 0 0,1 27 187</inkml:trace>
  <inkml:trace contextRef="#ctx0" brushRef="#br0" timeOffset="19021.71">22438 6177 0,'-27'27'62,"0"-27"-46,-1 0 15,1 0-15,0 0-16,-28 0 47,55-27-16,0-1-15,0 1-1,0 0-15,0 0 16,27-1-16,1 1 16,-1 27-1,0-27 1,1 27 31,26 0-32,-26 0 1,-1 0-16,-27 27 16,0 0-16,0 1 15,0-1-15,0 0 16,0 0-16,0 1 0,0-1 0,0 0 15,0 1-15,0-1 16,0 0-16,0 1 16,0-1-16,0 0 0,0 1 15,-27-1 1,-1 0 0,28 1-16,-27-1 15,0 0-15,27 1 16,0-1 62,0 0-47,0 1-31,27-28 16,0 0-16,28 0 0,-28-28 15,1 28-15,-1 0 0,55-27 16,-55 0-16,0-1 16,1 28-1,-1-27 1,0 27 93</inkml:trace>
  <inkml:trace contextRef="#ctx0" brushRef="#br0" timeOffset="20023.64">22766 5685 0,'27'0'16,"1"-27"-1,-1-1-15,55 28 0,-55 0 0,28-27 16,-28 0-16,1-1 0,-1 28 0,0 0 16,1-27-16,-1 27 15,0-27-15,1 27 16,-1 0-16,0-28 16,1 28-1,-1 0 16</inkml:trace>
  <inkml:trace contextRef="#ctx0" brushRef="#br0" timeOffset="21008.05">23559 5002 0,'27'-28'31,"0"28"-15,1 0-16,-1 0 0,0 0 16,1 28-16,-1-1 15,0 0 1,1 1-16,-28-1 0,54 28 0,-26-28 15,-1 0-15,-27 1 16,27-1-16,1 0 0,-28 1 16,27 26-1,-27-26 17,27-1-17,-27-54 79,28-28-78,-28 0-16,0-27 15,27 55-15,-27 0 0,0-1 0,0 1 16,0 0-16,0-1 0,0 1 15,0 0-15,0-1 16,0-26-16,0 26 16,0 1-16,0 0 0,0-1 15,0 1 1,0 0-16,0-28 16,27 28-16,-27-1 31</inkml:trace>
  <inkml:trace contextRef="#ctx0" brushRef="#br0" timeOffset="21679.94">24461 5248 0,'0'27'47,"0"28"-47,0-28 0,0 0 0,0 1 15,27-1-15,-27 55 0,0-55 16,27 28-16,-27-28 0,28 1 0,-28-1 15,0 0-15,0 1 0,0-1 0,0 0 16,27 1-16,-27-1 0,0 0 16</inkml:trace>
  <inkml:trace contextRef="#ctx0" brushRef="#br0" timeOffset="23215.23">24543 5521 0,'0'-27'125,"0"-1"-125,0-26 15,0 26-15,0 1 16,0 0 0,0-1-16,0 1 0,27 27 93,0 0-93,1 0 0,-1 0 16,0 27 0,-27 1-1,28-1-15,-28 0 16,0 28-16,0-28 16,0 1-1,0-1-15,0 0 16,-28 1-16,1-1 15,0 0 1,54-27 218,0-27-234,1 0 16,-1 27 15,0 0-15,1 0 15,-1 0-15,0 0-1,1 0 1,-1 0 0,0 27-1,-27 0 1,0 1-16,0-1 16,28 0-16,-28 1 15,0-1 16,0 0-15,0 1 0,0-1-1,0 0 17,0 1-17,0-1-15,0 0 16,-28-27-1,1 0 1,0 0-16,-1 0 16,1 0-1,0 0 1,-1 0 0,1 0-1,0 0 1,-1 0-1,1 0 64,0 0-17,-1 0-46,28-27 15</inkml:trace>
  <inkml:trace contextRef="#ctx0" brushRef="#br0" timeOffset="24481.35">25062 5193 0,'27'27'31,"1"1"-15,-1-1-16,0 0 15,1 28-15,-28-28 0,0 28 16,27-28-16,-27 1 16,0-1-16,0 0 0,27 1 0,-27-1 15,28 55-15,-28-55 0,27 1 16,-27-1 31,27 0-16,1 1 32,-1-28-48,0 0-15,1 0 0,-1 0 16,0-28-16,1 28 15,-1-27 1,0 0 0,1-1-16,-1 1 156,-27 0-140</inkml:trace>
  <inkml:trace contextRef="#ctx0" brushRef="#br0" timeOffset="25108.37">25089 5193 0,'0'-27'46,"0"-1"-46,28 1 0,-1 0 16,0-1-16,1 28 16,-1-27-16,0 0 0,1-1 15,-1 1 1,0 0 0,1 27-16,-1 0 125</inkml:trace>
  <inkml:trace contextRef="#ctx0" brushRef="#br0" timeOffset="25733.38">25281 5439 0,'0'27'47,"0"1"-31,27-28-16,0 0 15,1 0-15,-1 0 0,0-28 16,1 1-16,-1 27 16,28-55-16,-28 28 0,0 0 15,1 27-15</inkml:trace>
  <inkml:trace contextRef="#ctx0" brushRef="#br0" timeOffset="26360.19">25691 4865 0,'27'-27'31,"0"27"0,1 0-31,-1 0 0,0 27 16,-27 0-16,0 1 0,0-1 16,0 0-16,0 1 0,55 26 15,-55-26-15,27-1 0,-27 55 16,0-55-16,28 1 15,-28-1-15,27 0 16,-27 1 0,0-1-16,0 0 15,27 1-15,0-1 16,-27 0 0,0 1 30,0-1 17,0 0-47</inkml:trace>
  <inkml:trace contextRef="#ctx0" brushRef="#br0" timeOffset="27725.2">21318 7543 0,'27'0'62,"0"0"-62,28 0 16,-28 0-16,55 0 0,-27 0 0,-28-27 15,1 27-15,26 0 0,28-27 0,-54 27 16,26-28-16,1-26 0,27 54 0,27-28 16,1 1-16,-56-28 0,1 55 15,54-27-15,-27 27 0,-27 0 16,-1-27-16,28-1 0,-27 28 0,0 0 16,27-54-16,27 26 0,0 28 0,-54 0 15,0-27-15,54 27 0,-27-27 0,-27 27 16,109-55-16,-110 55 0,-26 0 0,54 0 15,-28 0-15,-26-27 0,-1 27 16,28 0-16,-1 0 0,-26 0 0,-1 0 16,55-28-16,-27 28 0,-28-27 0,0 27 15,1 0-15,26 0 0,28-27 16,0 27-16,0 0 0,-27 0 16,0-28-16,54-26 0,0 26 0,-27 28 15,0 0-15,28-27 0,-1 0 0,0-28 16,1 55-16,-56 0 0,56 0 0,-1-27 15,-54 27-15,-28 0 0,55 0 16,-28-28-16,-26 28 0,26-27 0,28 27 16,-54 0-16,-1 0 0,0 0 15,1 0-15,26 0 16,-26-27-16,-1 27 16,0 0-16,1 0 0,-1-28 15,0 28-15,1-27 0,26 27 16,-26 0-1,-1 0 1,0 0 15,1-55-15</inkml:trace>
  <inkml:trace contextRef="#ctx0" brushRef="#br0" timeOffset="28493.74">21974 7789 0,'27'0'16,"0"28"0,28-1-16,-28 0 15,28 28-15,-55-28 0,0 1 16,27-1-16,-27 0 0,0 1 16,28 26-1,-28 28 95,0-54-95</inkml:trace>
  <inkml:trace contextRef="#ctx0" brushRef="#br0" timeOffset="29119.45">21755 7899 0,'0'-28'63,"27"1"-63,1 0 15,-1 27-15,55-28 0,-55 28 0,1-27 16,26 0-16,-26 27 0,54-55 16,-55 55-16,0-27 0,1 27 0,-1 0 15,0-28-15,28 28 16,-28-27-16</inkml:trace>
  <inkml:trace contextRef="#ctx0" brushRef="#br0" timeOffset="30059.53">21810 8391 0,'0'27'31,"27"-27"-15,28 0-16,-28 0 15,0 0-15,28 0 0,27 0 0,-55 0 16,28 0-16,-28-27 0,1-1 16,-1 1-16,0 27 0,1 0 0,26-27 15,-26-1-15,-1 28 0,0-27 16,1 27-16,-1 0 16,0 0-1,1-27 1,-1 27-1,0-28 1,0 28 15,1 0-15</inkml:trace>
  <inkml:trace contextRef="#ctx0" brushRef="#br0" timeOffset="30450.15">22793 8008 0,'0'0'0,"0"27"15,0 1-15,28-1 0,-28 0 0,0 1 16,0-1-16,0 0 0,0 28 15,0-28 1,0 28-16,0-28 16,27 1-16,-27-1 15,27 28-15,-27-28 110,-27-54-95</inkml:trace>
  <inkml:trace contextRef="#ctx0" brushRef="#br0" timeOffset="32012.66">22684 8145 0,'0'-28'47,"0"1"-31,27 0-16,1-1 15,-1 1-15,0 0 16,1-1-1,-1 28-15,0 0 16,1 0 15,-1 0 32,0 0-32,1 0-31,-28 28 31,0-1 1,0 0-32,0 28 15,0-28 1,-28 1-16,1-1 15,0 0 1,-1 1 0,56-28 140,-1 0-156,0 0 16,1-28-16,-1 28 15,0 0 1,1 0-1,-1 0-15,0 0 32,1 0-17,-1 0 1,0 0 15,1 0 0,-1 0 1,-27 28 61,0-1-77,0 0 31,-27 1-47,-28-1 31,28 28 0,-1-55-15,1 0-16,0 0 47,-1 27-31,1-27-1,0 27 32,-1-27-47,-26 0 16,26 28-1,1-28 1,0 0 0,-1 27-1,1-27 110</inkml:trace>
  <inkml:trace contextRef="#ctx0" brushRef="#br0" timeOffset="34206.25">23559 7953 0,'-28'28'47,"1"-28"-31,0 0-1,-1 0 17,1 0-32,0 0 15,-1 0 1,1 0-16,0-28 16,27 1 15,0 0-16,0-1 1,0 1-16,0 0 16,27-1-16,0-26 15,1 26 1,-1 1 0,0 27-16,1 0 0,-1 0 15,0 0-15,1 0 16,26 0-16,-26 0 15,-1 0 1,0 0 0,1 0-16,-1 0 15,0 0-15,-27 27 16,0 1 0,0-1-16,0 0 0,0 1 15,0-1-15,0 0 0,0 1 16,0-1-16,0 0 0,0 1 15,0-1 1,0 0-16,0 1 31,-27-1-31,0 0 16,-1 1 0,1-1-16,0 0 15,-1-27-15,1 28 0,54-28 141,55-28-141,-54 1 0,26 0 15,-26-1-15,-1 1 16,28 0-16,-28-1 16,55 28-16,-55-27 15,1 27 1,-1 0-16,0 0 16,1 0-1,-1 0-15,0 0 47,1 0-31,-1 0 109</inkml:trace>
  <inkml:trace contextRef="#ctx0" brushRef="#br0" timeOffset="34800.08">24433 7899 0,'28'-28'31,"-1"28"-31,0-27 16,1 27-16,26-27 0,-26 27 16,-1 0-16,0 0 15,1 0-15,-1-28 16</inkml:trace>
  <inkml:trace contextRef="#ctx0" brushRef="#br0" timeOffset="35456.39">25226 7407 0,'27'54'47,"1"-26"-32,-28-1-15,27 28 16,0 27-16,-27-55 16,0 0-16,0 1 0,28 26 15,-28-26 1,0-1-16,0 0 0,0 1 31,-55-28 63</inkml:trace>
  <inkml:trace contextRef="#ctx0" brushRef="#br0" timeOffset="36065.68">25007 7407 0,'28'0'141,"-1"-28"-141,28 1 15,-1 0-15,28-1 16,-54 1-16,-1 27 15,0 0-15,28-55 0,-28 28 16</inkml:trace>
  <inkml:trace contextRef="#ctx0" brushRef="#br0" timeOffset="36817.9">25089 7871 0,'0'28'0,"28"-28"15,-1 0-15,0 0 16,28 0-16,27 0 0,-55 0 16,1 0-16,-1 0 0,0 0 15,1 0-15,26-28 0,-26 1 16,-1 27-16,0 0 31,1-27-31,-1 27 31</inkml:trace>
  <inkml:trace contextRef="#ctx0" brushRef="#br0" timeOffset="38411.74">25827 7735 0,'28'0'47,"-1"27"-32,28 28 1,-55-1-16,0-26 16,0-1-16,0 0 15,0 1-15,27-1 16,-27 0-16,0 1 15,0-1 110,-55-54-109</inkml:trace>
  <inkml:trace contextRef="#ctx0" brushRef="#br0" timeOffset="39740.78">25855 7762 0,'0'-27'78,"0"-1"-62,0 1-1,27 27-15,28-27 0,-28 27 32,0 0-32,0-28 15,1 28 1,-1 0-1,0 0 1,1 0 0,-1 0-16,0 0 15,-27 28 1,0-1 0,0 0-16,0 1 15,0-1-15,0 0 16,0 1-16,0-1 15,0 0-15,0 1 16,0-1 0,0 0 62,-27-27-16,27-27-30,27 0-17,1 27 1,-1 0-16,0 0 15,1 0 1,-1 0 0,0 0-16,1 0 31,-1 0-31,0 0 16,1 27-1,-28 0 16,0 1 1,0-1-17,0 0 1,0 1 0,0-1-1,0 0-15,0 1 16,-28-28-1,1 27 1,0-27 0,-1 0-1,1 27 1,0-27-16,-1 0 0,1 0 16,0 0-16,-1 0 15,1 0 1,0 0-16,-1 0 15,1 0 17,0 0-17,-1 0 17,1-27-32,27 0 15</inkml:trace>
  <inkml:trace contextRef="#ctx0" brushRef="#br0" timeOffset="40615.8">26510 7543 0,'0'0'0,"28"0"31,-1 0-15,0 0-16,28 0 15,-28 28-15,1-1 16,-1 0 0,0 1-16,1-1 15,-28 0 1,0 1-16,27-1 15,-27 28-15,27-28 16,1 28-16,-28-28 16,0 0-1,0 1-15,27-1 16,-27 0-16,27 1 16,-27-1 109</inkml:trace>
  <inkml:trace contextRef="#ctx0" brushRef="#br0" timeOffset="55714.21">16316 10741 0,'27'0'31,"1"0"-31,-1 0 16,0 0 0,1 0-16,-1 0 0,0 0 15,1 0-15,-1 0 16,0 0-1,1 0-15,-1 0 16,0 0 0,1 0 46</inkml:trace>
  <inkml:trace contextRef="#ctx0" brushRef="#br0" timeOffset="56386.09">16261 10905 0,'28'0'0,"-1"0"15,0 0 1,1 0-16,-1 0 0,0 0 0,1 0 0,-1 0 15,28 0-15,-28 0 16,0 0-16,1 0 16,-1 0-1,0 0 1,1 0 0</inkml:trace>
  <inkml:trace contextRef="#ctx0" brushRef="#br0" timeOffset="57573.55">17464 10113 0,'27'-28'31,"1"28"-31,-1 0 16,0 0-16,1 28 16,-1-1-16,-27 0 15,0 0 1,27 28-16,1-28 0,-28 28 31,27-28-31,-27 1 47,0-56 94,0-26-126,0 26-15,0 1 16,27 0-16,1-1 16,-28 1-16,27 0 15,-27 0 1,27-1-16,1 1 47</inkml:trace>
  <inkml:trace contextRef="#ctx0" brushRef="#br0" timeOffset="58700.35">18229 10249 0,'-27'0'94,"0"0"-63,-1 27-15,1 1 0,27-1 46,0 0-46,0 1-1,0-1 1,0 0 0,0 1 15,27-1-15,1-27-1,-1 0-15,0 0 16,1 0-1,-1 0 1,0 0-16,1 0 16</inkml:trace>
  <inkml:trace contextRef="#ctx0" brushRef="#br0" timeOffset="61941.57">17327 9757 0,'28'0'32,"26"0"-32,-54 28 15,0-1 1,28 0-16,-1 1 0,-27-1 15,27 0 1,-27 1 0,0-1-16,28 0 15,-28 1 1,27-1-16,0 0 31,-27 1 0,0-1-15,28 27 0,-1-26-1,0-1 17,1-27 233,-1 0-265,-27-27 16,0-28-16,27 28 15,-27 0-15,0-1 32,0 1-32,0 0 15,28-1 1,-28 1-16,0 0 16,27-1-1,-27 1 16,0 0-15,0-1-16,0 1 16,27 0-1,-27-1 63,0 1-62,0 0 15,0-1 79,28 1-110,-1 0 15,0-1 17,-27 1-17,28 0 1</inkml:trace>
  <inkml:trace contextRef="#ctx0" brushRef="#br0" timeOffset="63557.96">18448 10140 0,'27'0'31,"1"0"-15,-28 27 0,0 0-16,27 1 0,-27-1 15,0 0-15,27 1 16,-27-1-16,0 0 16,0 1-1,28-1 95,-1 0-79,0-27-31,1 0 15,-1 0 1,0 0 0,1 0 46,-1 0-46,0 0-1</inkml:trace>
  <inkml:trace contextRef="#ctx0" brushRef="#br0" timeOffset="64370.45">18557 10194 0,'28'0'78,"-1"0"-63,0 0-15,1 0 16,-1 0-16,0 0 16,1 0 15,-1 0-31,0 0 15,1 0 32,-1 0 110</inkml:trace>
  <inkml:trace contextRef="#ctx0" brushRef="#br0" timeOffset="65167.25">18639 10331 0,'28'0'16,"-1"0"0,0 0-16,1-27 15,-1 27 17,0-28-32,1 28 31,-1 0-31,0-27 15,1 27 17,-1-27-17,0 27 188</inkml:trace>
  <inkml:trace contextRef="#ctx0" brushRef="#br0" timeOffset="66887.85">19350 10358 0,'27'0'31,"-27"-27"63,-27 0-79,-1-1 1,28 1 31,0 0-32,0-1 1,0 1 0,0 0-1,28 27 1,-1 0-1,0 0-15,1 0 16,-1 0-16,-27 27 16,27 0-1,-27 1-15,0-1 16,0 0-16,0 28 16,0-28-16,0 1 15,0 26-15,0 1 16,0-28-1,0 1-15,0-1 16,0 0-16,0 1 0,0-1 16,0 0-16,-27 1 15,0-1 1,-28 0-16,28-27 16,-1 0-16,1 28 0,-28-28 15,28 0-15,0 0 31,0 0-15,-1 0 0,28-28 15,0 1-31,28 0 16,-1 27-16,0 0 15,28 0-15,-28 0 0,0 0 16,1 0-16,-1 0 0,0 0 15,1 0-15,-1 0 16,0 0-16,1 0 16,-1 0-16,0 0 15,1 0-15,-1 0 16,0 0-16,1 0 156,-28-28-140</inkml:trace>
  <inkml:trace contextRef="#ctx0" brushRef="#br0" timeOffset="67780.17">19404 9894 0,'28'0'47,"-1"0"-47,0 0 16,1 0-16,26 0 15,-26 0-15,-1 0 16,28 0 0,-28 0-1,0 0 1,1 0-16,-1 0 16,0 0-16,1 0 46</inkml:trace>
  <inkml:trace contextRef="#ctx0" brushRef="#br0" timeOffset="69186.42">20088 9703 0,'0'0'0,"27"0"31,0 0-15,1 27-16,-1 0 15,-27 1-15,0 26 16,27 1-16,-27 0 16,28-28-16,-28 28 15,27-28-15,-27 0 16,0 1-16,0-1 0,27 0 16,-27 0-1,0 1-15,28-1 0,-1 0 31,0-54 110,1-28-141,-1-26 16,-27 26-16,27 28 0,1-1 15,-28 1-15,0 0 16,54-28-16,-54 28 31,0-28-15,0 28-16,0-1 15,28 1-15,-28 0 16,27-1 0,0 1-16,-27 0 31,28-1 0,-28 1-15,0 0-1</inkml:trace>
  <inkml:trace contextRef="#ctx0" brushRef="#br0" timeOffset="70327.05">20853 10167 0,'27'0'15,"-54"0"48,0 0-48,-1 0 1,1 0-16,0 27 31,-1 1-15,1-1 15,27 0-15,0 1-1,0-1 1,-27 0-16,27 1 47,0-1-31,0 0 46,0 1-62,0-1 16,0 0-16,27-27 31,0 28-31,1-28 0,-1 0 16,0 0-16,1 0 15,-1 0 1,0 0-16,1 0 31</inkml:trace>
  <inkml:trace contextRef="#ctx0" brushRef="#br0" timeOffset="72073.34">21072 10140 0,'0'27'16,"0"0"-1,0 1 1,0-1-16,0 0 16,0 1-16,0-1 0,0 0 15,0 1 1,0-1 0,0 0-1,0 1 16,0-1 63,0 0-78,27-27-1,0 0-15,1 0 16,-1 0 0,0 0-16,1 0 15,-1 0 32,0 0-47</inkml:trace>
  <inkml:trace contextRef="#ctx0" brushRef="#br0" timeOffset="72760.78">21072 10194 0,'27'0'16,"0"0"-1,1 0-15,-1 0 16,0 0-1,1 0 1,-1 0 0,0 0-1,1 0 157</inkml:trace>
  <inkml:trace contextRef="#ctx0" brushRef="#br0" timeOffset="73606.19">21099 10386 0,'27'0'46,"1"0"-14,-1 0-32,0 0 15,1 0 32</inkml:trace>
  <inkml:trace contextRef="#ctx0" brushRef="#br0" timeOffset="74583.53">21427 10167 0,'0'27'63,"27"1"-63,-27-1 15,0 0 1,0 1-16,0-1 15,0 0 1,0 1-16,0-1 16,0 0 15,0 1-31,0-1 31,0 0 16</inkml:trace>
  <inkml:trace contextRef="#ctx0" brushRef="#br0" timeOffset="76599.16">17710 11096 0,'27'0'31,"1"0"-15,-1 0-1,0 28 1,28-28-1,-28 0 1,1 27-16,-1-27 0,0 0 16,1 0-16,-1 0 0,0 0 0,28 0 15,-28 0-15,28 0 0,-28 0 16,55 0-16,-54 0 0,26 0 16,-26 0-16,-1 0 0,0 0 0,28 0 15,-28 0-15,28 0 0,-28 0 16,28 0-16,-28 0 0,1 0 0,-1 0 15,0 0-15,1 0 0,-1 0 16,0 0-16,1 0 0,54 0 0,-28 0 16,-26 0-1,-1 0-15,28 0 0,-28 0 16,0 0-16,28 0 0,-28 0 0,0 0 16,55 0-16,-54 0 0,26 0 15,-26 0-15,-1 0 0,28 0 0,-1 0 16,-26 0-16,-1 0 0,0 0 15,1 0-15,-1 0 0,0 0 16,1 0-16,54 0 16,-55 0-16,28 0 15,-28 0-15,28 0 0,-28 0 0,0 0 16,28 0-16,-28 0 0,28 0 16,-28 0-16,1 0 0,26 0 0,28 0 15,-27 0-15,0 0 0,-28 0 16,0 0-16,55 0 15,-54 0 1,-1 0-16,0 0 16,1 0-1,26 0-15,-26 0 16,-1 0 0,0 0-16,1 0 15,-1 0 1,0 0-1,1 0 79</inkml:trace>
  <inkml:trace contextRef="#ctx0" brushRef="#br0" timeOffset="78699.14">17901 11670 0,'28'0'16,"-1"0"-1,0 0-15,1 0 32,-28 28-32,0-1 15,0 0-15,0 1 0,0-1 16,0 0-16,0 1 0,0-1 15,0 0-15,0 1 16,0-1 0,27 0-16,-27 1 140</inkml:trace>
  <inkml:trace contextRef="#ctx0" brushRef="#br0" timeOffset="79496">17765 11670 0,'54'0'63,"-26"0"-63,26 0 16,28 0-16,-27 0 15,0 0-15,-28 0 16,0 0-16,1 0 0,-1 0 0,0 0 15,28-27-15,0 27 32,-28 0-32,0-27 0,1 27 78</inkml:trace>
  <inkml:trace contextRef="#ctx0" brushRef="#br0" timeOffset="80792.88">17847 12026 0,'27'0'63,"0"0"-63,1 0 15,-1 0-15,0 0 16,1 0-16,26 0 15,-26 0-15,26 0 0,-26 0 16,-1 0-16,0 0 0,1 0 0,-1 0 16,0 0-1,1 0 1,-1 0-16,0 0 0</inkml:trace>
  <inkml:trace contextRef="#ctx0" brushRef="#br0" timeOffset="81746">18776 12026 0,'27'0'63,"-54"27"-16,0 0-32,-1-27-15,1 0 16,0 28-1,-1-28-15,1 27 16,0 0 0,-1 1 46,28-1-31,0 0-15,0 1 15,0-1-31,0 0 0,28 1 16,-1-1 15,0 0-31,1-27 31,-1 0-31,0 0 0,1 0 16,-1 0-16,0 0 16,1 0-16,-1 0 0,0 0 15,1 0-15,-1 0 32,0 0-32</inkml:trace>
  <inkml:trace contextRef="#ctx0" brushRef="#br0" timeOffset="83808.5">19268 12244 0,'0'-27'78,"-28"0"-63,1 27 32,0-28-31,0 28 15,-1-27-15,-26-28 15,54 28 16,0 0-31,0-1-1,27 1 1,0 0-16,28 27 47,-28 0-32,0 0 1,1 0 0,-1 0-16,0 27 15,-27 0 1,0 1-1,0-1-15,0 0 0,0 1 16,0-1 0,0 0-16,0 1 31,0-1-15,0 0-16,0 1 31,0-1-31,0 0 15,-27 1 1,0-28 15,-1 0 16,1 0-31,-27 0-1,26 0 48,83 0 328,-28 0-391,0 0 15,1 0 16,-1 0-31,0 0 16,1 0 15,-1 0 1,0 0-32,1 0 46,-1 0-30,0 0 15,1 0-31</inkml:trace>
  <inkml:trace contextRef="#ctx0" brushRef="#br0" timeOffset="85079.02">19732 11998 0,'28'0'125,"-1"0"-125,0 0 15,1 0 17,-1 0-17,0 0 1,1 0 15,-1 0-15,0 0-16,1 0 47,-1 0-16,0 0 0</inkml:trace>
  <inkml:trace contextRef="#ctx0" brushRef="#br0" timeOffset="87022.04">20580 11698 0,'0'-28'0,"0"56"47,0-1-31,0 0-16,0 1 0,0-1 16,0 0-16,0 1 0,0 26 15,0-26 16,0-1-15,0 0 47,0 1 108</inkml:trace>
  <inkml:trace contextRef="#ctx0" brushRef="#br0" timeOffset="87912.73">20224 11698 0,'28'0'93,"-1"0"-93,28 0 16,-28 0-16,55 0 16,-55 0-16,1 0 15,-1 0-15,0 0 16,1 0-16,-1 0 16,0 0-16,1 0 15,-1 0-15,0 0 47,1 0-31,-1 0-1,0 0 32,1 0-31,-1 0-16,0 0 15,1 0 1,-1 0 0</inkml:trace>
  <inkml:trace contextRef="#ctx0" brushRef="#br0" timeOffset="89006.48">20306 12080 0,'28'0'0,"-1"0"16,28 0-16,-28 0 16,0 0-16,1 0 15,-1 0-15,0 0 0,28 0 16,-28 0-1,1 0-15,-1-27 16,0 27-16,1 0 16,-1 0-1,0 0-15,1 0 32,-1 0-17,0 0 79,1 0-47,-1-27 15</inkml:trace>
  <inkml:trace contextRef="#ctx0" brushRef="#br0" timeOffset="90490.86">21372 12080 0,'28'0'16,"-56"0"140,1 0-156,0 0 0,-1 0 15,1 0-15,0 0 16,-1 0-16,1 0 16,0 0-1,-1 28 32,28-1-31,0 0 31,0 1-47,0-1 15,0 0 1,0 1 0,0-1-16,0 0 31,28 1-16,-1-28 1,0 0 0,1 0-16,-1 0 15,28 0-15,-28 0 16,0 0-16,1 0 0,-1 0 31,0 0-15</inkml:trace>
  <inkml:trace contextRef="#ctx0" brushRef="#br0" timeOffset="91631.48">21673 11998 0,'27'0'16,"1"0"-1,-28 28-15,0-1 16,0 0 0,0 1-16,27 26 31,0 28-16,-27-54 17,0-1 30,0 0-15</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12:45:09.184"/>
    </inkml:context>
    <inkml:brush xml:id="br0">
      <inkml:brushProperty name="width" value="0.05292" units="cm"/>
      <inkml:brushProperty name="height" value="0.05292" units="cm"/>
      <inkml:brushProperty name="color" value="#FF0000"/>
    </inkml:brush>
  </inkml:definitions>
  <inkml:trace contextRef="#ctx0" brushRef="#br0">11889 9429 0,'27'0'62,"28"0"-62,-28 0 0,0 0 16,28 0-16,27 0 0,-27 0 0,27-27 16,-28 27-16,1 0 0,-1 0 0,28 0 0,-27 0 15,0 0-15,27 0 0,0 0 16,0 0-16,27-27 0,-27 27 0,0 0 16,-27 0-16,54 0 0,-54 0 0,54 0 15,-54 0-15,27 0 0,-28 0 0,1 0 16,0 0-16,81 0 0,-81 0 15,-28 0-15,55 0 0,-27 0 16,-28 0-16,1 0 0,-1 0 16,0 0-16,1 0 0,-1 0 0,0 0 15,28 0-15,-28 0 0,28 0 0,-28 0 16,28 0-16,27 0 0,-27 0 0,-1 0 16,28 0-16,-27 0 0,0 0 0,27 0 15,-28 0-15,56 0 0,-56 0 0,1 0 16,54 0-16,1 0 0,-56 0 15,1 0-15,54 0 0,55 0 0,-55 0 16,-27 0-16,0-28 0,0 28 0,-27 0 16,27-54-16,-27 54 0,-1 0 15,56 0-15,-56 0 0,28 0 0,-54 0 0,26-28 16,-26 28-16,26 0 0,1-27 16,-28 27 30,1 0-14,-1-27-32,28 27 15,-28 0-15,28 0 0,-28 0 16,0 0-16,1 0 0,26-28 0,-26 28 16,26 0-16,-26 0 0,-1 0 15,0-27-15</inkml:trace>
  <inkml:trace contextRef="#ctx0" brushRef="#br0" timeOffset="1158.87">11916 10331 0,'82'0'63,"-27"0"-63,-1 0 0,1 0 0,27 0 15,27 0-15,-27-27 0,27 27 0,1 0 16,-1 0-16,0-28 0,1 28 15,-1 0-15,-27 0 0,27 0 0,1 0 16,-1 0-16,192-82 0,-192 82 16,0 0-16,28-54 0,0 54 0,-28 0 15,0 0-15,1 0 0,-1 0 0,0-27 16,-54 27-16,54 0 0,1 0 0,-28 0 16,0-28-16,27 28 0,0 0 0,-27 0 15,28-27-15,-29 27 0,-26 0 0,54 0 16,1 0-16,-56 0 0,1 0 15,0 0-15,-28 0 0,0 0 0,55 0 16,-54 0-16,26 0 0,-26-27 16,26 27-16,-26 0 0,26 0 0,-26 0 15,26 0-15,-26 0 0,-1 0 16,0 0-16,1 0 0,-1 0 16,0 0-16,1 0 0,26 0 15,-26 0-15,-1 0 0,28 0 16,-28 0-1,0 0-15,1 0 16,-1 0-16,0 0 0,1 0 0,-1 0 16,28 0-16,-1 0 0,28 0 0,-27 0 15,-28 0-15,28 0 0,-28 0 16,28 0-16,-28 0 0,1 0 0,-1 0 16,0 0-16,1 0 93,-1 0-61</inkml:trace>
  <inkml:trace contextRef="#ctx0" brushRef="#br0" timeOffset="2363.46">15305 11014 0,'-27'0'16,"54"0"0,55 0-16,-27 0 0,-28 0 0,28 0 15,-1 0-15,28 0 0,27 0 0,-54 0 16,0 0-16,54 0 0,0 0 15,1 0-15,-28 0 0,0 0 16,27 0-16,-54 0 0,-1 0 0,-26 0 16,26 0-16,-26 0 0,54 0 0,-55 0 15,0 0-15,1 0 16,-1 0-16,0 0 62,1 0-62,-1 0 16,0 0 0,1 0-16,-1 0 15,28 0-15,-28 0 16,0 0-16,1 0 16,-1 0-16</inkml:trace>
  <inkml:trace contextRef="#ctx0" brushRef="#br0" timeOffset="4275.89">12326 10604 0,'27'0'0,"-54"0"0,81 0 16,-26 0-16,-1 0 0,0 0 0,1 0 0,26-27 16,1 27-16,27 0 0,-55 0 15,28 0-15,0-55 0,-1 55 16,-26 0-16,54 0 0,-28 0 0,1 0 15,27 0-15,-55 0 0,28 0 0,0 0 16,-1 0-16,28 0 0,28-27 0,-56 27 16,1 0-16,54-27 0,-54 27 0,27 0 15,-27 0-15,-1 0 0,28 0 16,-27-28-16,0 28 0,27 0 0,-28 0 0,1 0 16,0 0-16,27 0 0,-28 0 0,1 0 15,27 0-15,-27 0 0,-1 0 0,1 0 16,27 0-16,-55 0 0,28 0 15,-28 0-15,28 0 0,0 0 0,-28 0 16,0 0-16,28 0 0,-28 0 0,28 0 16,-28 0-16,28 0 0,0 0 15,-1 0-15,28 0 0,-27 0 0,-1 0 16,28 0-16,-27 0 0,54 0 0,1-54 16,-56 54-16,1 0 0,54-28 0,110 28 15,-164-27-15,27 27 0,-28 0 16,1 0-16,27 0 0,-55 0 0,28 0 15,-28 0-15,28 0 0,-28 0 16,28 0-16,-28 0 16,1 0-16,-1-27 15,0 27-15,1 0 16,-1 0-16,28 0 0,27-55 16,-55 55-16,28-27 0,-28 27 0,0 0 15,1 0-15,26 0 0,28 0 16,-54 0-16,26 0 15,-26 0-15,-1 0 0,0 0 16,1 0-16,26 0 0,-26 0 16,-1 0-16,0 0 15,1 0-15,-1 0 0,28 0 16,-28 0-16,0 0 16,1 0-16,-1 0 31,55 0 31</inkml:trace>
  <inkml:trace contextRef="#ctx0" brushRef="#br0" timeOffset="6170.33">11779 9265 0,'28'0'47,"26"0"-47,1 0 16,-28 0-16,1 0 15,26 0-15,-26 0 0,54 0 16,-28 0-16,1 0 0,0 0 0,26 0 16,-26 0-16,0 0 0,27 0 0,-28 0 15,1 0-15,27 0 0,0 0 0,0 0 16,-27 0-16,-1 0 0,28 0 0,-27 0 15,-28 0-15,28 0 0,-28 0 0,1 0 16,-1 0-16,28 0 0,-28 0 0,28 0 16,-28 0-16,0 0 15,55 0-15,-54 0 16,-1 0-16,0 0 0,1 0 16,26 0-16,-26 0 0,26 0 15,-26 0-15,26 0 0,28 0 16,0 0-16,0 0 15,-27 0-15,0 0 0,27 0 16,-28-27-16,-26 27 0,26 0 0,1 0 16,54 0-16,1 0 15,-1-27 1,-54 27-16,27 0 0,0 0 16,0-28-16,27 28 0,-54 0 0,-1 0 15,28 0-15,-27-54 0,0 54 0,27 0 16,-1 0-16,1 0 0,-27 0 0,0 0 0,27 0 15,-28 0-15,1-28 0,27 28 16,-27-27-16,-1 27 0,28 0 16,-54 0-16,-1-27 0,0 27 0,1 0 15,-1 0-15,0 0 16,1 0 0,-1 0-16,0 0 31,1 0-31,-1 0 15,0 0-15,28 0 16,-28 0-16,28 0 16,27 0-16,-55 0 0,1 0 0,26 0 15,-26 0-15,26 0 16,-26 0-16,-1 0 0,0 0 0,1 0 16,-1 0-16,28-28 0</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12:41:04.983"/>
    </inkml:context>
    <inkml:brush xml:id="br0">
      <inkml:brushProperty name="width" value="0.05292" units="cm"/>
      <inkml:brushProperty name="height" value="0.05292" units="cm"/>
      <inkml:brushProperty name="color" value="#FF0000"/>
    </inkml:brush>
  </inkml:definitions>
  <inkml:trace contextRef="#ctx0" brushRef="#br0">28041 16207 0,'27'0'62,"1"0"-31,-1 0 1,0 0-17,1 0 1,-1 0 0,0-27 15,1 0-16,-1-1 32,-27 1-31,0 0 0,0-1-1,0 1 16,0 0 1,0-1-32,-27 1 31,-1 27-15,1 0 15,0 0 0,-1 0-15,1 0-16,0 0 15,-1 0 1,1 0 0,0 27-16,-1 1 15,1-1 32,27 0-31,-27 1-1,27-1 17,0 0-17,0 1 1,0-1-1,0 0 1,0 1 0,0-1 15,0 0 0,27 1-15,0 26-1,1-54 17,-1 0-17,0 0 17,1 0-1,26 0-16,-26 0 17,-1 0-17,0 0 17,1 0 61</inkml:trace>
  <inkml:trace contextRef="#ctx0" brushRef="#br0" timeOffset="23657.67">28779 15825 0,'0'27'125,"0"0"-125,0 1 0,0-1 15,0 0 1,0 1-16,0-1 16,0 0-1,0 1 17,0-1-17,0 0-15,0 1 31,0-1-15,0 0 0,0 1 15,0-1 125,27 28-140</inkml:trace>
  <inkml:trace contextRef="#ctx0" brushRef="#br0" timeOffset="26017.37">28779 16153 0,'-27'0'140,"-1"0"-108,1 0-32,0 0 15,-1 0 32,1 27 0,0 0 109,27 1-15,0-1-110,0 28 32,0-28-48,0 0 63,0 1-78,27-28 125,0 0-109,1 0 31,-1 0-31,0 0 30,1 0-30,-28-28 343,0 1-327</inkml:trace>
  <inkml:trace contextRef="#ctx0" brushRef="#br0" timeOffset="27941.58">28998 16262 0,'27'-27'78,"0"27"-31,1 0-32,-1 0-15,0 0 16,1 0 0,-1 0-1,28 0 1</inkml:trace>
  <inkml:trace contextRef="#ctx0" brushRef="#br0" timeOffset="51193.88">26182 18230 0,'28'0'47,"-1"0"-47,0 0 47,1 0-47,-1 0 15,0 0 1,1 0-16,-1 0 16,0 0-1,1 27 48,-28 1-48,0 26 1,0-27 0,0 1-1,0-1 110,-28-27-93,28-27-17,0-1-15,0-26 31,0 27-31,0-1 16,0 1-16,0 0 16,0-1-16,28 1 62,-1 0-31,0 27-15,1 0 0,-1 0-16,0 0 15,1 0 1,-1 27-16,-27 0 16,27 1-16,-27-1 15,0 0 1,0 1-1,0 26-15,0-27 16,0 1 0,0-1 93,-27-54-93,27-1-1,0-26 1,0 27-16,0-1 16,0 1-16,0 0 0,0-1 31,0 1-16,0 0 17,27-1 15,1 28-32,26 0 1,-26 0 15,-1 0-31,0 0 16,1 28 15,-1-1-15,0 0-1,-27 1 1,0-1-1,0 0-15,28 1 16,-28 26 31</inkml:trace>
  <inkml:trace contextRef="#ctx0" brushRef="#br0" timeOffset="52662.57">27248 18121 0,'0'0'0,"-27"0"156,0 0-109,-1 0-32,1 0 17,27 27-32,0 0 31,0 1-16,0-1 1,0 0 15,0 1 1,27-28 14,1 0-14,-1 0-17,0 0 1,1 0 0,-28-28 30,0 1-30,0 0 0,0-1 15,0 1 78,0 0-93,-28-1 15,28 56 94,0-1-109,0 0-16,0 1 15,0-1 1,28 0 0,-1 1 15,0 26 47,1-54 47</inkml:trace>
  <inkml:trace contextRef="#ctx0" brushRef="#br0" timeOffset="54334.96">27330 17793 0,'28'0'62,"-28"27"-46,0 0 0,27 1-16,-27 26 15,27-26-15,1-1 16,-28 28 0,27-28-1,-27 0 1,0 1 15,27-1-15,1 0 46,-1 1-62,0-28 125,1 0-94,-1-28 63,0 1 219,-27 0-282,-27 27 31,0-28-46</inkml:trace>
  <inkml:trace contextRef="#ctx0" brushRef="#br0" timeOffset="55538.02">27276 18039 0,'27'-28'125,"0"1"-94,1 27 0,-1 0 16,0-27 0,1 27-16,-1 0-15,0 0 15,1 0-15,-1-28 109</inkml:trace>
  <inkml:trace contextRef="#ctx0" brushRef="#br0" timeOffset="56960.5">28014 17711 0,'0'27'171,"-28"0"-155,1 1 15,0-1 1,-1 0-32,1 1 15,0-1 48,27 0-16,0 1-1,0-1-30,0 0-16,0 1 16,0-1-1,0 0-15,0 1 16,0-1 15,27-27-15,0 0-1,1 0 17,-1 0-32,0 0 0,1 0 31,-1 0-31,0 0 16,1 0-1,-1 0 16,0 0 1,1-27 124,-28-1-156,-28 1 16</inkml:trace>
  <inkml:trace contextRef="#ctx0" brushRef="#br0" timeOffset="58523.96">28014 17492 0,'0'-27'16,"27"27"15,0 0-31,-27 27 15,0 0 1,0 1-16,28-1 0,-1 0 16,-27 1-16,0-1 15,27 0-15,-27 1 16,0-1 0,0 0-1,0 1 1,28-1-16,-28 0 31,0 1-15,0-1-1,27 0 17,0 1-1,-27-1-16,-27-54 157,0-1-156,27 1-16,-28 0 16,28-1 15,0 1-16,0 0-15,0-1 32,0 1-1,28 0 0,-1 27 16,0 0-47,1 0 16,-1 0-1,0 0 1,1 0 0,-1 27-1,-27 0 1,0 1-1,0-1 1,27 0-16,-27 1 16,28-1-1,-28 0 17,27 1-1,-27-1 94</inkml:trace>
  <inkml:trace contextRef="#ctx0" brushRef="#br0" timeOffset="59273.91">28451 17683 0,'0'28'78,"27"-1"-78,-27 0 16,0 1-1,0-1 1,28 0-16,-28 1 31,27-1-15,-54-54 202,-1-1-218</inkml:trace>
  <inkml:trace contextRef="#ctx0" brushRef="#br0" timeOffset="60773.92">28314 17355 0,'28'0'515,"-1"0"-499,0 0-16,1 0 31,-1 55-15,-27-28 265,-27-27-218,-1 0 77,1 0-93</inkml:trace>
  <inkml:trace contextRef="#ctx0" brushRef="#br0" timeOffset="62916.33">28697 17601 0,'27'28'78,"1"-1"-63,-28 0 17,0 1 30,0-1 1,0 0-32,0-54 188,0 0-204,0-1-15,0 1 16,0 0-16,0-1 16,0 1 15,0 0-16,0-1 1,0 1 15,27 27 16,0 0-16,1 0-31,-1 0 16,0 0 15,1 0-31,-1 0 16,0 27 0,1 1-1,-28-1 1,0 0-16,0 1 15,0-1-15,0 0 16,27 1 15,-27-1-15,0 0 15</inkml:trace>
  <inkml:trace contextRef="#ctx0" brushRef="#br0" timeOffset="65307.02">29189 17410 0,'-27'0'172,"-1"0"-172,1 0 15,0 0 1,-1 27 31,28 1-16,0-1-15,0 0-1,0 1 1,0-1-1,0 0 1,0 1 15,28-28-15,-1 27-16,0-27 31,1 0-15,-1 0 15,0 0-15,1 0-1,-28-27 32,0-1-31,0 1 15,0 0-15,0-1-1,0 1 1,-28 0 78,28 54 124,0 0-186,0 1-32,28-1 15,-28 0 1,0 1 0,0-1-1,0 0 1,0 1-16,0-1 15,27 0 1,-27 1 15,0-1-31,0 0 16,27 1 0,-27-1-1,28 0 1,-28 1-1,0-1 1,0 0 0,0 1-1,0-1 1,0 0 15,0 1-31,0-1 16,0 0 15,0 1-15,0-1 15,0 0-15,-28-27 30,1 0-46,0 0 16,-1-27-16,1 0 16,0-1-1,27 1-15,0 0 16,0-1-16,-28 1 16,28 0-1,0-1 1,0 1-16,0 0 0,0-1 15,0 1-15,0 0 16,0-1-16,0 1 16,28 0 109</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12:46:26.869"/>
    </inkml:context>
    <inkml:brush xml:id="br0">
      <inkml:brushProperty name="width" value="0.05292" units="cm"/>
      <inkml:brushProperty name="height" value="0.05292" units="cm"/>
      <inkml:brushProperty name="color" value="#FF0000"/>
    </inkml:brush>
  </inkml:definitions>
  <inkml:trace contextRef="#ctx0" brushRef="#br0">25581 13447 0,'28'0'156,"-1"0"-125,0 0-15,1 55 0,-28-28 15,0 0-31,0 1 16,0-1-16,0 0 15,0 1-15,0-1 16,0 0-16,0 1 15,0-1 1,0 0-16,0 1 16,0-1 15,0-54 156,0-1-187,0 1 16,0 0-16,0-1 0,0 1 16,0 0-1,27-1-15,0 1 16,1 0 15,-1-1 16,0 1 47,1 27 15,-1 0-93,0 0-16,1 27 15,-28 1 1,27-1 0,-27 0-1,0 1-15,0-1 16,0 0 0,27 1-16,-27-1 31,0 0-16,0 1 17,0-1 77,0-54-62,-27-1-31,27 1-16,0 0 15,0-1 1,0 1-16,0 0 15,0-1-15,0 1 16,0 0 0,0-1-1,0 1-15,0-28 16,27 55 0,0-27-1,1 0 16,-1 27 63,0 0-78,1 0-16,-1 0 15,0 0-15,1 27 16,-28 28 0,0-28-1,0 0 1,0 1-16,0-1 16,0 0-16,0 1 15,0-1 1,0 0-1,0 1 1,0-1 0,0 0 15,0 1 0</inkml:trace>
  <inkml:trace contextRef="#ctx0" brushRef="#br0" timeOffset="1424.03">26510 13939 0,'0'-27'94,"0"-1"-78,0 1-16,0-28 0,28-27 15,-28 55-15,0 0 16,0-1-16,0 1 0,0 0 16,0-1-16,27 1 0,-27 0 15,27-1-15,-27 1 0,28 0 16,-28-1 0,27 1-16,-27 0 15,0-1 1,0 1-16,27 0 15,1-1 1,-28 1 0,0 0-1,0-1 1,0 1 0,0 0 15,0-1-16,0 1-15,27 0 63,0 27-47,1 0-1,-28 27 1,0 0-16,0 1 15,27-1-15,0 28 0,-27-28 16,28 28-16,-28-28 16,0 28-16,27-28 15,-27 0-15,0 1 0,27-1 0,-27 28 16,28-28 0,-1 0-16,0 1 15,1-1 1,-28 0-1,27 1 1,-27-1 47,27 0-48,1 1 1,-1-1-1,0 0 79,-27 1-31</inkml:trace>
  <inkml:trace contextRef="#ctx0" brushRef="#br0" timeOffset="3286.86">26592 13638 0,'0'-27'47,"28"27"-31,-1-27-16,0-1 15,1 28 1,-1-27 0,0 27 15,1 0-31,-1 0 15,0 0 17,1 0-17,-1-55 48,0 55 124,1-27-171,-1 27 0,0 0-1,1-27 1,-1 27 31</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12:46:44.147"/>
    </inkml:context>
    <inkml:brush xml:id="br0">
      <inkml:brushProperty name="width" value="0.05292" units="cm"/>
      <inkml:brushProperty name="height" value="0.05292" units="cm"/>
      <inkml:brushProperty name="color" value="#FF0000"/>
    </inkml:brush>
  </inkml:definitions>
  <inkml:trace contextRef="#ctx0" brushRef="#br0">14130 6915 0,'-28'-28'15,"56"28"17,-1 0-17,0 0 1,1 0 15,-1 0-15,0 0-1,1 0-15,-1 0 16,0 0 0,1 0-16,-1 0 15,0 0 1,1 0-16,-1 28 16,0 26-1,1-26 1,-28-1-1,0 0 17,0 1-1,0-1 0,0 0 32,-28-27-32,1-54-31,27 26 31,0 1-15,0 0-16,0-1 15,0 1-15,0 0 16,0-1-16,27 1 63,1 0-63,-1-1 15,0 28 48,1 0-63,-1 0 0,0 0 15,1 0-15,-1 28 16,0-1-16,1 55 16,-28-55-1,27 28 1,-27-28-1,0 1 1,0-1 31,0 0 31,0 1-62,-27-56-1,-1 1 1,28 0 0,0-1-16,0 1 15,0 0-15,0-1 16,0 1 15,0 0-15,0-1-1,28 28 79,-1 0-63,0 0-31,1 0 16,-1 0 250,0 28-220,1-1-30,26 0 15,-26 1 47,-28-1-15,0 0-32,0 1 32,0-1-32,0 0 0,0 1-15,0-1 15,27 0 0</inkml:trace>
  <inkml:trace contextRef="#ctx0" brushRef="#br0" timeOffset="1765.57">15360 7270 0,'0'-27'125,"0"-1"-109,0-26-16,0 26 15,0 1-15,0 0 16,0-1 0,0 1-16,0 0 15,27-1 17,-27 1 61,27 0-30,1-1-48,-28 1 1,0 0 15,0-1 47,0 1-78,27 0 32,-27-1-1,27 1 94,1 0-125,-28-1 47,27 1 31,0 0-62,1 27-16,-1 0 15,0 0 1,1 27-1,-1 0-15,0 1 16,0-1 0,-27 0-16,0 1 0,0-1 0,28 0 15,-1 1-15,-27-1 16,27 0-16,-27 1 16,0-1-1,0 0 1,0 1-16,0 26 15,0-26-15,0-1 16,28 0 0,-1 1-16,-27-1 31,27 0 0</inkml:trace>
  <inkml:trace contextRef="#ctx0" brushRef="#br0" timeOffset="3328.11">15387 7051 0,'27'0'94,"28"0"-79,-28 0 1,1 0-16,-1 0 16,0 0-1,1 0 1,-1 0-1,0 0 17,1 0-1,-1 0-31,0 0 31,0 0-31,1 0 16,-1 0 31,0 0 125,1 0-157</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12:48:42.891"/>
    </inkml:context>
    <inkml:brush xml:id="br0">
      <inkml:brushProperty name="width" value="0.05292" units="cm"/>
      <inkml:brushProperty name="height" value="0.05292" units="cm"/>
      <inkml:brushProperty name="color" value="#FF0000"/>
    </inkml:brush>
  </inkml:definitions>
  <inkml:trace contextRef="#ctx0" brushRef="#br0">23750 18530 0,'27'0'94,"1"0"-79,-1 0 1,0 0 0,1 0 46,-1 0-62,0 0 16,1 28-1,-1-1 1,-27 0 15,0 1-31,0-1 16,0 0 0,0 1-1,0-1 16,0 0 79,0 1-63,0-1 15,27-27 298,1-27-345,-1-1 32,0 1-16,1 0-15</inkml:trace>
  <inkml:trace contextRef="#ctx0" brushRef="#br0" timeOffset="2236.34">23914 18612 0,'0'-27'110,"27"27"-95,1 0-15,-1 0 16,0 27-1,1 1-15,-1-1 16,0 0 0,-27 1-1,0-1 1,0 0-16,0 1 16,0-1-1,0 0 1,0 1-16,0-1 31,0 0 0,0 1 1,0-56 155,0 1-171,28-28-16,-1 28 15,0-28-15,-27 28 16,0 0-16,0-1 16,28 1-16,-1 0 31,0-1-16,1 1 17,-1 0-17,0 27 48,1 0 31,-28 27-79,0 0 1,0 1-16,0-1 15,0 0-15,0 1 0,0-1 16,0 0 0,0 1-16,0-1 15,0 0-15,0 1 16,0-1 15,0 0-15,0-54 93,0 0-109,0-1 16,0 1-16,0 0 15,0-1-15,0 1 0,0-28 16,0-27 0,27 55-1,0 0-15,1-1 16,-1 1 15,0 27 0,1 0 63,-1 0-94,0 0 16,1 0-1,-1 0 1,0 27 0,-27 1-16,28-1 15,-28 0 1,0 1-16,0-1 16,0 0-16,0 1 15,0-1 1,0 0-16,0 1 15,0 26 1,0-26-16,0-1 16,0 0 15,0 1-15,0-1 155</inkml:trace>
  <inkml:trace contextRef="#ctx0" brushRef="#br0" timeOffset="3457.3">24925 18940 0,'0'-27'110,"28"0"-110,-1-55 15,0 27 1,1 28-16,-1-1 0,-27 1 0,27-28 16,-27 1-16,0 26 0,0-26 15,0 26-15,28 1 0,-28 0 16,27-1-16,-27 1 16,0 0-1,0 0-15,0-1 16,0 1-1,0 0 1,0-1 0,27 1-16,-27 0 31,28-1 16,-1 28 0,0 28-32,-27-1 1,0 28-16,28-28 0,-28 0 0,27 55 16,-27-55-16,0 28 0,0-28 15,0 28-15,0-28 0,27 1 0,-27-1 16,28 0-16,-28 1 0,54 26 15,-54-26-15,0-1 16,0 0-16,0 1 0,0-1 16,0 0-16,28 1 0,-1-1 15,-27 0-15,0 1 32,27-1-32</inkml:trace>
  <inkml:trace contextRef="#ctx0" brushRef="#br0" timeOffset="4335.85">24871 18667 0,'54'-27'63,"-26"-1"-63,-1 28 0,0 0 16,1 0-16,26 0 0,-26-27 15,-1 0-15,55 27 16,-55-28-16,1 28 15,-1 0-15,0 0 16,1 0-16,-1-27 16,0 27 15,1 0-15,-1 0-1,0-27-15,1 27 63,-1-28-63</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5T12:49:07.75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definitions>
  <inkml:trace contextRef="#ctx0" brushRef="#br0">21454 5166 0,'0'-28'15,"28"28"1,-1 0-16,0 28 16,1-1-16,-1 0 15,0 1-15,1-28 0,-1 27 16,0 0-16,1 1 0,-1-1 15,0 0-15,1 1 16,26-1 0,-26 0-16,-1 1 15,0-1-15,1 28 0,-1-28 16,0 0-16,55 1 0,-54-1 16,26 0-16,-26 1 15,-1-1 1,0 0-16,28 1 15,-28-1-15,1 0 32</inkml:trace>
  <inkml:trace contextRef="#ctx0" brushRef="#br0" timeOffset="843.75">22001 4892 0,'0'-27'32,"27"27"-32,1 0 0,26 0 15,-26 27-15,-1 1 0,55-1 16,-55 0-16,1 1 0,54 54 15,-28-28-15,1-26 16,-28-1-16,1 0 0,53 28 16,-53-28-16,-1 1 0,0-1 0,1 0 15,26 1-15,1 26 0,-28-26 16,1 54-16,26-55 16,-26 0-16,-1 1 0,0-1 0,28 28 15,-28-28-15,1 0 16,-1 1-16,0-1 15,1 0-15,-1 1 16</inkml:trace>
  <inkml:trace contextRef="#ctx0" brushRef="#br0" timeOffset="2287.27">21782 5904 0,'0'27'0,"0"0"16,28 1-16,-1-28 16,0 27-16,1-27 0,54 27 15,-28 28 1,28-28-16,-27 0 15,0 1-15,27-28 16,-55 27-16,0-27 16,1 0-16,-1 27 15,0-27-15,1 28 16,26-1-16,-26-27 16,-1 0-16,27 55 0,-26-28 15,54 0-15,-55-27 16,0 0-16,28 28 0,-28-1 15,1-27-15,-1 27 0,0-27 16,1 28-16,-1-28 0,0 0 16,1 27-16,-1 0 0,28-27 15,-28 28-15,0-28 16,1 27-16,-1 0 16,0 1 77,1-28-15,-1 0-62,0 0 0,1 0-16,-1-28 0,0 1 0,28 0 15,-55-28-15,55-82 0,-55 110 16,0 0-16,0-28 0,0 28 0,27-55 16,-27 54-16,0-26 0,0 27 0,0-1 15,0-26-15,0-1 0,0 28 0,0-55 16,0 54-16,0-26 0,0-1 15,0 0-15,0 28 16,0-28-16,0-27 0,0 55 16,0-28-16,0 1 0,27-28 15,28 27 1,-55 28-16,0-1 16,0 1-16,0 0 0,0-1 15,0 1-15,0 0 16</inkml:trace>
  <inkml:trace contextRef="#ctx0" brushRef="#br0" timeOffset="3725.35">22329 5904 0,'27'54'63,"1"-26"-63,-1-1 15,0 0 1,1 1-16,-1-1 16,0 0-1,1 0-15,-1 1 16,-27-1-16,27 0 16</inkml:trace>
  <inkml:trace contextRef="#ctx0" brushRef="#br0" timeOffset="7223.27">20142 8418 0,'28'0'78,"26"0"-78,-26 0 0,26 0 0,-26 0 15,26 0-15,-26 0 0,54 0 0,-55 0 16,28 0-16,-28 0 16,0 0-16,1 0 0,26 0 15,1 0 17,-28 0 93,1 0-79,-1-27 33,28-1-64,-55 1-15,27 0 0,-27-55 16,27 27-16,1 28 15,-28-1-15,0 1 0,0-28 16,0 28-16,0 0 16,27-1-16,0 1 15,1 27 110,-28 27-109,27 1 0,-27-1-16,27 28 0,1-1 15,-28 28 1,0-54-1,27 26-15,-27-26 16,27-1 0,-27 0-16,28 1 15,-1-28 110,0-28-109,-27 1 0,28 0-16,-28-28 15,0 28-15,0-1 0,0-26 16,27 26-16,-27 1 15,27-28-15,-27 28 16,0 0 0,28-1-1,-1 28 157,28 0-172,-28 0 16,-27 28-16,27 54 15,1-55-15,-28 0 16,27 1-16,-27-1 0,0 0 16,0 1-16,0-1 0,27 0 15,-27 1-15,0-1 0,28 0 16,-1-27 125,-27-54-126,0-28 1,0 27-16,0 0 0,0 1 15,0 26-15,0-54 16,0 55-16,0 0 0,0-28 16,0 28-1,0-1-15,27-26 0,1 26 16,-28 1 0,0 0-16,27-1 15,0 28 79,1 28-78,-28-1-1,27 0-15,-27 1 0,0-1 0,0 0 0,0 1 16,0-1-16,0 0 0,0 1 0,0-1 15,0 0-15,0 1 0,0-1 16,0 0-16,0 1 0,0-1 0,27 28 16,-27 27 31,28-55 93,-1 0-124,28-27-16,-1 0 15,28 0 1,-27 0-16,0 0 0,27 0 0,-55 0 16,28 0-16,-1 0 0,-26 0 0,-1 0 15,28 0-15,26-54 0,-26 54 16,-28 0-16,28 0 0,27 0 0,-27-28 16,-1 28-16,-26 0 0,-1 0 0,28 0 15,-28 0-15,28 0 0,-28 0 0,0 0 16,1 0-16,-1 0 15,0 0-15,1 0 0,-1 0 16,0 0-16,1 0 0,-1 0 16,28 0-16,-28-27 0,0 27 15,1 0-15,-1 0 0,0 0 16,1 0-16,-1 0 0,28 0 0,-28-27 16,0 27-16,1 0 0,-1 0 0,55-28 15,-27 28-15,-28 0 0,0 0 16,28 0-16,27-27 0,-55 27 15,1 0-15,26 0 0,1 0 16,-28 0-16,28 0 16,-28 0-16,55 0 0,-54 0 0,-1 0 15,28 0-15,-1-27 32,-26 27-32,-1-55 31,0 55 0,1 0 16</inkml:trace>
  <inkml:trace contextRef="#ctx0" brushRef="#br0" timeOffset="10694.32">25035 5685 0,'0'27'62,"0"1"-62,0-1 0,0 0 16,0 1-16,0-1 0,0 0 0,0 1 16,0-1-16,0 0 0,27 1 0,-27-1 15,0 0-15,0 1 0,0-1 16,0 0-16,27 0 0,-27 1 15,0-1 17,28 0 46,-28 1 94,0-1-157,0 0 1,-28 1-16,1-1 16,0 28-16,-1-28 15,1-27-15,0 0 0,-1 27 16,28 1 140,28-28-140,-1 27-16,0-27 15,1 0-15,-1 0 0,0 0 0,1 0 16,-1 0-16,0 0 0,1 0 16,-1 0-1,0 0-15,1 0 16,-1 0-1,0 0-15,1 27 157,-28 1-142,0-1 1,0 0-16,0 1 16,-28-1-16,1 0 15,0-27 1,-28 28-16,28-1 0,-1 0 15,1-27-15,0 0 32,-1 28-32,1-28 0,0 27 31,54-27 188,0 0-219,1 0 15,-1 0-15,0 0 0,1 0 16,-1 0 0,0 0-16,1 0 0,-1 0 15,0 0 1,1 0 78,-1 27-16,-27 1-63,0-1-15,-27 0 16,-28-27 0,28 28-16,-1-1 15,1-27-15,0 27 0,-1-27 16,1 0-16,0 28 15,-1-1 1,1-27 0,0 0-1,-1 27 1,56-27 140,-1 0-140,28 0-16,-28 0 15,0 0-15,1 0 0,26 0 16,-26 0-16,26 0 16,-26 0-16,-1 0 31,0 0-31,28 28 16,-28-28-1,1 0 1,-1 27-1,-27 0 157,0 1-156,0-1 0,0 0-1,0 1 1,0-1-16,0 0 15,0 1-15,0-1 16,0 0-16,0 1 0,0-1 16,0 55-16,0-55 15,0 1 1,0-1-16,0 28 0,0-28 16,0 0-1,0 1-15,0-1 16,0 0 203</inkml:trace>
  <inkml:trace contextRef="#ctx0" brushRef="#br0" timeOffset="12272.49">25581 7735 0,'0'-28'15,"-27"28"32,-28 28-31,28-1-1,0 0-15,-1 1 16,-26-28-16,26 27 0,1 0 16,0-27-16,-1 28 15,1-1-15,-28 0 16,28-27-16,0 0 16,-1 28-16,1-1 15,0-27 16</inkml:trace>
  <inkml:trace contextRef="#ctx0" brushRef="#br0" timeOffset="13012.13">25035 7653 0,'27'0'62,"-27"27"-62,0 0 16,0 28 0,0-28-16,0 1 0,27-1 15,-27 28 1,0-28-16,0 0 16,0 1-16,28-1 0,-28 0 15,0 1 1,0-1-16,0 0 15,0 1-15,0-1 0,0 0 16,0 1-16,0-1 16,0 0-16,0 1 0,0-1 15,0 0 1,0 1-16,0-1 16,0 28-1,0-28-15,0 0 31,27 1-15,-27-1 0,55 0-1,-83-27 95</inkml:trace>
  <inkml:trace contextRef="#ctx0" brushRef="#br0" timeOffset="13746.5">25089 8199 0,'0'28'62,"28"-1"-62,-1-27 16,0 27-16,1 1 16,-1-28-16,0 27 15,1-27-15,26 27 0,1 1 31,-28-28-15,28 0-16,-28 0 16,28 0-16,-28 27 0,1-27 15,26 27 1,-26 1 15,-1-28-15,0 0-1,1 0-15,26 27 16,-26 0 0</inkml:trace>
  <inkml:trace contextRef="#ctx0" brushRef="#br0" timeOffset="14590.24">25527 8117 0,'0'0'0,"27"0"31,0 0-15,1 0-16,-1 28 0,0-1 16,1 0-16,-1 1 15,0-1 1,1 0-16,-1 1 0,0-1 15,1 0 17,-1 28 15,-27-28 31,0 28-78,0-28 15,0 1 1,-27-1 0,-1 0-1,1-27 1,0 0-16,-1 28 0,1-28 15,0 0 1,-1 27 15,1 0-15,0-27-16,-1 28 16,1-1-1,0-27 16,-1 27-15,1 1 31,0-28-31,-1 0-1</inkml:trace>
  <inkml:trace contextRef="#ctx0" brushRef="#br0" timeOffset="15262.13">25909 8500 0,'0'0'16,"28"27"-16,-1 1 16,0-1-16,-27 0 0,0 1 15,0-1-15,0 0 16,0 1-16,0-1 0,27 0 15,-27 1-15,0-1 16,0 0-16,0 1 16,55-1-1,-55 0 1,0 1 78</inkml:trace>
  <inkml:trace contextRef="#ctx0" brushRef="#br0" timeOffset="18337.32">24679 8117 0,'28'0'171,"-1"0"-171,0 0 63,1 0-16,-1 0-16,0 0 47,1 0-15,-1 0-63,0 0 31,1 0 0,-1 0 0,0 0 1,1 28-1,-1-28 235,0 0-251</inkml:trace>
  <inkml:trace contextRef="#ctx0" brushRef="#br0" timeOffset="20528.29">25991 8609 0,'0'0'0,"27"0"16,1 28 0,-1 26-1,0 28 1,-27-54-16,28-1 0,-28 0 0,27 28 16,0-28-16,-27 1 15,0-1-15,0 28 16,0-1-16,0-26 15,0-1-15,0 0 16,0 1-16,0-1 0,0 28 16,0-28-16,0 0 15,0 1-15,0-1 0,0 0 16,0 1-16,0-1 16,0 0-16,0 1 15,0-1-15,0 0 0,0 1 16,0-1-16,0 0 15,0 1-15,0-1 16,0 28-16,0-28 16,0 0-16,0 1 15,0-1-15,0 0 16,-27 1 0,27-1-1,-27 0 1,27 1-1,0-1 1,0 0 0,0 1-16,0-1 0,0 0 15,0 0-15,0 1 16,0-1 0,0 0-16,0 1 15,0-1 1,0 0-1,0 1-15,0-1 47,0 0 0,0 1 31,0-1-62,0 28-16,0-28 0,0 0 16,0 1-1,0-1 1</inkml:trace>
  <inkml:trace contextRef="#ctx0" brushRef="#br0" timeOffset="21668.85">25964 10768 0,'27'0'140,"0"0"-140,1 0 0,-1 0 16,55-27-16,-27 0 16,-28 27-16,28-55 0,-1 28 15,-26-1 16</inkml:trace>
  <inkml:trace contextRef="#ctx0" brushRef="#br0" timeOffset="22168.92">26182 10850 0,'28'0'78,"-1"0"-78,28 0 0,-1 0 15,1 0-15,-28-27 16,1 27-16,-1-27 16</inkml:trace>
  <inkml:trace contextRef="#ctx0" brushRef="#br0" timeOffset="22622.05">26401 10960 0,'27'0'109,"1"0"-109</inkml:trace>
  <inkml:trace contextRef="#ctx0" brushRef="#br0" timeOffset="24974.87">20716 10932 0,'28'0'62,"-1"0"-62,0 0 0,55 0 0,-54 0 16,-1 0-16,0 0 0,1 0 0,-1-27 15,28-28-15,-1 28 0,-26 27 16,54 0-16,-55 0 16,28-27-16,-1-1 15,28 28-15,-54-27 0,-1 27 16,0 0-16,1 0 16,26-27-16,-26 27 0,-1 0 15,28-28-15,27-26 0,-55 54 0,28 0 16,-28 0-16,28 0 0,-1 0 15,-26 0-15,54-28 16,-55 28-16,0 0 0,28 0 0,-28 0 16,28-27-16,0 27 0,-28 0 15,0 0-15,55 0 0,-54-27 16,26 27-16,-27 0 0,28 0 16,-28 0-16,1 0 15,-1 0-15,0 0 16,28-28-16,-28 28 31,1 0-31,-1-27 0,0 27 16,1 0-16,-1 0 0,0 0 15,1 0-15,-1 0 0,55-27 0,-55 27 16,1 0-16,26 0 0,-26 0 16,-1 0-16,0 0 0,1 0 15,-1 0-15,0 0 0,28 0 16,-28 0-1,1 0-15,-1 0 16,0 0-16,1 0 16,-1-28-16,0 28 0,28 0 15,-28 0-15,1-27 0,-1 27 16,0 0-16,28 0 0,-28 0 0,1 0 0,-1 0 16,0 0-16,1 0 0,54-27 15,-28 27-15,-26 0 16,-1 0-16,28 0 0,-28 0 15,55-28-15,-55 28 0,1 0 16,-1 0-16,0 0 0,28-54 0,0 54 16,-28 0-16,0 0 0,28 0 15,27 0-15,-55 0 0,1-28 0,26 28 16,1 0-16,0 0 16,27 0-16,-28 0 0,-26 0 0,-1 0 15,28-27-15,-28 27 16,28 0-16,27 0 15,-55-27-15,0 27 0,28 0 16,-28 0-16,28 0 0,-28-28 16,1 28-16,-1 0 0,0 0 0,28 0 15,-28 0-15,55 0 0,-54 0 0,26 0 16,-27 0-16,1-27 16,-1 27-16,0 0 0,1 0 15,26-27-15,-26 27 16,-1 0-16,0 0 15,1 0 1,26-27-16,-26 27 0,-1 0 16,55 0-16,-55 0 15,28 0-15,-28 0 0,1-28 0,-1 28 16,0 0-16,1-27 16,-1 27-16,0 0 15,28 0 1,-28-27-16,1 27 31,26 0-15,-26 0-16,-1 0 15,0 0-15,1 0 0,-1 0 16,0-28-16,1 28 0,54 0 16,-55-27-16,0 27 15,1-27-15,-1 27 0,0 0 16,1 0-16,-1 0 15,0 0-15,1 0 0,-1 0 16,0 0 78</inkml:trace>
  <inkml:trace contextRef="#ctx0" brushRef="#br0" timeOffset="26936.52">25089 5712 0,'0'-27'78,"28"0"-62,-1 27-16,0 0 0,1 0 16,-1 0-16,0 0 0,1 0 15,-1 0-15,0 0 0,28-28 16,27 28 0,-55 0-1,1 0-15,26 0 16,-26-27-16,26 27 15,-26-27-15,-1 27 0,0 0 16,28 0-16,-28 0 0,1 0 0,54 0 16,-55-28-16,27 28 0,-26 0 0,26 0 15,-26 0-15,26 0 0,-26 0 16,-1 0-16,0 0 0,1 0 0,26 0 16,28-27-16,-54 27 15,-1 0-15,0 0 0,1 0 0,-1-27 16,0 27-16,1 0 0,-1 0 15,28 0-15,-1 0 16,-26 0-16,-1 0 0,0 0 0,1 0 16,26 0-16,1-28 0,-28 28 0,28 0 15,0 0-15,-28 0 0,0-27 16,1 27-16,-1 0 0,0 0 0,1 0 16,54-27-16,-28 27 140,-26 0-124,-1 54-16,-27 1 15,0-28-15,27 1 0,-27 54 16,0-55-16,28 28 16,-28-1-16,0 1 15,0-28-15,27 1 0,-27-1 16,0 0-16,0 1 0,0-1 0,0 28 16,0-28-16,0 0 15,0 0-15,0 1 0,0-1 16,0 0-16,0 1 15,27 26-15,-27-26 16,0-1-16,0 0 16,28 1-16,-28-1 15,0 0 1,0 1 125,0-1-141</inkml:trace>
  <inkml:trace contextRef="#ctx0" brushRef="#br0" timeOffset="28140.93">27330 6723 0,'-27'0'219,"54"0"-188,1 0-15,-1-27-16,0 27 0,1 0 0,26-27 15,28-1-15,-54 28 16,-1 0-16,28-27 0,-28 27 15,0 0 1,1-27-16,26-1 16,1 28-1,-28 0 1,1-27-16,-1 27 16,0 0-16,1-55 15,-1 55-15,0-27 16,1 27-16,26 0 15,-26-27-15,-1 27 16,28-28-16,-28 28 31,0 0-31,1 0 110</inkml:trace>
  <inkml:trace contextRef="#ctx0" brushRef="#br0" timeOffset="28814.39">27658 7024 0,'28'0'16,"-56"0"-16,83 0 0,-28 0 16,1 0-16,-1-27 0,0 27 15,1-28-15,-1 28 16,0 0-16,1-27 0,-1 27 15,0 0-15,1-27 0,-1 27 16,0 0-16,1-28 16,-1 28-1,0-27-15,1 27 16,-1 0 0,28-27-1</inkml:trace>
  <inkml:trace contextRef="#ctx0" brushRef="#br0" timeOffset="30302.92">28014 7024 0,'-28'27'31,"28"1"-15,0-1-16,0 0 16,28 1-16,-1-1 15,-27 0-15,0 28 0,0-28 16,27 28-16,1 27 16,-28-27-16,0-1 0,0 28 15,0-54-15,0-1 0,27 28 16,-27-1-16,0-26 0,0-1 15,0 0-15,0 28 0,0 0 16,0-28-16,0 28 0,0-28 16,0 0-16,0 28 0,0-28 0,0 1 15,0-1-15,0 0 0,0 28 0,0-28 16,0 1-16,0 26 0,0 28 16,0-54-16,0 26 0,0 1 15,0 0-15,0-28 16,0 0-16,0 1 15,0-1-15,0 28 16,0-28-16,0 0 0,0 1 16,0-1-16,0 0 15,0 1-15,0-1 16,0 0 0,0 1-16,0-1 0,0 0 15,0 1 1,0-1-16,0 0 15,0 1-15,0-1 16,0 0-16,0 1 0,0-1 16,0 28-1,0-28-15,0 0 16,0 1-16,0-1 16,0 0-16,0 1 15,0-1-15,0 0 16,0 1 15,0-1-15,0 0 109,0 1-78,-27-28-32,-1 27-15,-26-27 16,26 27-1,1-27 1,0 0-16,-1 28 16,1-28-1,0 0 1,-1 0-16,1 0 16,0 27-1,-1-27 1,1 0-16,0 27 0,-1 1 15,1-28 1,0 0-16,-1 0 16,1 0-1,0 0-15,-1 0 0,1 27 16,0-27-16,-1 0 0,-26 55 16,26-55-16,-26 0 15,26 0 16,1 0 141,0 0-172,-1 0 16,1 0-16</inkml:trace>
  <inkml:trace contextRef="#ctx0" brushRef="#br0" timeOffset="31882.98">19978 8391 0,'0'27'62,"0"0"-62,0 1 0,0-1 16,0 0-16,0 1 16,0-1-16,0 0 15,0 1-15,0-1 16,0 28-16,0-28 15,0 28 1,0-28 0,0 0-1,0 1 1,0-1 0,0 0-1,28 1-15,-28-1 47,0 0-31,0 1-1,27-1-15,-27 0 32,0 1-17,27-1 1,-27 0 15,0 1 32,28-1-63</inkml:trace>
  <inkml:trace contextRef="#ctx0" brushRef="#br0" timeOffset="32728.59">19377 9539 0,'27'0'47,"1"0"-47,26 0 15,-26-28-15,-1 1 0,55-28 16,-27 55 0,-28-27-16,0 27 0,1-27 15,-1 27-15,0-28 16,1 28 0,-1 0-16,28-27 15,27 27 1,-28-27-16,1-1 0,-28 28 15,28 0 1,-28 0-16,1 0 0,-1-27 16,0 27-1,1 0-15,-1-27 16</inkml:trace>
  <inkml:trace contextRef="#ctx0" brushRef="#br0" timeOffset="33496.15">19869 9593 0,'27'0'125,"28"0"-125,-28 0 16,1 0-16,26 0 0,28-27 15,0 0-15,-54 27 0,-1-28 16,0 28-16,1-27 16,-1 27 15</inkml:trace>
  <inkml:trace contextRef="#ctx0" brushRef="#br0" timeOffset="35451.21">20306 9539 0,'0'27'79,"0"0"-79,0 1 15,0-1-15,0 0 0,0 1 16,0 26-16,0-26 0,0-1 15,0 0 1,0 28-16,0-28 16,0 1-1,0-1 1,0 0 0,0 1-1,0-1 1,0 0 15,0 1-31,0-1 16,0 0 15,0 0-15,0 1-1,0-1-15,0 0 16,0 28-16,0-28 31,0 1-31,0-1 16,0 0-1,0 1-15,28-1 16,-28 0-16,27 1 0,-27 26 16,0-26-1,0-1 1,27 0-16,-27 1 47,0-1-16,0 0-15,0 1-16,0-1 31,28 0-31,-28 1 31,0-1-15,0 28-16,0-28 15,27 0 1,-27 1-16,0-1 16,0 0 15,27 1 141,1-1-141,-1-27-15,0 0-1,1 0 1,-1 0-1,0 0 1,1 0 0,-1 0-1,0-27 17,1 27-1,-1 0-16,0 0 1,1-28 0,-1 1-1,0 27-15,1-27 16,-1 27 15,55-55 16,-55 28 0,1 27-31,-1-28-1,28 28 126,-28-27-94,0 0-16</inkml:trace>
  <inkml:trace contextRef="#ctx0" brushRef="#br0" timeOffset="36983.25">20033 8418 0,'27'0'62,"1"27"-62,-1-27 16,0 0-1,1 0-15,-1 0 16,0 0 0,1 0-16,-1 28 0,0-28 15,1 0 1</inkml:trace>
  <inkml:trace contextRef="#ctx0" brushRef="#br0" timeOffset="40255.25">17901 9921 0,'28'-27'31,"26"27"-15,-26 0-16,-1 0 15,0 0-15,1 27 16,-1 1 0,0-1-16,1 0 0,-1 1 15,0-1 1,1 0-16,-1 1 15,0-1 1,1 0-16,-1 0 16,0 1-1,1-28 63,-28-28-62,-28 1 0,28 0-16,0-28 0,0 28 15,0-55-15,0 55 0,0-1 0,0 1 16,0 0-16,0-28 0,0 28 0,0-28 16,0 28-1,0-1 1,0 1-1,0 0 64,0-1-64,28 28 1,-28 28-1,27-1-15,-27 0 16,0 28-16</inkml:trace>
  <inkml:trace contextRef="#ctx0" brushRef="#br0" timeOffset="40833.37">18667 10276 0,'27'28'0,"-27"-1"16,27 0-16,-27 1 16,0-1-16,0 0 0,28 1 15,-28-1 1,0 0-16,0 1 0,0-1 16,0 28-16,0-28 15,27 0-15,-27 1 47,0-1 0,0-54-31</inkml:trace>
  <inkml:trace contextRef="#ctx0" brushRef="#br0" timeOffset="42007">18530 10386 0,'0'-28'15,"0"1"1,27 0-16,1-28 47,-1 28-32,0-1 1,1-53-16,-1 53 16,0 1 15,1 0-15,-1 27 15,0 0-31,1 0 0,-1 0 15,0 0 17,1 0-32,-28 27 0,0 0 15,0 1 1,0-1-16,0 0 16,0 0-16,0 1 0,0-1 15,0 0-15,-28 1 16,1-1-16,0 0 15,-1 1-15,1 26 0,0-54 16,-1 0 62,1 0-62,0-27 15,27 0-15,27 27-1,28 0 1,-28 0 0,28 0-1,-28 0-15,0 0 16,1 0-1,-1 0-15,0 0 16,1 0 0,-1 0-1,0 54 1,1-26-16,-28-1 16,27 0-1,-27 1 1,0-1-1,0 0 1,0 1-16,0-1 16,0 0 15,0 1-31,0-1 16,-27 0-1,-1-27-15,1 28 0,0-1 16,-1-27-16,-54 0 15,55 0 1,0 0-16,-1 0 16,-26 0 31,26 0-47,1-27 15,0-1 1,-1 1-1,28 0 1</inkml:trace>
  <inkml:trace contextRef="#ctx0" brushRef="#br0" timeOffset="42616.37">19186 10140 0,'0'0'0,"27"0"0,-27 27 16,27 0-16,-27 1 0,0-1 16,0 0-16,0 1 0,28-1 15,-28 0-15,0 1 0,0-1 0,0 0 16,0 1-16,0 26 0,0-26 16,0 26-16,27 1 15,0-28 1,1 1 15,-28-1 32,0 0-32,-28-27-31</inkml:trace>
  <inkml:trace contextRef="#ctx0" brushRef="#br0" timeOffset="43899.54">19131 10276 0,'0'-27'0,"0"0"31,0-1-15,0 1-16,0 0 15,0 0-15,0-1 16,0 1 0,28 0-16,-28-1 15,27 1 1,0 0-16,0-1 16,1 28-1,-1 0-15,0 0 31,1 0-31,-1 0 16,0 0-16,-27 28 16,28-1-16,-1 0 15,-27 1 1,0-1-16,0 0 0,0 1 16,0-1-16,0 0 15,0 0-15,0 1 16,0-1-16,0 0 0,0 1 15,-27-1 1,-1 0-16,1 1 31,0-1-15,-1-27 78,56 0-47,-1 0-47,0 0 15,28 0-15,-28 0 16,1 0-16,-1 0 15,0 0-15,55 0 32,-54 0-17,-1 0 32,0 0-47,1 0 31,-1 27 1,0 1-1,-27-1-15,0 0-16,0 1 15,0-1 1,0 0-1,0 1-15,0-1 0,-27 0 16,0 1 0,-1-1-16,1 0 15,0 1 17,-1-1-32,1-27 15,0 0-15,-1 0 16,1 0 15,0 27-31,-55-27 63,54 0-63,1 28 0,0-1 15,-1 28-15,1-55 47,0-28-31,-1 1-16</inkml:trace>
  <inkml:trace contextRef="#ctx0" brushRef="#br0" timeOffset="45917.98">28533 6368 0,'27'0'16,"1"0"-1,26 27 1,-26 1-16,-1 26 16,0-26-1,-27-1-15,28 0 0,-28 1 16,0-1-16,27 28 0,0-28 16,1 0-16,-28 1 31,27-1-31,0 28 0,1-28 15,-28-54 110,0-1-125,0-26 0,0 26 16,-28-26-16,28 26 0,0 1 16,0 0-16,0-1 0,0 1 0,0 0 15,0-1-15,0 1 16,0 0 0,0-1-1,0 1-15,0 0 16,0-1 15,0 1-15,0 0 15,0-1 0,28 28 32,-1 0-48,0 28-15,-27 26 16,55 1-16</inkml:trace>
  <inkml:trace contextRef="#ctx0" brushRef="#br0" timeOffset="46763.63">29380 6805 0,'0'28'47,"0"-1"-31,-27 0-16,0 1 15,-28-1 1,28 0 0,-1 1-1,1-1-15,27 0 16,0 1-16,0-1 15,0 0 1,0 1-16,0-1 16,0 0-1,0 1-15,0-1 16,0 28 0,0-28 15,27 0 0,1-27-15,-1 0-16,0 0 15,1 0 1,-1 0 62</inkml:trace>
  <inkml:trace contextRef="#ctx0" brushRef="#br0" timeOffset="48593.97">29653 6969 0,'28'0'15,"-56"0"126,1 0-141,0 0 15,-1 0-15,1 28 32,0-1-17,-1 0 17,1 1 30,0-1-46,27 0-1,0 1 1,0-1 0,0 0 30,0 1-14,27-28-17,0 0 1,1 0-16,-1 0 47,0 0-32,1 0 204</inkml:trace>
  <inkml:trace contextRef="#ctx0" brushRef="#br0" timeOffset="52859.47">25281 5220 0,'54'0'62,"1"0"-62,-28 0 0,1 0 0,54 0 16,-55 0-16,0 0 0,1 0 15,-1 0-15,0 0 0,28 0 16,-28 0-16,28 0 16,-28 0-1,1 0-15,-1 0 16,0-27 0</inkml:trace>
  <inkml:trace contextRef="#ctx0" brushRef="#br0" timeOffset="53640.78">25773 5002 0,'27'0'62,"0"0"-62,1 0 16,-1 0-16,0 27 15,1 28 1,-1-55-16,0 27 16,0 0-16,1-27 15,-1 28-15,0-28 16,1 27-16,-1 0 15,0 1 1,1-1 47,-28 0-32,0 1-16,0-1-15,0 0 0,0 1 0,0-1 16,0 0-16,-28 1 16,1-28-16,-28 27 15,28 0 1,0 1-16,-1-28 16,1 27-1,0 0 1,0-27-1,-1 28 1</inkml:trace>
  <inkml:trace contextRef="#ctx0" brushRef="#br0" timeOffset="54267.57">26073 4182 0,'0'27'16,"0"28"0,0-1-16,0-26 15,0-1-15,0 0 16,0 1-16,0-1 0,0 0 15,0 1-15,0-1 0,0 0 16,0 1 0,0-1-16,0 0 15,0 1 1</inkml:trace>
  <inkml:trace contextRef="#ctx0" brushRef="#br0" timeOffset="54783.27">25718 4373 0,'0'-27'32,"0"-1"-32,0 1 15,27 0-15,55-1 0,-54 28 0,26-27 16,1 0-16,-28-1 0,55-26 15,-55 26 1,1 28 15,-1-27-15</inkml:trace>
  <inkml:trace contextRef="#ctx0" brushRef="#br0" timeOffset="55814.53">25773 4838 0,'0'-28'47,"0"1"-31,27 27 0,0-27-16,1-1 0,-1 28 0,28-27 15,-1 0-15,-27-1 0,1 28 16,-1 0-1,0 0 1,55-54 0,-54 54 124,-1 0-93,0 0-31</inkml:trace>
  <inkml:trace contextRef="#ctx0" brushRef="#br0" timeOffset="57033.25">26784 4537 0,'-28'0'125,"1"0"-109,0 27 15,-1 1-15,1-1-16,0 0 47,-1 1-47,1-1 31,27 0 0,0 28-31,0-28 32,0 1-32,0-1 15,0 0 16,0 1-15,0-1-16,27-27 31,1 0-15,26 0-16,-26 0 16,-1 0-16,0 0 0,1 0 15,-1 0 1,0 0-16,1 0 125,26 0-110,-26-27 79,-1-1-47</inkml:trace>
  <inkml:trace contextRef="#ctx0" brushRef="#br0" timeOffset="60483.03">22684 7707 0,'27'0'16,"1"0"0,-1 0-16,28 0 0,-28 0 15,0 0-15,1 0 0,-1 0 0,0 0 16,1 0-16,26-27 0,-26 27 15,-1 0-15,0 0 0,1 0 16,26-27-16,-26 27 0,26 0 16,-26-28-16,-1 28 0,0-27 15,1 27-15,54 0 0,-55 0 16,0 0-16,1 0 0,-1-27 16,0 27 15</inkml:trace>
  <inkml:trace contextRef="#ctx0" brushRef="#br0" timeOffset="61186.17">23395 7325 0,'0'-28'15,"27"28"17,0 0-17,1 0-15,-1 0 16,0 0-16,1 0 16,-1 28-16,0-28 15,1 0-15,-1 27 16,0-27-16,1 27 15,-1-27 1,0 0-16,28 28 63,-28-1-48,-27 28 16,0-28-31,0 0 16,0 1-16,-27-1 0,0 0 16,-1 1-16,1-1 0,0 0 15,-28 55-15,28-54 16,-1-1-16,-54 0 0,55 1 16,0-1-16,-1 0 15,1 1-15,0-28 47,-1 0-16,1 0-15</inkml:trace>
  <inkml:trace contextRef="#ctx0" brushRef="#br0" timeOffset="61983.1">22793 6997 0,'-27'0'16,"27"27"-1,0 0-15,0 1 0,0-1 16,27 0-16,-27 1 0,0 54 16,0-55-1,0 0-15,0 1 0,0-1 16,0 0-1,0 1-15,0-1 0</inkml:trace>
  <inkml:trace contextRef="#ctx0" brushRef="#br0" timeOffset="62514.77">22575 7188 0,'0'-27'47,"0"-1"-31,27 1-16,0 0 0,1-1 15,-1 1-15,0 27 0,1-27 16,-1-1-16,0 1 0,28 27 15,-28-27-15,1-1 0,-1 1 32,0 27-17,1 0 79,-1 0-94</inkml:trace>
  <inkml:trace contextRef="#ctx0" brushRef="#br0" timeOffset="63217.94">22629 7516 0,'-27'0'16,"54"-27"0,28-1-1,-28 1-15,1 0 16,54-28-16,-55 28 0,28-1 16,-28 28-16,0-27 15,1 0 1,-1 27 31</inkml:trace>
  <inkml:trace contextRef="#ctx0" brushRef="#br0" timeOffset="63639.75">23176 7133 0,'27'0'16,"-27"55"-1,0-28-15,28 1 0,-28-1 16,0 0-16,0 1 15,0-1 1,27 0-16</inkml:trace>
  <inkml:trace contextRef="#ctx0" brushRef="#br0" timeOffset="65124.2">23176 7243 0,'0'-28'63,"0"1"-48,0 0 1,0-1-16,0 1 16,0 0-16,27-1 15,1 1 1,-1 0-16,0-1 15,1 1 48,-1 27-32,0 0-15,1 0-16,-1 27 15,-27 1 1,0 26-16,0-26 16,0-1-16,0 0 15,0 1 1,0-1-16,0 28 31,0-28 94,0-54-47,27 27-62,1-28 0,-1 28-16,0-27 15,1 27 1,-1 0-1,0 0-15,1 0 47,-1 0-31,0 0-16,1 0 47,-28 27-32,0 1 1,0-1 0,0 0-1,0 1 17,0-1-32,0 28 15,0-28 1,-28 0 15,1 1-31,0-1 16,-1-27-1,1 0 1,0 0 0,-1 0 15,1 0 0,0 0 16,-1 0-16,1 0-15,0 0-1,-1 0 32,1 0-15</inkml:trace>
  <inkml:trace contextRef="#ctx0" brushRef="#br0" timeOffset="66820.25">20744 7051 0,'0'28'16,"0"-1"-1,0 0-15,0 1 16,0 26-16,0-26 0,0-1 0,0 0 15,0 1-15,27-1 0,0 0 16,-27 1-16,0-1 16</inkml:trace>
  <inkml:trace contextRef="#ctx0" brushRef="#br0" timeOffset="67766.13">20744 7188 0,'0'-27'94,"0"-1"-79,0 1 1,0 0-16,0-1 16,0 1-16,27 0 15,0-1-15,1 1 16,-1 0 15,0-1 16,1 28-31,-1 0-1,0 0-15,1 28 16,-28-1-16,0 0 16,0 1-16,0-1 15,0 0 1,0 1-16,0-1 15,0 28 1,0-28-16,-28 0 0,1 1 16,0-1-16,-1 28 15,1-55-15,0 0 0,-1 27 16,56-27 109,-1 0-125,0 0 16,1 0-16,54 0 15,-55 0 1,0 0-16,1 0 0,-1 0 15,0 0-15,1 0 16,-1 0 0,0 0 62</inkml:trace>
  <inkml:trace contextRef="#ctx0" brushRef="#br0" timeOffset="68234.89">21345 7270 0,'0'0'16,"27"0"-16,1 0 16,-1 0-1,0 55-15,-27-28 16,0 0-16,28 1 16,-28-1-1,0 0-15,0 1 16,0-1-1,27 0 17,-27 1 61</inkml:trace>
  <inkml:trace contextRef="#ctx0" brushRef="#br0" timeOffset="69266.14">21454 7352 0,'0'-27'94,"-27"-1"-79,27 1 17,0 0-32,0-1 15,0 1 1,0 0-16,0-1 15,0 1 64,27 27-17,-27 27-31,0 1-15,0-1 15,0 0-15,0 1-1,0-1 17,28 0 77,-1-27-78,0 0-31,1 0 16,-1-27 0,0 0-1,1-1-15</inkml:trace>
  <inkml:trace contextRef="#ctx0" brushRef="#br0" timeOffset="70500.52">21427 7243 0,'27'-28'63,"1"1"-48,-1 27 16,0-27-15,1 27 78,-1 0-79,0 0-15,1 0 63,-1 0-47,-27 27 140,0 0-47,0 1-78,-27-1 16,27 0 31,-28 1-62,1-1 15</inkml:trace>
  <inkml:trace contextRef="#ctx0" brushRef="#br0" timeOffset="71738.05">21482 7325 0,'0'-28'78,"27"1"-63,0 0 32,1 27 0,-1 0 0,0 0-31,1 0-1,-1 0 16,0 0 1,1 0-1,-1 0-15,0 0 46,1 0-46,-1 27 15,-27 0 0,0 1 16,0-1-47,0 0 16,0 1-1,0-1 1,0 0 0,0 1-1,0-1 1,-27 0 15,-1-27-15,1 0 15,0 0 0,-1 0-15,1 0 31,0 0-32,-1 28-15,1-28 32,0 0 77</inkml:trace>
  <inkml:trace contextRef="#ctx0" brushRef="#br0" timeOffset="73286.53">25691 6559 0,'0'28'15,"0"26"-15,0-26 16,0-1-16,27 0 0,-27 1 15,0-1-15,0 0 0,0 1 16,0-1-16,0 28 16,0-28-16,0 0 15,0 1-15,0-1 32</inkml:trace>
  <inkml:trace contextRef="#ctx0" brushRef="#br0" timeOffset="74489.66">25663 6778 0,'0'-27'79,"0"-1"-64,0 1 1,0 0-16,0-28 15,0 28 1,0-1 0,28 1-1,-1 0-15,0-1 78,1 28-62,-1 0-16,0 28 31,-27-1-15,0 0-16,0 55 16,0-54-1,0-1 16,0 0-15,0 1 0,0-1 15,0 0-15,0 1 15,0-1-16,-27-27 1,0 0 47,54 27 62,0 1-110,1-1 1,-1-27-16,0 27 15,1 1 1,-1-28 15,0 0-31,0 27 94</inkml:trace>
  <inkml:trace contextRef="#ctx0" brushRef="#br0" timeOffset="75724.14">26264 7024 0,'-27'27'141,"0"1"-110,-1-1-31,1 0 16,0 1 15,-1-1 0,1 0 16,27 1-31,0-1 30,0 0-30,0 1 0,0-1-1,0 0 17,27-27-32,1 0 15,-1 0-15,0 0 0,1 0 16,-1 0-1,0 0-15,1 0 0,26 0 16,-26 0 0,-1 0-1</inkml:trace>
  <inkml:trace contextRef="#ctx0" brushRef="#br0" timeOffset="79754.77">22028 9402 0,'0'-27'125,"0"-1"-109,0 1-1,0 0-15,0-1 0,0 1 16,28 0-16,-28-1 16,27 1-1,0 0-15,1-1 16,-1 1-1,0 0-15,1-1 16,-1 1 0,0 0-16,1-1 15,-1 1 1,0 27 0,1-27-16,-1-1 15,0 28 16,1-27-15,-1 27 15,0 0-15,1 0-16,-1 0 16,0 0-16,0-27 0,1 27 15,-1 0-15,0 0 16,1 0-1,-1 0 1,0-28-16,1 28 16,-1 0-1,0-27-15,1 27 16,-1 0 0,0 0-16,1 0 15,26 0 1,1 0-1,-28 0 1,1 0-16,-1 0 16,0 0-1,1 0-15,-1 0 16,0 0 0,1 0-16,-1 0 0,0 0 15,1 27 16,-1 1 1,0-1-17,1-27 17,-1 27-32,0 1 15,1-1 32,-1 0-31,0 1-1,1-1 1,-1 0 0,0 1-16,1-1 15,-1 0 1,-27 1-1,27-1-15,1 0 16,-28 1 0,0-1-1,0 0 1,27 1-16,0-1 16,1 0 15,-28 1 0,0-1-31,0 0 16,0 1-1,0-1-15,0 0 16,0 1 0,0 26-1,0-26 1,0-1-1,0 0-15,0 1 0,0 26 16,0-26 0,0-1-1,-28 0-15,28 1 0,-27-1 16,0 0-16,-1 1 16,1-1-1,0 0-15,-1-27 16,1 28-1,0-28 1,-1 0-16,1 0 16,0 27-16,-1-27 15,1 0 17,0 0-17,-1 0 1,1 0 31,0 0 46,-1 0-93,1-27 16</inkml:trace>
  <inkml:trace contextRef="#ctx0" brushRef="#br0" timeOffset="80943.72">23613 9648 0,'0'27'63,"0"1"-63,0-1 15,0 0-15,0 1 16,-27-1 0,0 0-16,-1 1 15,1-1-15,0 0 16,-1 1-16,1-1 16,0-27-16,-1 27 15,1 1-15,0-1 16,-1 0-1,1 1-15,0-1 16,54-27 140,0 0-156,1 0 16,26 0-16,1 0 0,-28 0 16,1 0-16,-1 0 0,0 0 15,1 0-15,-1 0 16,0 0-16,1 0 31,-1 0 0,0 0-31,1 0 16,26 0 31,-26 0-47,-1 0 47,28 0-16,-28 0-15</inkml:trace>
  <inkml:trace contextRef="#ctx0" brushRef="#br0" timeOffset="83532.31">27713 8582 0,'0'-55'15,"0"28"1,0 0 0,0-1-1,0 1-15,0 0 0,0-1 16,0 1-16,0-28 16,0 28-16,0 0 0,0-1 15,0 1-15,0-28 16,0 28-16,0-28 15,0 28-15,0 0 0,0-1 16,0 1-16,0 0 0,0-1 0,0-54 16,0 55-16,0 0 15,0-1-15,0 1 16,0 0 0,0-28-1,0 28 1,0-1-1,0 1-15,0 0 16,0-1 0,0 1-16,0 0 15,0-1-15,0 1 16,0 0 0,0-1-16,0 1 15,-27 0 1,27-1-1,-28 1 1,1 0 0,0-1 15,-1 1-15,1 0-16,0-1 46,-1 28 33,1-27-64,0 0 32,-1 27-31,1 0-16,0 0 15,-28-28-15,28 1 16,-1 27-16,1 0 31,0 0-31,-1 0 16,1 0-16,0 0 0,-1 0 15,1 0-15,0 0 16,-1 0-16,1 0 16,0 0-1,-1 0 1,1 0 0,0 0-1,-1 0 1,-26 0-1,26 27 1,1 1-16,0-1 16,-1 0-1,1 1-15,0-1 16,-1 0 0,28 1-1,0-1 1,0 0-1,0 1-15,0-1 0,0 0 16,0 1-16,0-1 16,0 0-16,0 1 15,0-1-15,0 0 16,0 1-16,0-1 16,0 0-16,0 1 0,0-1 15,0 0 1,0 1-1,0-1-15,0 0 16,0 1-16,0-1 16,0 0-16,0 1 15,0-1 1,0 0-16,0 1 16,0-1-1,0 0-15,0 1 0,0-1 16,0 0-1,28 55 1,-28-54 15,0-1 1,54 0-32,-54 1 15,0-1 16,0 0 16,0 1-15</inkml:trace>
  <inkml:trace contextRef="#ctx0" brushRef="#br0" timeOffset="84911.29">26374 8035 0,'0'28'0,"0"-1"31,0 0-15,27 1-16,0-1 15,1 0-15,-1 1 32,0-1-1,1 0-31,-1 1 15,0-28 64,1 27-48,26 0 63,-26-27-32,-1 0-62,0-27 16,1-28-16,-1 28 15,0-55-15,-27 55 16,0-1-16,0 1 16,28 0-16,-28-1 15,0 1-15,0 0 63,0-1-48,0 1-15,0 0 78,0-1 1,0 1-33</inkml:trace>
  <inkml:trace contextRef="#ctx0" brushRef="#br1" timeOffset="94645.37">22930 10140 0,'0'27'0,"0"0"0,0 1 0,0-1 0,0 0 16,0 28-16,0-28 0,0 28 0,0 27 16,0-27-16,0-1 0,0 1 15,0 27-15,0-27 0,0-28 16,0 0-16,0 1 0,0 26 16,0-26-16,0 26 0,0-26 0,0-1 15,0 55-15,0-55 0,0 1 16,0-1-16,0 0 0,0 1 15,0 26-15,0 1 16,55 27-16,-28-55 16,-27 1-1,0-1-15,0 0 0,27 1 16</inkml:trace>
  <inkml:trace contextRef="#ctx0" brushRef="#br1" timeOffset="95364.1">22657 11479 0,'27'0'16,"0"0"-1,1 0-15,-1 0 16,0 27-16,1 1 0,26 26 15,-26-26 1,-1-1-16,28 0 0,-28 1 16,0-1-16,1 0 15,-1 1-15,0-1 32,28 0-17,-28-27 48,1-27-63,-1 0 15,-27-1-15,27-54 0,-27 28 16,0 26-16,0 1 0,0-28 0,0 1 16,0-28-16,0 27 0,0 28 15,0-1-15,0 1 0,0 0 0,0-28 16,28-27-16,-28 55 31,0-1-15</inkml:trace>
  <inkml:trace contextRef="#ctx0" brushRef="#br1" timeOffset="95974.73">23613 12135 0,'0'-27'0,"28"27"16,-1 0 0,0 27-16,1 0 0,-28 1 15,27-1-15,0 0 0,1 1 0,-28-1 16,27 55-16,0-55 0,1 1 16,-1-1-16,-27 0 0,27 28 0,1-28 15,-28 1-15,0-1 0,27 0 0,-27 1 16,55-1-16,-28 0 0,-27 1 15,27-1 1,-27-54 62,-54-28-62</inkml:trace>
  <inkml:trace contextRef="#ctx0" brushRef="#br1" timeOffset="96896.68">23996 12053 0,'0'27'47,"0"28"-31,0-28-16,0 1 15,-27-1-15,-1 28 0,28-28 16,-27 0-16,27 1 0,-27 26 15,-1-26 1,1-1 47,27 28 62,27-55-125,1 0 15,-1 0-15,0 0 0,1 0 16,26 0-16,-26 0 0,26 0 15,-26 0-15,-1 0 16,0 0-16,1 0 47,26 0-47,-26 0 16,-1 27-1,0-27 16,1 0-15,-1 27-16,0-27 16,1 28-16</inkml:trace>
  <inkml:trace contextRef="#ctx0" brushRef="#br1" timeOffset="98117.85">24379 12108 0,'0'-28'78,"27"56"47,0-1-109,1 0-16,-1-27 16,0 28-16,1-1 0,-1 0 15,0 1-15,1-1 16,-1 0 0,0 1-16,1 54 15,-28-55 1,27 0-16,0 1 15,-27-1 1,28 0 0,-1 1-1,-27-1 63,-27-54-62,-1-1 0,28 1-16,0 0 0,0-1 15,-27-81-15,27 82 16,0-1 0,0-26-16,0 26 15,0 1-15,0 0 0,0-1 16,0 1-16,0 0 15,0-1 1,0 1-16,0 0 16,0-1-1,0 1 1,0 0-16,0-1 16,0 1-1,-27 0 1</inkml:trace>
  <inkml:trace contextRef="#ctx0" brushRef="#br1" timeOffset="99198.69">25199 11862 0,'27'0'47,"-27"27"-47,0 0 16,27 28-16,1 27 0,-28-55 0,27 1 15,-27-1-15,0 0 0,0 28 0,0 0 16,27-28-16,-27 0 0,0 1 0,28 26 16,26 28-16,-54-54 0,0-1 15,0 0-15,28 1 0,-28-1 16,27 0 0,0-27 62,1 0-63,-1-27-15,0 0 16,1-1-16,-1 1 16,0 0-1,1-1-15,-1 28 47,0 0 0,1 0-31</inkml:trace>
  <inkml:trace contextRef="#ctx0" brushRef="#br1" timeOffset="100292.38">27604 9074 0,'-28'-27'47,"28"54"-32,0 0-15,0 1 16,0-1-16,0 55 16,0-55-16,0 1 0,0-1 15,0 0-15,0 28 0,28-28 0,-28 1 16,0-1-16,27 28 0,-27-28 15,0 0-15,0 1 0,27 54 16,-27-55-16,28 0 16,-28 1-16,27 26 0,-27-26 15,0-1-15,0 0 0,27 28 16,1-28-16,-1 1 0,-27-1 16,55 28-16,-55-28 0,27 27 15,-27-26-15,27-1 0,-27 28 0,28-28 16,-1 28-16,0-28 15,-27 0-15,0 1 16,28-1-16,-28 0 16,27 1-16,0-1 15,-27 28 1,28-28 0,-1 0-16,-27 1 93,0-1-77,0 55-16,0-55 0</inkml:trace>
  <inkml:trace contextRef="#ctx0" brushRef="#br1" timeOffset="101077.43">27658 10714 0,'28'0'31,"-1"0"-31,0 0 0,1 0 15,-1 0-15,0 0 16,1 0-16,-1 0 16,0 27-16,1 28 0,-1-28 15,0 0-15,1 1 16,-1-1-16,0 0 0,1 1 16,54-1-16,-55 0 15,0 1 16,1-28 48,-1 0-64,-27-82 1,0 0-16,0 27 0,0 28 0,0-28 15,0 28-15,0-28 0,0 28 0,0-1 0,0-54 16,0 55-16,0 0 16,0-1-16,0 1 15,0 0-15,27-1 0,-27 1 32,0 0-32,0-1 15,28 1 1</inkml:trace>
  <inkml:trace contextRef="#ctx0" brushRef="#br1" timeOffset="101811.89">27959 11534 0,'27'0'32,"1"27"-32,-1 0 15,0 1 1,1-1-1,-1 0-15,0 1 0,1 26 16,-1 1 0,0-28-16,1 1 15,-1 54-15,0-55 0,1 0 16,-28 1-16,27-1 16,0 0-1,1 1-15,-28-56 110,0 1-110</inkml:trace>
  <inkml:trace contextRef="#ctx0" brushRef="#br1" timeOffset="103046.69">28396 11534 0,'-27'27'62,"0"0"-62,-1 1 16,28-1-16,-27 0 0,0 1 16,-1-1-16,28 0 15,-27 1 1,0-1-16,-1 0 31,1 1 32,0-1-48,54-27 141,0 0-140,1 0-16,-1 0 0,0 0 16,1 0-16,-1 0 0,0 0 15,1 0 1,-1 0 156,28 0-172,-28 0 15,28 0-15,-28 0 0,28 0 157</inkml:trace>
  <inkml:trace contextRef="#ctx0" brushRef="#br1" timeOffset="104032.77">28615 11506 0,'0'-27'16,"27"27"-1,-27 27 1,0 1-16,28-1 0,-28 0 15,0 1-15,27-1 0,0 28 16,-27-28 15,0 0-31,0 1 16,28-1-16,-1 0 31,-27 1-31,27-1 16,-27-54 124,0-28-124,0 28-16,0-28 0,0 28 0,0-1 0,0 1 16,0 0-16,0-1 0,0 1 15,28 0-15,-28-1 16,0 1 0,27 0-16,-27-1 15,0 1 1,0 0 15,0-1-15,27 1 109</inkml:trace>
  <inkml:trace contextRef="#ctx0" brushRef="#br1" timeOffset="105288.25">29107 11206 0,'27'0'31,"1"27"-31,-1 0 16,-27 1-16,0-1 0,0 0 15,0 1-15,0 26 0,27-26 16,-27 54-16,0-55 16,0 0-16,0 1 0,0-1 15,0 0-15,28 1 0,-28-1 16,0 0-16,0 1 15,27-28 79,0 0-78,1 0-1,-1 0-15,0 0 16,1-28-16,-1 1 0,0 0 16,0-1 15,1 28 94</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06-14T15:40:56.971"/>
    </inkml:context>
    <inkml:brush xml:id="br0">
      <inkml:brushProperty name="width" value="0.05292" units="cm"/>
      <inkml:brushProperty name="height" value="0.05292" units="cm"/>
      <inkml:brushProperty name="color" value="#FF0000"/>
    </inkml:brush>
  </inkml:definitions>
  <inkml:trace contextRef="#ctx0" brushRef="#br0">26073 17519 0,'0'28'31,"27"-1"-15,1 0-16,-1 55 15,0-54-15,-27-1 0,0 0 16,28 1-16,-1 26 0,0-26 16,-27-1-16,28 28 15,-28-28-15,27 0 16,0 1-1,-27-1 17,0 0-17,55 1 1,-28 54 0,-27-55-1,0 0 1,0 1-1,28 26-15,-28-27 32,0 28-32,27 27 15,0-55-15,-27 1 16,28-1-16,-28 0 16,0 1-16,0-1 15,0 0-15,0 1 16,27-1-1,-27 0 1,0 1-16,27-1 16,-27 0-16,0 1 0,0-1 15,0 0-15,28 1 0,-28-1 16,0 0 0,0 1-1</inkml:trace>
  <inkml:trace contextRef="#ctx0" brushRef="#br0" timeOffset="1143.99">26264 19022 0,'0'0'0,"28"0"15,-1 0-15,28 28 16,-28-28-16,28 27 0,-28 0 15,0 1-15,1-28 16,-1 27-16,0-27 16,1 27-16,26 1 15,-26-28 1,-1 27-16,0 0 16,1 1 15,-1-28 156,-27-28-171,0 1-16,0 0 0,0-1 0,0-26 16,0 26-16,0 1 15,0 0 1,0-1-16,0 1 0,0 0 15,0-1-15,0 1 0,0 0 16,0-1 0,0 1-1,0 0 1,0-1 0,0 1-1,0 0 16</inkml:trace>
  <inkml:trace contextRef="#ctx0" brushRef="#br0" timeOffset="1953.57">26264 19842 0,'28'28'16,"-1"-1"-16,-27 0 0,0 1 15,27-1-15,1 28 16,-28 27 0,0-55-16,27 0 15,-27 1 1,0-1-16,0 0 31</inkml:trace>
  <inkml:trace contextRef="#ctx0" brushRef="#br0" timeOffset="3227.99">26237 19788 0,'27'0'32,"1"0"-17,-1 27-15,0 0 16,1 1-16,-1-1 15,-27 0 1,27 1-16,1-1 16,-1 0-1,0 1 1,1-1-16,-1 0 31,0 1 0,1-1 1,-28-54 124,0-1-156,0 1 0,0 0 0,0-1 16,0 1-1,-28 0-15,28-1 16,0 1-16,0 0 15,0-1 1,-27 1 0,0 0-1,27-1 142,-28-26-142</inkml:trace>
  <inkml:trace contextRef="#ctx0" brushRef="#br0" timeOffset="4781.99">26866 19788 0,'-28'0'0,"1"0"15,27 27 17,0 28-17,0-28 1,0 0 0,0 1-1,0-1-15,0 0 31,0 1-31,0-1 32,27 0-17,-27 1 1,28-1 0,-1-27 30,0 0-14,1 0-1,-1 0-15,-27-27 15,0-1 0,0 1-15,0 0-1,0-1-15,-27 1 32,-1 0-17,1-1 1,0 1-1,-1-28 17,1 55 93</inkml:trace>
  <inkml:trace contextRef="#ctx0" brushRef="#br0" timeOffset="6455.87">27112 19487 0,'0'27'94,"0"1"-79,0-1-15,0 0 16,0 1-16,0-1 15,0 0-15,0 1 16,27-1-16,-27 0 16,27 1-16,1 54 15,-28-55 1,27 0 0,-27 1-16,27-1 0,1 0 15,-28 1 16,27-1-31,0 0 32,1 1 46,-1-28-63,0 0 1,1 0 15,-28-28 79,0 1-95</inkml:trace>
  <inkml:trace contextRef="#ctx0" brushRef="#br0" timeOffset="9427.99">27112 19788 0,'27'0'234,"0"0"-218,1 0 640,-1 0-500,0 0 16,1 0-94,-1 0 0,0 0 16,1 0-16</inkml:trace>
  <inkml:trace contextRef="#ctx0" brushRef="#br0" timeOffset="10977.99">27795 19678 0,'-27'0'172,"-1"0"-156,1 0 31,0 0-16,-1 0 31,28 28-46,0-1 31,0 0-16,0 1-31,0-1 31,0 0-15,0 1-16,0-1 16,0 0-1,0 1 1,28-1 15,-28 28-15,27-28-16,0 0 15,1-27 17,-1 28-32,0-28 31,1 0 0,-1 0 0,0 0-15,1 0 0,26 0-1</inkml:trace>
  <inkml:trace contextRef="#ctx0" brushRef="#br0" timeOffset="12987.99">27904 19405 0,'0'0'0,"28"0"31,-1 0-15,-27 27-1,27 1-15,-27-1 0,0 0 16,0 1-16,0-1 16,0 0-16,28 1 15,-28-1-15,27 0 0,-27 1 16,0-1-16,0 0 31,0 1-31,0-1 31,0 0-15,27 1 0,-27-1-1,0 0 17,28 1-17,-28-56 251,0 1-251,0 0 48,0-1-1,54 1-46,-26 0 172,-1 27-110,0 0-16,1 0-31,26 0-15,-26 0 15,-1 0-15,0 27 0,-27 0-1,0 1-15,0-1 0,0 0 31,0 1-31,0-1 16,0 0 15,0 1-15,0-1 0,0 0 46</inkml:trace>
  <inkml:trace contextRef="#ctx0" brushRef="#br0" timeOffset="16545.99">24379 16863 0,'0'28'31,"0"26"-31,27-26 0,-27-1 15,0 0-15,0 28 0,0-28 16,0 28-16,0-28 0,0 1 16,27 26-16,-27-26 15,0-1-15,0 0 0,0 28 16,0-28-16,0 1 16,0-1-16,0 28 15,0-28-15,0 0 0,0 1 0,0-1 16,0 0-1,0 1-15,0-1 16,0 28-16,0-28 0,0 0 16,0 1-16,0-1 0,-27 0 15,0 28-15,-28 27 0,55-55 16,-27 1-16,-1 26 0,1-26 16,0 26-16,-1-26 15,1 26-15,27-27 16,-27 55-16,-1-54 0,1 26 15,0-26-15,-1-1 16,1 0-16,0 1 16,-1-1-16,1 0 15,0 1-15,-1-1 0,-54 28 32,55-28-17,0 0 1,-1 1-1,1-1 32</inkml:trace>
  <inkml:trace contextRef="#ctx0" brushRef="#br0" timeOffset="17457.99">23641 18558 0,'0'0'0,"0"27"0,0 0 0,0 1 16,0-1-16,0 28 15,0-28-15,0 0 16,0 28-16,0-28 0,0 1 15,0-1-15,0 0 16,0 1 0,0-1-1,0 0-15,0 1 16,0 26-16,0-26 16,0-1-16,0 0 46,0 1-46,0-1 32,27-27-32,0 0 15,1 0-15,26 0 16,1 0-16,-28 0 0,1 0 0,-1 0 16,0 0-16,1 0 0,-1 0 0,28 0 15,-28 0-15,28 0 16,-28 0-1,0 0-15,1 0 0,-1 0 16,0 0 15</inkml:trace>
  <inkml:trace contextRef="#ctx0" brushRef="#br0" timeOffset="38201.99">22110 19405 0,'28'27'62,"-1"1"-46,0-1 0,-27 0-16,0 28 15,0-28-15,28 1 0,-28-1 16,0 0-16,0 1 0,0-1 16,0 0-16,27 1 0,-27-1 15,0 0-15,0 1 16,0-1-16,0 0 15,0 1 1,0-1 0,0 0-1,27 1 17,-27-1 452,28 0-484,-1-27 16,0 0-16,28 0 15,-28 0-15,1 0 16,-1 0-16,0 0 15,1 0 1,-1 0 15,0 0 1,0 0 46</inkml:trace>
  <inkml:trace contextRef="#ctx0" brushRef="#br0" timeOffset="39229">22028 19405 0,'28'0'62,"-1"0"-62,0 0 16,28 0-16,-28 0 15,1 0 1,-1 0 0,0 0-16,1 0 15,-1-27-15,0 27 0,28-28 16,-28 28-16,1 0 15,-1 0-15,0 0 0,1 0 0,-1 0 16,0 0 0,0 0-16,1-27 15,-1 27 48</inkml:trace>
  <inkml:trace contextRef="#ctx0" brushRef="#br0" timeOffset="40200">22274 19706 0,'28'0'62,"-1"0"-62,0 0 0,1-28 0,26 1 16,-26 27-16,26 0 15,-26 0-15,-1 0 16,0 0 0,0 0-16,1 0 0,54-27 15,-55 27 1,0 0-1,1 0-15,-1 0 63</inkml:trace>
  <inkml:trace contextRef="#ctx0" brushRef="#br0" timeOffset="41829.28">22848 12463 0,'27'-27'47,"-27"-1"-31,0 1-1,0 0-15,0-1 0,28 1 0,-28 0 16,27-1-16,-27-26 0,0-1 0,55-27 15,-55 27-15,0 1 0,27-56 0,-27 28 16,27 28-16,-27-1 0,0-54 0,0 27 16,0 27-16,28 0 0,-28-27 0,0 28 15,54-1-15,-26-27 0,-28 55 0,0-1 16,0 1-16,0-28 0,27 28 16,-27 0-16,27-1 0,-27 1 15,0 0-15,0-1 16,28 1-1,-28 0 1</inkml:trace>
  <inkml:trace contextRef="#ctx0" brushRef="#br0" timeOffset="43347.98">22985 10850 0,'27'-27'125,"0"27"-109,1-27-16,-1 27 78,0 0-31,1-28-32,-1 1-15,0 27 16,1-27 0,-1 27 265,0 0-281,1 0 0,-1 0 15,0 0 1,1 27 0,-28 0-16,0 1 15,0-1-15,0 28 16,27-28-16,0 28 16,-27-28-1,28 0 1,-28 1-16,0-1 15,0 0-15,0 1 16,27-1 0,0 28-16,-27-28 31</inkml:trace>
  <inkml:trace contextRef="#ctx0" brushRef="#br0" timeOffset="44061.99">23449 9921 0,'0'-27'16,"0"54"15,0 1-31,28-1 0,-28 0 16,27 1-16,-27-1 15,0 28-15,0-28 0,0 27 16,27-26-16,-27-1 16,0 0-16,0 1 15,0-1 1,0 0 15,0 1-15,0-1-1</inkml:trace>
  <inkml:trace contextRef="#ctx0" brushRef="#br0" timeOffset="47370">23477 10113 0,'0'-28'141,"0"1"-110,0 0 0,0-1 16,27 1-16,0 0 47,1-1-15,-1 1-32,0 27 78,1 0-93,-1 0 15,0 0-15,1 0 0,-28 27 46,0 1-46,0-1 46,0 0-46,0 1 15,0-1-15,0 0 31,0 1-32,-28-1 63,1-27 16,0 27-78,54-27 390,0 0-390,1 0-1,-1 27-15,0-27 63,1 28-48,-1-28 1,0 0 0,1 0-1,-1 27-15,0-27 0,55 0 16,-54 27-16,-1-27 15,0 28-15,1-28 16,-1 0 0,0 0-1,1 27 95,-1 0-63,-27 1-32,0-1 1,-27 0 15,-1 1 0,1-28-15,0 0 0,-1 0-1,1 0-15,0 27 31,-1-27-15,1 0 0,0 0-1,-28 0 1,28 0 0,-1 0 62,1 0-78,0 0 15,-1 0 17,1 0-17,0 0 79,-1 0-63,1 0 0,0 0 16</inkml:trace>
  <inkml:trace contextRef="#ctx0" brushRef="#br0" timeOffset="48894">27030 13392 0,'0'-27'47,"0"0"-32,0-1-15,0-26 16,0 26-16,0-26 15,0 26-15,0-26 0,0 26 16,0-26-16,0 26 0,27-26 16,-27 26-16,0-54 0,0 55 0,27 0 15,-27-28-15,0 0 0,28 28 16,-28 0-16,0-28 0,27 28 0,-27-1 16,0 1-16,27-55 0,-27 55 15,0-1-15,28 1 0,-28 0 16,0-28-16,0 28 0,27-1 15,-27 1-15,27-28 0,1-27 16,-28 55-16,0 0 16,27-1-16,-27 1 15,55-28-15,-55 1 0,0 26 16,27 1-16,-27-28 0,0 28 16,0 0-16,0-1 0,27-54 15,1 28-15,-1-28 31,-27 54-31,0-26 16,0 26-16,0 1 16,0 0-16,0-1 15,27 1-15,-27 0 16,0-1-16,0 1 16,0 0-1,0-1 32</inkml:trace>
  <inkml:trace contextRef="#ctx0" brushRef="#br0" timeOffset="51113.99">27248 11096 0,'28'0'125,"-1"0"-94,0 0-31,1 0 47,-1 0-47,0 0 31,1 0 297,-1-27-218,0 0 186,1-1-264,-1 28 61,0 0-61,1 0-32,-1 0 15,0 0-15,1 0 16,-1 0 0,-27 28-1,27-1-15,1 0 0,-28 1 47,0-1-16,27 0 47,0 1-15,1-1 124,-1 0-140,0 1 0</inkml:trace>
  <inkml:trace contextRef="#ctx0" brushRef="#br0" timeOffset="53079.2">27986 10386 0,'28'-28'16,"-28"1"93,-28 27-62,1 0-31,0 0-16,-1 0 31,1 0-16,0 27-15,-1-27 32,1 28-17,0-1 1,-28 0 15,28 1 16,-1-1 31,28 0-47,0 1-15,0-1 0,0 0 31,0 1-32,28-28 48,-1 0-48,0 0 1,1 0 0,-1 0-1,0 0 16,1 0 16,-1 0-31,0 0 15,1 0-15,-1 0-1,0 0 64,1 0-33</inkml:trace>
  <inkml:trace contextRef="#ctx0" brushRef="#br0" timeOffset="72633.67">15879 18175 0,'0'28'16,"0"26"-1,0-26-15,0-1 0,0 0 16,0 0-16,0 1 15,0-1-15,0 0 0,0 1 16,0-1-16,0 0 16,0 1-16,0-1 15,0 0-15,0 1 32,0-1-32,0 0 15,0 1 1,0-1-1,0 0-15,0 1 32</inkml:trace>
  <inkml:trace contextRef="#ctx0" brushRef="#br0" timeOffset="76962">15851 18257 0,'28'-27'16,"-1"27"156,0 0-157,1 0 1,-1 0 31,0 0-16,1 0-15,-1 0-1,0 0 17,1 0-17,26 0 63,-26 0-31,-1 0 0,0 27 0,-27 1-31,0-1-1,0 0 32,0 0-31,0 1 15,0-1-15,-27 0 15,0-27 16,-1 0-32,1 0 17,0 0-17,-1 0-15,1 0 63,0 0-48,-1 0 1,1 0 78,0 28-79,-1-1 95,56-27 374,-1 0-468,0 0 31,1 0-32,-1 0 1,0 0 31,1 0-16,-1 0-31,0 0 109,1 0-77,-1 0-32,0 0 93,1 0-77,-1 0 31,0 27 15,1 1 32,-28-1 0,0 0-32,0 1-15,0-1 0,0 0-47,0 1 47,-28-1-16,1 0-15,0-27 46,-1 0-46,1 0 15,0 0 0,-1 0-31,1 0 16,0 0 15,-1 0 1,1 0-17,0 0 63,-1 0-31,1 0-16,0 0-31,-1 0 16,1 0 0,0 0-1,-1 0 32,1 28-47</inkml:trace>
  <inkml:trace contextRef="#ctx0" brushRef="#br0" timeOffset="79206">16863 18285 0,'0'27'78,"0"0"-63,0 0-15,0 1 16,0-1 0,0 0-16,0 1 47,0-1-32,0 0 1,0 1 31,0-1-32,0 0 1,0 1 31,0-1 15,0 0-15,-28 1-16,1-28 110,0 0 47,-1 0-173,1 0 1,0-28 15,-1 1 0</inkml:trace>
  <inkml:trace contextRef="#ctx0" brushRef="#br0" timeOffset="80550">16671 18257 0,'0'-27'16,"28"0"78,-1 27-79,0 0 1,1 0 0,-1 0-1,0 0 32,1 0-16,-1 0 1,0 0-17,1 0 32,-1 0-31,0 0-1</inkml:trace>
  <inkml:trace contextRef="#ctx0" brushRef="#br0" timeOffset="82814">17491 18203 0,'0'-28'0,"0"56"94,0-1-79,0 0-15,0 1 16,0-1-1,0 0 1,0 0 0,0 1-1,0-1 1,0 0 0,28 1-16,-28-1 46,0 0-14,0 1 30,0-1-15,0 0-31,0 1 124,0-1-15,0 0-93</inkml:trace>
  <inkml:trace contextRef="#ctx0" brushRef="#br0" timeOffset="84698">17273 18230 0,'27'0'78,"0"0"-46,1 0-32,-1 0 15,0 0 17,1 0-17,-1 0 16,0 0-15,1 0 0,-1 0-1,0 0 1,1 0 0,-1 0 15,0 0 31,1 0-30,-1 0-17,0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501EA6-DE5A-4BF2-81C8-080D0BBFC9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0F3429D-A923-42B8-88E6-61C2B4458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34FA903-6FB0-4895-9F04-223232D9436F}"/>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5" name="Footer Placeholder 4">
            <a:extLst>
              <a:ext uri="{FF2B5EF4-FFF2-40B4-BE49-F238E27FC236}">
                <a16:creationId xmlns="" xmlns:a16="http://schemas.microsoft.com/office/drawing/2014/main" id="{84F7EDEB-B6F7-4217-BCFD-A0EE29810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D49CD6D-A01F-4C77-887A-52EACB347709}"/>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135053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C067E3-941E-4883-A92D-1D2DCE51FB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45EE43A-0236-4E8C-8CDE-A5B1FDB914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50789D-8FBC-43AB-A1EA-B3B7F7E56204}"/>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5" name="Footer Placeholder 4">
            <a:extLst>
              <a:ext uri="{FF2B5EF4-FFF2-40B4-BE49-F238E27FC236}">
                <a16:creationId xmlns="" xmlns:a16="http://schemas.microsoft.com/office/drawing/2014/main" id="{D8F0C05D-50FB-45B6-95B4-E70EA2A23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4FE2163-F034-4501-9A35-6A58C57F11A7}"/>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361223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6A0BCC2-0CC4-4B9A-B615-3889D09D64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3408F0-197C-48FE-898B-3BDC0BD6C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C6320F-3C7F-4BCA-9FC2-F07249777DF3}"/>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5" name="Footer Placeholder 4">
            <a:extLst>
              <a:ext uri="{FF2B5EF4-FFF2-40B4-BE49-F238E27FC236}">
                <a16:creationId xmlns="" xmlns:a16="http://schemas.microsoft.com/office/drawing/2014/main" id="{7FBA05C7-8AD0-4D8C-9464-46C4084EC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D7D4A22-2A68-487D-B975-4EC3FAD8ADEF}"/>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3639979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5" name="Pie 12">
            <a:extLst>
              <a:ext uri="{FF2B5EF4-FFF2-40B4-BE49-F238E27FC236}">
                <a16:creationId xmlns:a16="http://schemas.microsoft.com/office/drawing/2014/main" xmlns="" id="{BE48C56E-623B-4E6F-B15A-314C3D374EC6}"/>
              </a:ext>
            </a:extLst>
          </p:cNvPr>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579"/>
          </a:p>
        </p:txBody>
      </p:sp>
      <p:sp>
        <p:nvSpPr>
          <p:cNvPr id="6" name="Oval 5">
            <a:extLst>
              <a:ext uri="{FF2B5EF4-FFF2-40B4-BE49-F238E27FC236}">
                <a16:creationId xmlns:a16="http://schemas.microsoft.com/office/drawing/2014/main" xmlns="" id="{9D247A05-3023-4363-83E1-97D09194C21E}"/>
              </a:ext>
            </a:extLst>
          </p:cNvPr>
          <p:cNvSpPr/>
          <p:nvPr/>
        </p:nvSpPr>
        <p:spPr>
          <a:xfrm>
            <a:off x="224367" y="20640"/>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579"/>
          </a:p>
        </p:txBody>
      </p:sp>
      <p:sp>
        <p:nvSpPr>
          <p:cNvPr id="7" name="Rectangle 6">
            <a:extLst>
              <a:ext uri="{FF2B5EF4-FFF2-40B4-BE49-F238E27FC236}">
                <a16:creationId xmlns:a16="http://schemas.microsoft.com/office/drawing/2014/main" xmlns="" id="{E7D39375-7C45-47DD-ADD3-A75C2C5BA862}"/>
              </a:ext>
            </a:extLst>
          </p:cNvPr>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579"/>
          </a:p>
        </p:txBody>
      </p:sp>
      <p:sp>
        <p:nvSpPr>
          <p:cNvPr id="8" name="Rectangle 7">
            <a:extLst>
              <a:ext uri="{FF2B5EF4-FFF2-40B4-BE49-F238E27FC236}">
                <a16:creationId xmlns:a16="http://schemas.microsoft.com/office/drawing/2014/main" xmlns="" id="{E466D49E-BA4F-4437-8437-B29EB9732269}"/>
              </a:ext>
            </a:extLst>
          </p:cNvPr>
          <p:cNvSpPr/>
          <p:nvPr/>
        </p:nvSpPr>
        <p:spPr bwMode="invGray">
          <a:xfrm>
            <a:off x="1352552"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579"/>
          </a:p>
        </p:txBody>
      </p:sp>
      <p:sp>
        <p:nvSpPr>
          <p:cNvPr id="9" name="Line 14">
            <a:extLst>
              <a:ext uri="{FF2B5EF4-FFF2-40B4-BE49-F238E27FC236}">
                <a16:creationId xmlns:a16="http://schemas.microsoft.com/office/drawing/2014/main" xmlns="" id="{8C816A48-B574-46DF-A4C8-4DC05BA90E78}"/>
              </a:ext>
            </a:extLst>
          </p:cNvPr>
          <p:cNvSpPr>
            <a:spLocks noChangeShapeType="1"/>
          </p:cNvSpPr>
          <p:nvPr userDrawn="1"/>
        </p:nvSpPr>
        <p:spPr bwMode="auto">
          <a:xfrm flipH="1">
            <a:off x="1390651" y="1125538"/>
            <a:ext cx="10466916" cy="0"/>
          </a:xfrm>
          <a:prstGeom prst="line">
            <a:avLst/>
          </a:prstGeom>
          <a:noFill/>
          <a:ln w="38100">
            <a:solidFill>
              <a:srgbClr val="336600"/>
            </a:solidFill>
            <a:round/>
            <a:headEnd/>
            <a:tailEnd/>
          </a:ln>
          <a:effectLst/>
        </p:spPr>
        <p:txBody>
          <a:bodyPr/>
          <a:lstStyle/>
          <a:p>
            <a:pPr>
              <a:defRPr/>
            </a:pPr>
            <a:endParaRPr lang="en-US" sz="1579">
              <a:cs typeface="Arial" charset="0"/>
            </a:endParaRPr>
          </a:p>
        </p:txBody>
      </p:sp>
      <p:pic>
        <p:nvPicPr>
          <p:cNvPr id="10" name="Picture 30">
            <a:extLst>
              <a:ext uri="{FF2B5EF4-FFF2-40B4-BE49-F238E27FC236}">
                <a16:creationId xmlns:a16="http://schemas.microsoft.com/office/drawing/2014/main" xmlns="" id="{CF9A527C-D16C-4072-B2D2-84D0B159A712}"/>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954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826685" y="301626"/>
            <a:ext cx="9751483" cy="1143000"/>
          </a:xfrm>
        </p:spPr>
        <p:txBody>
          <a:bodyPr/>
          <a:lstStyle/>
          <a:p>
            <a:r>
              <a:rPr lang="en-US"/>
              <a:t>Click to edit Master title style</a:t>
            </a:r>
          </a:p>
        </p:txBody>
      </p:sp>
      <p:sp>
        <p:nvSpPr>
          <p:cNvPr id="3" name="Text Placeholder 2"/>
          <p:cNvSpPr>
            <a:spLocks noGrp="1"/>
          </p:cNvSpPr>
          <p:nvPr>
            <p:ph type="body" sz="half" idx="1"/>
          </p:nvPr>
        </p:nvSpPr>
        <p:spPr>
          <a:xfrm>
            <a:off x="1826684" y="1827213"/>
            <a:ext cx="477308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2967" y="1827213"/>
            <a:ext cx="477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xmlns="" id="{9BFCE87F-919E-4263-8387-AEBA6AB675F6}"/>
              </a:ext>
            </a:extLst>
          </p:cNvPr>
          <p:cNvSpPr>
            <a:spLocks noGrp="1"/>
          </p:cNvSpPr>
          <p:nvPr>
            <p:ph type="dt" sz="half" idx="10"/>
          </p:nvPr>
        </p:nvSpPr>
        <p:spPr>
          <a:xfrm>
            <a:off x="609601" y="6248401"/>
            <a:ext cx="2844800" cy="457200"/>
          </a:xfrm>
        </p:spPr>
        <p:txBody>
          <a:bodyPr/>
          <a:lstStyle>
            <a:lvl1pPr>
              <a:defRPr/>
            </a:lvl1pPr>
          </a:lstStyle>
          <a:p>
            <a:pPr>
              <a:defRPr/>
            </a:pPr>
            <a:fld id="{2CB34292-31B2-4434-8962-DE8D34A83823}" type="datetime1">
              <a:rPr lang="en-US" smtClean="0"/>
              <a:pPr>
                <a:defRPr/>
              </a:pPr>
              <a:t>2/23/2024</a:t>
            </a:fld>
            <a:endParaRPr lang="en-US"/>
          </a:p>
        </p:txBody>
      </p:sp>
      <p:sp>
        <p:nvSpPr>
          <p:cNvPr id="12" name="Footer Placeholder 5">
            <a:extLst>
              <a:ext uri="{FF2B5EF4-FFF2-40B4-BE49-F238E27FC236}">
                <a16:creationId xmlns:a16="http://schemas.microsoft.com/office/drawing/2014/main" xmlns="" id="{C31AE441-1C92-447E-8360-760F74743BC6}"/>
              </a:ext>
            </a:extLst>
          </p:cNvPr>
          <p:cNvSpPr>
            <a:spLocks noGrp="1"/>
          </p:cNvSpPr>
          <p:nvPr>
            <p:ph type="ftr" sz="quarter" idx="11"/>
          </p:nvPr>
        </p:nvSpPr>
        <p:spPr>
          <a:xfrm>
            <a:off x="4165601" y="6248401"/>
            <a:ext cx="3860800" cy="457200"/>
          </a:xfrm>
        </p:spPr>
        <p:txBody>
          <a:bodyPr/>
          <a:lstStyle>
            <a:lvl1pPr algn="ctr">
              <a:defRPr sz="1403">
                <a:solidFill>
                  <a:schemeClr val="tx1"/>
                </a:solidFill>
                <a:latin typeface="Arial" charset="0"/>
              </a:defRPr>
            </a:lvl1pPr>
          </a:lstStyle>
          <a:p>
            <a:pPr>
              <a:defRPr/>
            </a:pPr>
            <a:r>
              <a:rPr lang="en-US"/>
              <a:t>G.BABU Assoc.Prof.  ECE-VCE</a:t>
            </a:r>
          </a:p>
        </p:txBody>
      </p:sp>
      <p:sp>
        <p:nvSpPr>
          <p:cNvPr id="13" name="Slide Number Placeholder 6">
            <a:extLst>
              <a:ext uri="{FF2B5EF4-FFF2-40B4-BE49-F238E27FC236}">
                <a16:creationId xmlns:a16="http://schemas.microsoft.com/office/drawing/2014/main" xmlns="" id="{077F6F53-0F0C-43CC-8C2F-1BFC260FD718}"/>
              </a:ext>
            </a:extLst>
          </p:cNvPr>
          <p:cNvSpPr>
            <a:spLocks noGrp="1"/>
          </p:cNvSpPr>
          <p:nvPr>
            <p:ph type="sldNum" sz="quarter" idx="12"/>
          </p:nvPr>
        </p:nvSpPr>
        <p:spPr>
          <a:xfrm>
            <a:off x="8737600" y="6248401"/>
            <a:ext cx="2844800" cy="457200"/>
          </a:xfrm>
        </p:spPr>
        <p:txBody>
          <a:bodyPr/>
          <a:lstStyle>
            <a:lvl1pPr algn="r">
              <a:defRPr sz="1403">
                <a:solidFill>
                  <a:schemeClr val="tx1"/>
                </a:solidFill>
                <a:latin typeface="Arial" panose="020B0604020202020204" pitchFamily="34" charset="0"/>
              </a:defRPr>
            </a:lvl1pPr>
          </a:lstStyle>
          <a:p>
            <a:fld id="{94B78D0D-8B00-463E-8EA9-5B1551FDD792}" type="slidenum">
              <a:rPr lang="en-GB" altLang="en-US"/>
              <a:pPr/>
              <a:t>‹#›</a:t>
            </a:fld>
            <a:endParaRPr lang="en-GB" altLang="en-US"/>
          </a:p>
        </p:txBody>
      </p:sp>
    </p:spTree>
    <p:extLst>
      <p:ext uri="{BB962C8B-B14F-4D97-AF65-F5344CB8AC3E}">
        <p14:creationId xmlns:p14="http://schemas.microsoft.com/office/powerpoint/2010/main" xmlns="" val="15103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90485F-CF7D-47C2-ABC4-752472083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D9F9276-8B43-48B2-ACA1-9368904E28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367D93D-A83B-493C-8AF8-0313C6BDD787}"/>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5" name="Footer Placeholder 4">
            <a:extLst>
              <a:ext uri="{FF2B5EF4-FFF2-40B4-BE49-F238E27FC236}">
                <a16:creationId xmlns="" xmlns:a16="http://schemas.microsoft.com/office/drawing/2014/main" id="{F5AECC33-91B9-4316-8D16-F024A81D0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19E868C-F57C-4CC2-BBDF-252CDAFF3D3A}"/>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91020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81BEE8-9A00-493C-BDB4-6C9751E494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2F0D1B2-1048-4156-A2DB-277E96636C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3670251-80A8-459D-A90F-2355B1D4E50D}"/>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5" name="Footer Placeholder 4">
            <a:extLst>
              <a:ext uri="{FF2B5EF4-FFF2-40B4-BE49-F238E27FC236}">
                <a16:creationId xmlns="" xmlns:a16="http://schemas.microsoft.com/office/drawing/2014/main" id="{8E76DEF1-C93E-4B21-872B-11167E7AC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5ADC8A-476F-4AC8-90F4-E3CA2BFB0FD5}"/>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7199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717749-99D9-4147-951E-CB46FA797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B01819B-862E-4AC3-A869-DB359F4732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C37734-FF51-430F-8D7A-B3226A2EDE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13D3867-71C3-4686-881F-5B9E7F5BF636}"/>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6" name="Footer Placeholder 5">
            <a:extLst>
              <a:ext uri="{FF2B5EF4-FFF2-40B4-BE49-F238E27FC236}">
                <a16:creationId xmlns="" xmlns:a16="http://schemas.microsoft.com/office/drawing/2014/main" id="{4AB720D6-595C-4464-9A94-99FEDE6FD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5419D33-5309-4159-8A60-E120E4092E2D}"/>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943584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AF0F77-E1D2-4E60-B63C-C2D15F4FC9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B1D2171-C0FF-465A-9EDD-48BC82AA8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F0695A9-F728-44BF-9EFE-A49DF3A99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70BB23B-5BCC-4D4F-8D19-837336392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746F695-36BA-4650-B6C3-998D58D7D1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6F83873-9E43-4C0A-B95F-2E8305030AA1}"/>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8" name="Footer Placeholder 7">
            <a:extLst>
              <a:ext uri="{FF2B5EF4-FFF2-40B4-BE49-F238E27FC236}">
                <a16:creationId xmlns="" xmlns:a16="http://schemas.microsoft.com/office/drawing/2014/main" id="{FB81F00D-1F22-4703-89D7-A8D209D5BF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538F553-CF84-438A-966C-2C2A4F3264C7}"/>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272850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CED36C-D40C-4F5E-BC60-2EDA2EA300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195E179-1055-4EEC-AD95-EAB72A59478C}"/>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4" name="Footer Placeholder 3">
            <a:extLst>
              <a:ext uri="{FF2B5EF4-FFF2-40B4-BE49-F238E27FC236}">
                <a16:creationId xmlns="" xmlns:a16="http://schemas.microsoft.com/office/drawing/2014/main" id="{4E0BB21F-9B46-41B0-AAA2-C76CE9269B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237C65F-D05A-41F6-98DD-B845266ED2EC}"/>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54384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9B0B5B1-31F6-48F6-882C-571C8FCBCE14}"/>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3" name="Footer Placeholder 2">
            <a:extLst>
              <a:ext uri="{FF2B5EF4-FFF2-40B4-BE49-F238E27FC236}">
                <a16:creationId xmlns="" xmlns:a16="http://schemas.microsoft.com/office/drawing/2014/main" id="{9577664A-D930-49E7-81C4-204C0F2DE4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7A23BE-8D0B-42E0-A4F2-524BCA401B13}"/>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2050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9C5BF-5E2D-4882-A5D5-5A06BD1B73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2D9DF22-2902-4A8E-BBEE-74FC7CFA66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DAA9AA3-276D-4123-B008-C4642EBA0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846A140-0CC9-4B9E-A95B-6B6B431845FA}"/>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6" name="Footer Placeholder 5">
            <a:extLst>
              <a:ext uri="{FF2B5EF4-FFF2-40B4-BE49-F238E27FC236}">
                <a16:creationId xmlns="" xmlns:a16="http://schemas.microsoft.com/office/drawing/2014/main" id="{42C5CFF4-03BD-4071-8E46-AF44C9C5B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85A7220-6B99-4581-AE07-7D2F6692E0C0}"/>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24118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F0B08A-EF1E-41FA-8752-A5CB524460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1A0A021-C9A8-4287-8264-F501F0D7F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9340491-A5FE-4CD8-9930-A3228F830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41FC2D4-7B26-408E-ADCB-87765DF984F7}"/>
              </a:ext>
            </a:extLst>
          </p:cNvPr>
          <p:cNvSpPr>
            <a:spLocks noGrp="1"/>
          </p:cNvSpPr>
          <p:nvPr>
            <p:ph type="dt" sz="half" idx="10"/>
          </p:nvPr>
        </p:nvSpPr>
        <p:spPr/>
        <p:txBody>
          <a:bodyPr/>
          <a:lstStyle/>
          <a:p>
            <a:fld id="{D6068F6B-F723-4F89-87BE-F0ED0C95C64C}" type="datetimeFigureOut">
              <a:rPr lang="en-US" smtClean="0"/>
              <a:pPr/>
              <a:t>2/23/2024</a:t>
            </a:fld>
            <a:endParaRPr lang="en-US"/>
          </a:p>
        </p:txBody>
      </p:sp>
      <p:sp>
        <p:nvSpPr>
          <p:cNvPr id="6" name="Footer Placeholder 5">
            <a:extLst>
              <a:ext uri="{FF2B5EF4-FFF2-40B4-BE49-F238E27FC236}">
                <a16:creationId xmlns="" xmlns:a16="http://schemas.microsoft.com/office/drawing/2014/main" id="{13E2721C-719F-413E-94C8-EF573A3B7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2797D9F-DF9A-469A-93FB-032B8C4E683B}"/>
              </a:ext>
            </a:extLst>
          </p:cNvPr>
          <p:cNvSpPr>
            <a:spLocks noGrp="1"/>
          </p:cNvSpPr>
          <p:nvPr>
            <p:ph type="sldNum" sz="quarter" idx="12"/>
          </p:nvPr>
        </p:nvSpPr>
        <p:spPr/>
        <p:txBody>
          <a:body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37394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85E941-4804-435B-BBBF-CEECAC55FA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4C12B84-3F85-41CC-8542-2AF82CA42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17099C9-548B-44A4-809D-5FECF48D8F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68F6B-F723-4F89-87BE-F0ED0C95C64C}" type="datetimeFigureOut">
              <a:rPr lang="en-US" smtClean="0"/>
              <a:pPr/>
              <a:t>2/23/2024</a:t>
            </a:fld>
            <a:endParaRPr lang="en-US"/>
          </a:p>
        </p:txBody>
      </p:sp>
      <p:sp>
        <p:nvSpPr>
          <p:cNvPr id="5" name="Footer Placeholder 4">
            <a:extLst>
              <a:ext uri="{FF2B5EF4-FFF2-40B4-BE49-F238E27FC236}">
                <a16:creationId xmlns="" xmlns:a16="http://schemas.microsoft.com/office/drawing/2014/main" id="{85FACCF9-FB5E-4FF4-AD15-950335D8F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178C919-7C3B-40FE-B3E7-E7046DD6F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84E4D-8DDE-41ED-A193-F69AD7B32874}" type="slidenum">
              <a:rPr lang="en-US" smtClean="0"/>
              <a:pPr/>
              <a:t>‹#›</a:t>
            </a:fld>
            <a:endParaRPr lang="en-US"/>
          </a:p>
        </p:txBody>
      </p:sp>
    </p:spTree>
    <p:extLst>
      <p:ext uri="{BB962C8B-B14F-4D97-AF65-F5344CB8AC3E}">
        <p14:creationId xmlns="" xmlns:p14="http://schemas.microsoft.com/office/powerpoint/2010/main" val="1862737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10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9.jpeg"/><Relationship Id="rId1" Type="http://schemas.openxmlformats.org/officeDocument/2006/relationships/slideLayout" Target="../slideLayouts/slideLayout1.xml"/><Relationship Id="rId4" Type="http://schemas.openxmlformats.org/officeDocument/2006/relationships/image" Target="../media/image170.emf"/></Relationships>
</file>

<file path=ppt/slides/_rels/slide11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physics-and-radio-electronics.com/electronic-devices-and-circuits/semiconductor/hole.html" TargetMode="External"/><Relationship Id="rId2" Type="http://schemas.openxmlformats.org/officeDocument/2006/relationships/hyperlink" Target="https://www.physics-and-radio-electronics.com/electronic-devices-and-circuits/introduction/free-electrons.html" TargetMode="External"/><Relationship Id="rId1" Type="http://schemas.openxmlformats.org/officeDocument/2006/relationships/slideLayout" Target="../slideLayouts/slideLayout7.xml"/><Relationship Id="rId4" Type="http://schemas.openxmlformats.org/officeDocument/2006/relationships/hyperlink" Target="https://www.physics-and-radio-electronics.com/electronic-devices-and-circuits/semiconductor.html"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xml"/><Relationship Id="rId5" Type="http://schemas.openxmlformats.org/officeDocument/2006/relationships/image" Target="../media/image177.png"/><Relationship Id="rId4" Type="http://schemas.openxmlformats.org/officeDocument/2006/relationships/customXml" Target="../ink/ink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customXml" Target="../ink/ink3.xml"/></Relationships>
</file>

<file path=ppt/slides/_rels/slide128.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85.jpeg"/><Relationship Id="rId1" Type="http://schemas.openxmlformats.org/officeDocument/2006/relationships/slideLayout" Target="../slideLayouts/slideLayout1.xml"/><Relationship Id="rId4" Type="http://schemas.openxmlformats.org/officeDocument/2006/relationships/image" Target="../media/image187.png"/></Relationships>
</file>

<file path=ppt/slides/_rels/slide12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physics-and-radio-electronics.com/electronic-devices-and-circuits/semiconductor/intrinsic-semiconductor/intrinsic-semiconductor.html"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89.jpeg"/><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13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92.jpeg"/><Relationship Id="rId1" Type="http://schemas.openxmlformats.org/officeDocument/2006/relationships/slideLayout" Target="../slideLayouts/slideLayout1.xml"/><Relationship Id="rId4" Type="http://schemas.openxmlformats.org/officeDocument/2006/relationships/image" Target="../media/image193.png"/></Relationships>
</file>

<file path=ppt/slides/_rels/slide133.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94.jpeg"/><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13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xml"/><Relationship Id="rId5" Type="http://schemas.openxmlformats.org/officeDocument/2006/relationships/image" Target="../media/image198.png"/><Relationship Id="rId4" Type="http://schemas.openxmlformats.org/officeDocument/2006/relationships/customXml" Target="../ink/ink8.xml"/></Relationships>
</file>

<file path=ppt/slides/_rels/slide135.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customXml" Target="../ink/ink9.xml"/><Relationship Id="rId5" Type="http://schemas.openxmlformats.org/officeDocument/2006/relationships/image" Target="../media/image202.png"/><Relationship Id="rId4" Type="http://schemas.openxmlformats.org/officeDocument/2006/relationships/image" Target="../media/image201.png"/></Relationships>
</file>

<file path=ppt/slides/_rels/slide13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06.png"/><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138.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customXml" Target="../ink/ink12.xml"/><Relationship Id="rId4" Type="http://schemas.openxmlformats.org/officeDocument/2006/relationships/image" Target="../media/image209.png"/></Relationships>
</file>

<file path=ppt/slides/_rels/slide13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physics-and-radio-electronics.com/electronic-devices-and-circuits/semiconductor/hole.html" TargetMode="Externa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png"/></Relationships>
</file>

<file path=ppt/slides/_rels/slide14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8.png"/><Relationship Id="rId7" Type="http://schemas.openxmlformats.org/officeDocument/2006/relationships/image" Target="../media/image221.pn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customXml" Target="../ink/ink13.xml"/><Relationship Id="rId5" Type="http://schemas.openxmlformats.org/officeDocument/2006/relationships/image" Target="../media/image220.png"/><Relationship Id="rId4" Type="http://schemas.openxmlformats.org/officeDocument/2006/relationships/image" Target="../media/image219.png"/></Relationships>
</file>

<file path=ppt/slides/_rels/slide14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225.png"/><Relationship Id="rId1" Type="http://schemas.openxmlformats.org/officeDocument/2006/relationships/slideLayout" Target="../slideLayouts/slideLayout7.xml"/><Relationship Id="rId4" Type="http://schemas.openxmlformats.org/officeDocument/2006/relationships/image" Target="../media/image226.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physics-and-radio-electronics.com/electromagnetics/electrostatics/potential-difference.html" TargetMode="External"/><Relationship Id="rId2" Type="http://schemas.openxmlformats.org/officeDocument/2006/relationships/hyperlink" Target="https://www.physics-and-radio-electronics.com/electronic-devices-and-circuits/semiconductor-diodes/p-n-junction-introduction.html"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physics-and-radio-electronics.com/electronic-devices-and-circuits/semiconductor.html"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physics-and-radio-electronics.com/electronic-devices-and-circuits/semiconductor/extrinsic-semiconductor/n-type-semiconductor.html" TargetMode="External"/><Relationship Id="rId2" Type="http://schemas.openxmlformats.org/officeDocument/2006/relationships/hyperlink" Target="https://www.physics-and-radio-electronics.com/electronic-devices-and-circuits/semiconductor/extrinsic-semiconductor/p-type-semiconductor.html" TargetMode="Externa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www.physics-and-radio-electronics.com/electronic-devices-and-circuits/semiconductor/extrinsic-semiconductor/p-type-semiconductor.html" TargetMode="External"/><Relationship Id="rId7" Type="http://schemas.openxmlformats.org/officeDocument/2006/relationships/image" Target="../media/image36.png"/><Relationship Id="rId2" Type="http://schemas.openxmlformats.org/officeDocument/2006/relationships/hyperlink" Target="https://www.physics-and-radio-electronics.com/electronic-devices-and-circuits/semiconductor/extrinsic-semiconductor/n-type-semiconductor.html" TargetMode="Externa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www.physics-and-radio-electronics.com/electronic-devices-and-circuits/introduction/free-electrons.html" TargetMode="External"/><Relationship Id="rId4" Type="http://schemas.openxmlformats.org/officeDocument/2006/relationships/hyperlink" Target="https://www.physics-and-radio-electronics.com/electronic-devices-and-circuits/semiconductor/hole.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hyperlink" Target="https://www.physics-and-radio-electronics.com/electronic-devices-and-circuits/semiconductor-diodes/reversebiaseddiode.html" TargetMode="External"/><Relationship Id="rId2" Type="http://schemas.openxmlformats.org/officeDocument/2006/relationships/hyperlink" Target="https://www.physics-and-radio-electronics.com/electronic-devices-and-circuits/semiconductor-diodes/forwardbiasedpnjunctionsemiconductordiode.html" TargetMode="Externa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physics-and-radio-electronics.com/electronic-devices-and-circuits/semiconductor-diodes/depletion-region.html" TargetMode="External"/><Relationship Id="rId7" Type="http://schemas.openxmlformats.org/officeDocument/2006/relationships/image" Target="../media/image51.png"/><Relationship Id="rId2" Type="http://schemas.openxmlformats.org/officeDocument/2006/relationships/hyperlink" Target="https://www.physics-and-radio-electronics.com/electronic-devices-and-circuits/semiconductor-diodes/pnjunctionsemiconductordiode.html" TargetMode="Externa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physics-and-radio-electronics.com/electronic-devices-and-circuits/semiconductor-diodes/forwardbiasedpnjunctionsemiconductordiode.html" TargetMode="External"/><Relationship Id="rId2" Type="http://schemas.openxmlformats.org/officeDocument/2006/relationships/hyperlink" Target="https://www.physics-and-radio-electronics.com/electronic-devices-and-circuits/semiconductor-diodes/pnjunctionsemiconductordiode.html" TargetMode="External"/><Relationship Id="rId1" Type="http://schemas.openxmlformats.org/officeDocument/2006/relationships/slideLayout" Target="../slideLayouts/slideLayout7.xml"/><Relationship Id="rId5" Type="http://schemas.openxmlformats.org/officeDocument/2006/relationships/hyperlink" Target="https://www.physics-and-radio-electronics.com/electronic-devices-and-circuits/semiconductor-diodes/widthofdepletionregion.html" TargetMode="External"/><Relationship Id="rId4" Type="http://schemas.openxmlformats.org/officeDocument/2006/relationships/hyperlink" Target="https://www.physics-and-radio-electronics.com/electronic-devices-and-circuits/semiconductor.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physics-and-radio-electronics.com/electromagnetics/electrostatics/electric-field.html" TargetMode="External"/><Relationship Id="rId2" Type="http://schemas.openxmlformats.org/officeDocument/2006/relationships/hyperlink" Target="https://www.physics-and-radio-electronics.com/electronic-devices-and-circuits/passive-components/capacitors/capacitorconsutructionandworking.html" TargetMode="Externa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8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335664" y="154744"/>
            <a:ext cx="9144000" cy="6548512"/>
          </a:xfrm>
          <a:prstGeom prst="rect">
            <a:avLst/>
          </a:prstGeom>
          <a:noFill/>
        </p:spPr>
      </p:pic>
      <p:sp>
        <p:nvSpPr>
          <p:cNvPr id="2" name="TextBox 1"/>
          <p:cNvSpPr txBox="1"/>
          <p:nvPr/>
        </p:nvSpPr>
        <p:spPr>
          <a:xfrm>
            <a:off x="1326264" y="2448756"/>
            <a:ext cx="9539471" cy="546303"/>
          </a:xfrm>
          <a:prstGeom prst="rect">
            <a:avLst/>
          </a:prstGeom>
          <a:noFill/>
        </p:spPr>
        <p:txBody>
          <a:bodyPr wrap="none" lIns="0" tIns="0" rIns="0" rtlCol="0">
            <a:spAutoFit/>
          </a:bodyPr>
          <a:lstStyle/>
          <a:p>
            <a:pPr>
              <a:lnSpc>
                <a:spcPts val="3900"/>
              </a:lnSpc>
            </a:pPr>
            <a:r>
              <a:rPr lang="en-US" altLang="zh-CN" sz="3995" b="1" dirty="0">
                <a:solidFill>
                  <a:srgbClr val="FF0000"/>
                </a:solidFill>
                <a:latin typeface="Helvetica" panose="020B0604020202020204" pitchFamily="34" charset="0"/>
                <a:cs typeface="Helvetica" panose="020B0604020202020204" pitchFamily="34" charset="0"/>
              </a:rPr>
              <a:t>ELECTRONIC</a:t>
            </a:r>
            <a:r>
              <a:rPr lang="en-US" altLang="zh-CN" sz="3995" dirty="0">
                <a:latin typeface="Helvetica" panose="020B0604020202020204" pitchFamily="34" charset="0"/>
                <a:cs typeface="Helvetica" panose="020B0604020202020204" pitchFamily="34" charset="0"/>
              </a:rPr>
              <a:t> </a:t>
            </a:r>
            <a:r>
              <a:rPr lang="en-US" altLang="zh-CN" sz="3995" b="1" dirty="0">
                <a:solidFill>
                  <a:srgbClr val="FF0000"/>
                </a:solidFill>
                <a:latin typeface="Helvetica" panose="020B0604020202020204" pitchFamily="34" charset="0"/>
                <a:cs typeface="Helvetica" panose="020B0604020202020204" pitchFamily="34" charset="0"/>
              </a:rPr>
              <a:t>DEVICES</a:t>
            </a:r>
            <a:r>
              <a:rPr lang="en-US" altLang="zh-CN" sz="3995" dirty="0">
                <a:latin typeface="Helvetica" panose="020B0604020202020204" pitchFamily="34" charset="0"/>
                <a:cs typeface="Helvetica" panose="020B0604020202020204" pitchFamily="34" charset="0"/>
              </a:rPr>
              <a:t> </a:t>
            </a:r>
            <a:r>
              <a:rPr lang="en-US" altLang="zh-CN" sz="3995" b="1" dirty="0">
                <a:solidFill>
                  <a:srgbClr val="FF0000"/>
                </a:solidFill>
                <a:latin typeface="Helvetica" panose="020B0604020202020204" pitchFamily="34" charset="0"/>
                <a:cs typeface="Helvetica" panose="020B0604020202020204" pitchFamily="34" charset="0"/>
              </a:rPr>
              <a:t>AND</a:t>
            </a:r>
            <a:r>
              <a:rPr lang="en-US" altLang="zh-CN" sz="3995" dirty="0">
                <a:latin typeface="Helvetica" panose="020B0604020202020204" pitchFamily="34" charset="0"/>
                <a:cs typeface="Helvetica" panose="020B0604020202020204" pitchFamily="34" charset="0"/>
              </a:rPr>
              <a:t> </a:t>
            </a:r>
            <a:r>
              <a:rPr lang="en-US" altLang="zh-CN" sz="3995" b="1" dirty="0">
                <a:solidFill>
                  <a:srgbClr val="FF0000"/>
                </a:solidFill>
                <a:latin typeface="Helvetica" panose="020B0604020202020204" pitchFamily="34" charset="0"/>
                <a:cs typeface="Helvetica" panose="020B0604020202020204" pitchFamily="34" charset="0"/>
              </a:rPr>
              <a:t>CIRCUITS</a:t>
            </a:r>
          </a:p>
        </p:txBody>
      </p:sp>
      <p:sp>
        <p:nvSpPr>
          <p:cNvPr id="3" name="TextBox 1"/>
          <p:cNvSpPr txBox="1"/>
          <p:nvPr/>
        </p:nvSpPr>
        <p:spPr>
          <a:xfrm>
            <a:off x="6332632" y="4423878"/>
            <a:ext cx="3613618" cy="1174681"/>
          </a:xfrm>
          <a:prstGeom prst="rect">
            <a:avLst/>
          </a:prstGeom>
          <a:noFill/>
        </p:spPr>
        <p:txBody>
          <a:bodyPr wrap="none" lIns="0" tIns="0" rIns="0" rtlCol="0">
            <a:spAutoFit/>
          </a:bodyPr>
          <a:lstStyle/>
          <a:p>
            <a:pPr algn="ctr">
              <a:lnSpc>
                <a:spcPts val="2000"/>
              </a:lnSpc>
            </a:pPr>
            <a:r>
              <a:rPr lang="en-US" altLang="zh-CN" sz="2400" b="1" dirty="0">
                <a:solidFill>
                  <a:srgbClr val="000000"/>
                </a:solidFill>
                <a:latin typeface="Helvetica" panose="020B0604020202020204" pitchFamily="34" charset="0"/>
                <a:cs typeface="Helvetica" panose="020B0604020202020204" pitchFamily="34" charset="0"/>
              </a:rPr>
              <a:t>Prepared</a:t>
            </a:r>
            <a:r>
              <a:rPr lang="en-US" altLang="zh-CN" sz="2400" b="1" dirty="0">
                <a:latin typeface="Helvetica" panose="020B0604020202020204" pitchFamily="34" charset="0"/>
                <a:cs typeface="Helvetica" panose="020B0604020202020204" pitchFamily="34" charset="0"/>
              </a:rPr>
              <a:t> </a:t>
            </a:r>
            <a:r>
              <a:rPr lang="en-US" altLang="zh-CN" sz="2400" b="1" dirty="0">
                <a:solidFill>
                  <a:srgbClr val="000000"/>
                </a:solidFill>
                <a:latin typeface="Helvetica" panose="020B0604020202020204" pitchFamily="34" charset="0"/>
                <a:cs typeface="Helvetica" panose="020B0604020202020204" pitchFamily="34" charset="0"/>
              </a:rPr>
              <a:t>By:</a:t>
            </a:r>
          </a:p>
          <a:p>
            <a:pPr>
              <a:lnSpc>
                <a:spcPts val="2000"/>
              </a:lnSpc>
            </a:pPr>
            <a:endParaRPr lang="en-US" altLang="zh-CN" sz="2400" b="1" dirty="0">
              <a:solidFill>
                <a:srgbClr val="000000"/>
              </a:solidFill>
              <a:latin typeface="Helvetica" panose="020B0604020202020204" pitchFamily="34" charset="0"/>
              <a:cs typeface="Helvetica" panose="020B0604020202020204" pitchFamily="34" charset="0"/>
            </a:endParaRPr>
          </a:p>
          <a:p>
            <a:pPr>
              <a:lnSpc>
                <a:spcPts val="2400"/>
              </a:lnSpc>
            </a:pPr>
            <a:r>
              <a:rPr lang="en-US" altLang="zh-CN" sz="2400" b="1" dirty="0">
                <a:solidFill>
                  <a:srgbClr val="000000"/>
                </a:solidFill>
                <a:latin typeface="Helvetica" panose="020B0604020202020204" pitchFamily="34" charset="0"/>
                <a:cs typeface="Helvetica" panose="020B0604020202020204" pitchFamily="34" charset="0"/>
              </a:rPr>
              <a:t>Mr.</a:t>
            </a:r>
            <a:r>
              <a:rPr lang="en-US" altLang="zh-CN" sz="2400" b="1" dirty="0">
                <a:latin typeface="Helvetica" panose="020B0604020202020204" pitchFamily="34" charset="0"/>
                <a:cs typeface="Helvetica" panose="020B0604020202020204" pitchFamily="34" charset="0"/>
              </a:rPr>
              <a:t> G.BABU </a:t>
            </a:r>
            <a:r>
              <a:rPr lang="en-US" altLang="zh-CN" sz="2400" b="1" dirty="0">
                <a:solidFill>
                  <a:srgbClr val="000000"/>
                </a:solidFill>
                <a:latin typeface="Helvetica" panose="020B0604020202020204" pitchFamily="34" charset="0"/>
                <a:cs typeface="Helvetica" panose="020B0604020202020204" pitchFamily="34" charset="0"/>
              </a:rPr>
              <a:t>Assoc.</a:t>
            </a:r>
            <a:r>
              <a:rPr lang="en-US" altLang="zh-CN" sz="2400" b="1" dirty="0">
                <a:latin typeface="Helvetica" panose="020B0604020202020204" pitchFamily="34" charset="0"/>
                <a:cs typeface="Helvetica" panose="020B0604020202020204" pitchFamily="34" charset="0"/>
              </a:rPr>
              <a:t> </a:t>
            </a:r>
            <a:r>
              <a:rPr lang="en-US" altLang="zh-CN" sz="2400" b="1" dirty="0">
                <a:solidFill>
                  <a:srgbClr val="000000"/>
                </a:solidFill>
                <a:latin typeface="Helvetica" panose="020B0604020202020204" pitchFamily="34" charset="0"/>
                <a:cs typeface="Helvetica" panose="020B0604020202020204" pitchFamily="34" charset="0"/>
              </a:rPr>
              <a:t>Prof.</a:t>
            </a:r>
          </a:p>
          <a:p>
            <a:pPr algn="ctr">
              <a:lnSpc>
                <a:spcPts val="2400"/>
              </a:lnSpc>
            </a:pPr>
            <a:r>
              <a:rPr lang="en-US" altLang="zh-CN" sz="2400" b="1" dirty="0">
                <a:solidFill>
                  <a:srgbClr val="000000"/>
                </a:solidFill>
                <a:latin typeface="Helvetica" panose="020B0604020202020204" pitchFamily="34" charset="0"/>
                <a:cs typeface="Helvetica" panose="020B0604020202020204" pitchFamily="34" charset="0"/>
              </a:rPr>
              <a:t>ECE Dept.  VCE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42B9979-9DC4-4CE6-BC94-67F513A8D577}"/>
              </a:ext>
            </a:extLst>
          </p:cNvPr>
          <p:cNvPicPr>
            <a:picLocks noChangeAspect="1"/>
          </p:cNvPicPr>
          <p:nvPr/>
        </p:nvPicPr>
        <p:blipFill>
          <a:blip r:embed="rId2"/>
          <a:stretch>
            <a:fillRect/>
          </a:stretch>
        </p:blipFill>
        <p:spPr>
          <a:xfrm>
            <a:off x="637222" y="2317652"/>
            <a:ext cx="5055176" cy="3421965"/>
          </a:xfrm>
          <a:prstGeom prst="rect">
            <a:avLst/>
          </a:prstGeom>
        </p:spPr>
      </p:pic>
      <p:sp>
        <p:nvSpPr>
          <p:cNvPr id="13" name="TextBox 12">
            <a:extLst>
              <a:ext uri="{FF2B5EF4-FFF2-40B4-BE49-F238E27FC236}">
                <a16:creationId xmlns="" xmlns:a16="http://schemas.microsoft.com/office/drawing/2014/main" id="{24FBBEFD-72D3-446D-A573-ED55CBF6679F}"/>
              </a:ext>
            </a:extLst>
          </p:cNvPr>
          <p:cNvSpPr txBox="1"/>
          <p:nvPr/>
        </p:nvSpPr>
        <p:spPr>
          <a:xfrm>
            <a:off x="812409" y="1435197"/>
            <a:ext cx="5283591" cy="369332"/>
          </a:xfrm>
          <a:prstGeom prst="rect">
            <a:avLst/>
          </a:prstGeom>
          <a:noFill/>
        </p:spPr>
        <p:txBody>
          <a:bodyPr wrap="square">
            <a:spAutoFit/>
          </a:bodyPr>
          <a:lstStyle/>
          <a:p>
            <a:pPr algn="l"/>
            <a:r>
              <a:rPr lang="en-US" b="0" i="0" dirty="0">
                <a:solidFill>
                  <a:srgbClr val="FF0000"/>
                </a:solidFill>
                <a:effectLst/>
                <a:latin typeface="Helvetica" panose="020B0604020202020204" pitchFamily="34" charset="0"/>
              </a:rPr>
              <a:t>N-type semiconductor</a:t>
            </a:r>
            <a:endParaRPr lang="en-US" b="1" i="0" dirty="0">
              <a:solidFill>
                <a:srgbClr val="FF0000"/>
              </a:solidFill>
              <a:effectLst/>
              <a:latin typeface="Helvetica" panose="020B0604020202020204" pitchFamily="34" charset="0"/>
            </a:endParaRPr>
          </a:p>
        </p:txBody>
      </p:sp>
      <p:sp>
        <p:nvSpPr>
          <p:cNvPr id="15" name="TextBox 14">
            <a:extLst>
              <a:ext uri="{FF2B5EF4-FFF2-40B4-BE49-F238E27FC236}">
                <a16:creationId xmlns="" xmlns:a16="http://schemas.microsoft.com/office/drawing/2014/main" id="{02A72835-9E68-4672-8B24-05B6FD0D0E79}"/>
              </a:ext>
            </a:extLst>
          </p:cNvPr>
          <p:cNvSpPr txBox="1"/>
          <p:nvPr/>
        </p:nvSpPr>
        <p:spPr>
          <a:xfrm>
            <a:off x="5281247" y="1435197"/>
            <a:ext cx="6098344" cy="369332"/>
          </a:xfrm>
          <a:prstGeom prst="rect">
            <a:avLst/>
          </a:prstGeom>
          <a:noFill/>
        </p:spPr>
        <p:txBody>
          <a:bodyPr wrap="square">
            <a:spAutoFit/>
          </a:bodyPr>
          <a:lstStyle/>
          <a:p>
            <a:pPr algn="l"/>
            <a:r>
              <a:rPr lang="en-US" b="0" i="0" dirty="0">
                <a:solidFill>
                  <a:srgbClr val="FF0000"/>
                </a:solidFill>
                <a:effectLst/>
                <a:latin typeface="Helvetica" panose="020B0604020202020204" pitchFamily="34" charset="0"/>
              </a:rPr>
              <a:t>Conduction in n-type semiconductor</a:t>
            </a:r>
            <a:endParaRPr lang="en-US" b="1" i="0" dirty="0">
              <a:solidFill>
                <a:srgbClr val="FF0000"/>
              </a:solidFill>
              <a:effectLst/>
              <a:latin typeface="Helvetica" panose="020B0604020202020204" pitchFamily="34" charset="0"/>
            </a:endParaRPr>
          </a:p>
        </p:txBody>
      </p:sp>
      <p:pic>
        <p:nvPicPr>
          <p:cNvPr id="16" name="Picture 15">
            <a:extLst>
              <a:ext uri="{FF2B5EF4-FFF2-40B4-BE49-F238E27FC236}">
                <a16:creationId xmlns="" xmlns:a16="http://schemas.microsoft.com/office/drawing/2014/main" id="{F090F8D2-5A07-4999-B6C1-345A180E0483}"/>
              </a:ext>
            </a:extLst>
          </p:cNvPr>
          <p:cNvPicPr>
            <a:picLocks noChangeAspect="1"/>
          </p:cNvPicPr>
          <p:nvPr/>
        </p:nvPicPr>
        <p:blipFill>
          <a:blip r:embed="rId3"/>
          <a:stretch>
            <a:fillRect/>
          </a:stretch>
        </p:blipFill>
        <p:spPr>
          <a:xfrm>
            <a:off x="5415452" y="1969477"/>
            <a:ext cx="5620472" cy="3666832"/>
          </a:xfrm>
          <a:prstGeom prst="rect">
            <a:avLst/>
          </a:prstGeom>
        </p:spPr>
      </p:pic>
    </p:spTree>
    <p:extLst>
      <p:ext uri="{BB962C8B-B14F-4D97-AF65-F5344CB8AC3E}">
        <p14:creationId xmlns="" xmlns:p14="http://schemas.microsoft.com/office/powerpoint/2010/main" val="41822550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04D7A7-C8FB-4196-A479-8FE428A8C2F7}"/>
              </a:ext>
            </a:extLst>
          </p:cNvPr>
          <p:cNvPicPr>
            <a:picLocks noChangeAspect="1"/>
          </p:cNvPicPr>
          <p:nvPr/>
        </p:nvPicPr>
        <p:blipFill>
          <a:blip r:embed="rId2"/>
          <a:stretch>
            <a:fillRect/>
          </a:stretch>
        </p:blipFill>
        <p:spPr>
          <a:xfrm>
            <a:off x="456631" y="1527202"/>
            <a:ext cx="11278738" cy="3803597"/>
          </a:xfrm>
          <a:prstGeom prst="rect">
            <a:avLst/>
          </a:prstGeom>
        </p:spPr>
      </p:pic>
    </p:spTree>
    <p:extLst>
      <p:ext uri="{BB962C8B-B14F-4D97-AF65-F5344CB8AC3E}">
        <p14:creationId xmlns:p14="http://schemas.microsoft.com/office/powerpoint/2010/main" xmlns="" val="11085612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04D074C-2616-4712-9791-6C21DC767025}"/>
              </a:ext>
            </a:extLst>
          </p:cNvPr>
          <p:cNvPicPr>
            <a:picLocks noChangeAspect="1"/>
          </p:cNvPicPr>
          <p:nvPr/>
        </p:nvPicPr>
        <p:blipFill>
          <a:blip r:embed="rId2"/>
          <a:stretch>
            <a:fillRect/>
          </a:stretch>
        </p:blipFill>
        <p:spPr>
          <a:xfrm>
            <a:off x="290650" y="874094"/>
            <a:ext cx="6091907" cy="2347437"/>
          </a:xfrm>
          <a:prstGeom prst="rect">
            <a:avLst/>
          </a:prstGeom>
        </p:spPr>
      </p:pic>
      <p:pic>
        <p:nvPicPr>
          <p:cNvPr id="5" name="Picture 4">
            <a:extLst>
              <a:ext uri="{FF2B5EF4-FFF2-40B4-BE49-F238E27FC236}">
                <a16:creationId xmlns:a16="http://schemas.microsoft.com/office/drawing/2014/main" xmlns="" id="{2F957909-26F5-4242-803D-F572B6BD86D6}"/>
              </a:ext>
            </a:extLst>
          </p:cNvPr>
          <p:cNvPicPr>
            <a:picLocks noChangeAspect="1"/>
          </p:cNvPicPr>
          <p:nvPr/>
        </p:nvPicPr>
        <p:blipFill>
          <a:blip r:embed="rId3"/>
          <a:stretch>
            <a:fillRect/>
          </a:stretch>
        </p:blipFill>
        <p:spPr>
          <a:xfrm>
            <a:off x="317767" y="390000"/>
            <a:ext cx="4196249" cy="484094"/>
          </a:xfrm>
          <a:prstGeom prst="rect">
            <a:avLst/>
          </a:prstGeom>
        </p:spPr>
      </p:pic>
      <p:pic>
        <p:nvPicPr>
          <p:cNvPr id="9" name="Picture 8">
            <a:extLst>
              <a:ext uri="{FF2B5EF4-FFF2-40B4-BE49-F238E27FC236}">
                <a16:creationId xmlns:a16="http://schemas.microsoft.com/office/drawing/2014/main" xmlns="" id="{42D24634-FBCE-4748-BBEC-358D6D9DA441}"/>
              </a:ext>
            </a:extLst>
          </p:cNvPr>
          <p:cNvPicPr>
            <a:picLocks noChangeAspect="1"/>
          </p:cNvPicPr>
          <p:nvPr/>
        </p:nvPicPr>
        <p:blipFill>
          <a:blip r:embed="rId4"/>
          <a:stretch>
            <a:fillRect/>
          </a:stretch>
        </p:blipFill>
        <p:spPr>
          <a:xfrm>
            <a:off x="352924" y="3420349"/>
            <a:ext cx="5967358" cy="2844060"/>
          </a:xfrm>
          <a:prstGeom prst="rect">
            <a:avLst/>
          </a:prstGeom>
        </p:spPr>
      </p:pic>
      <p:pic>
        <p:nvPicPr>
          <p:cNvPr id="11" name="Picture 10">
            <a:extLst>
              <a:ext uri="{FF2B5EF4-FFF2-40B4-BE49-F238E27FC236}">
                <a16:creationId xmlns:a16="http://schemas.microsoft.com/office/drawing/2014/main" xmlns="" id="{151F9F6A-0DA0-497A-B892-0C5C5E5E18E7}"/>
              </a:ext>
            </a:extLst>
          </p:cNvPr>
          <p:cNvPicPr>
            <a:picLocks noChangeAspect="1"/>
          </p:cNvPicPr>
          <p:nvPr/>
        </p:nvPicPr>
        <p:blipFill>
          <a:blip r:embed="rId5"/>
          <a:stretch>
            <a:fillRect/>
          </a:stretch>
        </p:blipFill>
        <p:spPr>
          <a:xfrm>
            <a:off x="6444567" y="874094"/>
            <a:ext cx="5544714" cy="2347437"/>
          </a:xfrm>
          <a:prstGeom prst="rect">
            <a:avLst/>
          </a:prstGeom>
        </p:spPr>
      </p:pic>
      <p:pic>
        <p:nvPicPr>
          <p:cNvPr id="13" name="Picture 12">
            <a:extLst>
              <a:ext uri="{FF2B5EF4-FFF2-40B4-BE49-F238E27FC236}">
                <a16:creationId xmlns:a16="http://schemas.microsoft.com/office/drawing/2014/main" xmlns="" id="{209CA250-F3A1-48B1-A9DE-7E4128AFB4EE}"/>
              </a:ext>
            </a:extLst>
          </p:cNvPr>
          <p:cNvPicPr>
            <a:picLocks noChangeAspect="1"/>
          </p:cNvPicPr>
          <p:nvPr/>
        </p:nvPicPr>
        <p:blipFill>
          <a:blip r:embed="rId6"/>
          <a:stretch>
            <a:fillRect/>
          </a:stretch>
        </p:blipFill>
        <p:spPr>
          <a:xfrm>
            <a:off x="6442724" y="3429000"/>
            <a:ext cx="5431509" cy="2835408"/>
          </a:xfrm>
          <a:prstGeom prst="rect">
            <a:avLst/>
          </a:prstGeom>
        </p:spPr>
      </p:pic>
    </p:spTree>
    <p:extLst>
      <p:ext uri="{BB962C8B-B14F-4D97-AF65-F5344CB8AC3E}">
        <p14:creationId xmlns:p14="http://schemas.microsoft.com/office/powerpoint/2010/main" xmlns="" val="768718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EF77CB-22C7-4F1F-A530-0864CECF010B}"/>
              </a:ext>
            </a:extLst>
          </p:cNvPr>
          <p:cNvPicPr>
            <a:picLocks noChangeAspect="1"/>
          </p:cNvPicPr>
          <p:nvPr/>
        </p:nvPicPr>
        <p:blipFill>
          <a:blip r:embed="rId2"/>
          <a:stretch>
            <a:fillRect/>
          </a:stretch>
        </p:blipFill>
        <p:spPr>
          <a:xfrm>
            <a:off x="723735" y="1181420"/>
            <a:ext cx="10744531" cy="4495160"/>
          </a:xfrm>
          <a:prstGeom prst="rect">
            <a:avLst/>
          </a:prstGeom>
        </p:spPr>
      </p:pic>
      <p:pic>
        <p:nvPicPr>
          <p:cNvPr id="5" name="Picture 4">
            <a:extLst>
              <a:ext uri="{FF2B5EF4-FFF2-40B4-BE49-F238E27FC236}">
                <a16:creationId xmlns:a16="http://schemas.microsoft.com/office/drawing/2014/main" xmlns="" id="{B274D963-2AFE-4771-9AB4-1D32372CA906}"/>
              </a:ext>
            </a:extLst>
          </p:cNvPr>
          <p:cNvPicPr>
            <a:picLocks noChangeAspect="1"/>
          </p:cNvPicPr>
          <p:nvPr/>
        </p:nvPicPr>
        <p:blipFill>
          <a:blip r:embed="rId3"/>
          <a:stretch>
            <a:fillRect/>
          </a:stretch>
        </p:blipFill>
        <p:spPr>
          <a:xfrm>
            <a:off x="723735" y="109498"/>
            <a:ext cx="4069083" cy="880511"/>
          </a:xfrm>
          <a:prstGeom prst="rect">
            <a:avLst/>
          </a:prstGeom>
        </p:spPr>
      </p:pic>
    </p:spTree>
    <p:extLst>
      <p:ext uri="{BB962C8B-B14F-4D97-AF65-F5344CB8AC3E}">
        <p14:creationId xmlns:p14="http://schemas.microsoft.com/office/powerpoint/2010/main" xmlns="" val="18845051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EBDA1EAC-2984-41EF-BEDC-A41A8E68C396}"/>
              </a:ext>
            </a:extLst>
          </p:cNvPr>
          <p:cNvGrpSpPr/>
          <p:nvPr/>
        </p:nvGrpSpPr>
        <p:grpSpPr>
          <a:xfrm>
            <a:off x="2403649" y="158483"/>
            <a:ext cx="7384703" cy="6541034"/>
            <a:chOff x="2676796" y="13970"/>
            <a:chExt cx="5339807" cy="7468731"/>
          </a:xfrm>
        </p:grpSpPr>
        <p:pic>
          <p:nvPicPr>
            <p:cNvPr id="1027" name="Picture 3"/>
            <p:cNvPicPr>
              <a:picLocks noChangeAspect="1" noChangeArrowheads="1"/>
            </p:cNvPicPr>
            <p:nvPr/>
          </p:nvPicPr>
          <p:blipFill>
            <a:blip r:embed="rId2"/>
            <a:srcRect/>
            <a:stretch>
              <a:fillRect/>
            </a:stretch>
          </p:blipFill>
          <p:spPr bwMode="auto">
            <a:xfrm>
              <a:off x="2676796" y="13970"/>
              <a:ext cx="5339807" cy="6192381"/>
            </a:xfrm>
            <a:prstGeom prst="rect">
              <a:avLst/>
            </a:prstGeom>
            <a:noFill/>
          </p:spPr>
        </p:pic>
        <p:pic>
          <p:nvPicPr>
            <p:cNvPr id="3" name="Picture 2">
              <a:extLst>
                <a:ext uri="{FF2B5EF4-FFF2-40B4-BE49-F238E27FC236}">
                  <a16:creationId xmlns:a16="http://schemas.microsoft.com/office/drawing/2014/main" xmlns="" id="{557B97A6-4655-4E8A-BC43-0AC6419B4CD2}"/>
                </a:ext>
              </a:extLst>
            </p:cNvPr>
            <p:cNvPicPr>
              <a:picLocks noChangeAspect="1"/>
            </p:cNvPicPr>
            <p:nvPr/>
          </p:nvPicPr>
          <p:blipFill>
            <a:blip r:embed="rId3"/>
            <a:stretch>
              <a:fillRect/>
            </a:stretch>
          </p:blipFill>
          <p:spPr>
            <a:xfrm>
              <a:off x="3594100" y="6206351"/>
              <a:ext cx="3581400" cy="1276350"/>
            </a:xfrm>
            <a:prstGeom prst="rect">
              <a:avLst/>
            </a:prstGeom>
          </p:spPr>
        </p:pic>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F51D556-AB55-4F7C-ABA8-74E750623AE8}"/>
              </a:ext>
            </a:extLst>
          </p:cNvPr>
          <p:cNvPicPr>
            <a:picLocks noChangeAspect="1"/>
          </p:cNvPicPr>
          <p:nvPr/>
        </p:nvPicPr>
        <p:blipFill>
          <a:blip r:embed="rId2"/>
          <a:stretch>
            <a:fillRect/>
          </a:stretch>
        </p:blipFill>
        <p:spPr>
          <a:xfrm>
            <a:off x="2620846" y="113529"/>
            <a:ext cx="6950309" cy="6630943"/>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998C73D-3AED-4127-A92A-D6B1E596C456}"/>
              </a:ext>
            </a:extLst>
          </p:cNvPr>
          <p:cNvPicPr>
            <a:picLocks noChangeAspect="1"/>
          </p:cNvPicPr>
          <p:nvPr/>
        </p:nvPicPr>
        <p:blipFill>
          <a:blip r:embed="rId2"/>
          <a:stretch>
            <a:fillRect/>
          </a:stretch>
        </p:blipFill>
        <p:spPr>
          <a:xfrm>
            <a:off x="519007" y="1838405"/>
            <a:ext cx="11153989" cy="4770632"/>
          </a:xfrm>
          <a:prstGeom prst="rect">
            <a:avLst/>
          </a:prstGeom>
        </p:spPr>
      </p:pic>
      <p:pic>
        <p:nvPicPr>
          <p:cNvPr id="6" name="Picture 5">
            <a:extLst>
              <a:ext uri="{FF2B5EF4-FFF2-40B4-BE49-F238E27FC236}">
                <a16:creationId xmlns:a16="http://schemas.microsoft.com/office/drawing/2014/main" xmlns="" id="{B4B4AF21-3379-4454-8FF5-1A593B2FAA46}"/>
              </a:ext>
            </a:extLst>
          </p:cNvPr>
          <p:cNvPicPr>
            <a:picLocks noChangeAspect="1"/>
          </p:cNvPicPr>
          <p:nvPr/>
        </p:nvPicPr>
        <p:blipFill>
          <a:blip r:embed="rId3"/>
          <a:stretch>
            <a:fillRect/>
          </a:stretch>
        </p:blipFill>
        <p:spPr>
          <a:xfrm>
            <a:off x="517689" y="248963"/>
            <a:ext cx="11153989" cy="1589442"/>
          </a:xfrm>
          <a:prstGeom prst="rect">
            <a:avLst/>
          </a:prstGeom>
        </p:spPr>
      </p:pic>
    </p:spTree>
    <p:extLst>
      <p:ext uri="{BB962C8B-B14F-4D97-AF65-F5344CB8AC3E}">
        <p14:creationId xmlns:p14="http://schemas.microsoft.com/office/powerpoint/2010/main" xmlns="" val="40576337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57A7AC-CB2E-4D46-957D-77CCF5E281BE}"/>
              </a:ext>
            </a:extLst>
          </p:cNvPr>
          <p:cNvPicPr>
            <a:picLocks noChangeAspect="1"/>
          </p:cNvPicPr>
          <p:nvPr/>
        </p:nvPicPr>
        <p:blipFill>
          <a:blip r:embed="rId2"/>
          <a:stretch>
            <a:fillRect/>
          </a:stretch>
        </p:blipFill>
        <p:spPr>
          <a:xfrm>
            <a:off x="1822646" y="801060"/>
            <a:ext cx="8546708" cy="5040155"/>
          </a:xfrm>
          <a:prstGeom prst="rect">
            <a:avLst/>
          </a:prstGeom>
        </p:spPr>
      </p:pic>
      <p:pic>
        <p:nvPicPr>
          <p:cNvPr id="5" name="Picture 4">
            <a:extLst>
              <a:ext uri="{FF2B5EF4-FFF2-40B4-BE49-F238E27FC236}">
                <a16:creationId xmlns:a16="http://schemas.microsoft.com/office/drawing/2014/main" xmlns="" id="{419BEC52-6822-43B9-984F-528875773DF8}"/>
              </a:ext>
            </a:extLst>
          </p:cNvPr>
          <p:cNvPicPr>
            <a:picLocks noChangeAspect="1"/>
          </p:cNvPicPr>
          <p:nvPr/>
        </p:nvPicPr>
        <p:blipFill>
          <a:blip r:embed="rId3"/>
          <a:stretch>
            <a:fillRect/>
          </a:stretch>
        </p:blipFill>
        <p:spPr>
          <a:xfrm>
            <a:off x="1822645" y="372767"/>
            <a:ext cx="8546708" cy="596473"/>
          </a:xfrm>
          <a:prstGeom prst="rect">
            <a:avLst/>
          </a:prstGeom>
        </p:spPr>
      </p:pic>
    </p:spTree>
    <p:extLst>
      <p:ext uri="{BB962C8B-B14F-4D97-AF65-F5344CB8AC3E}">
        <p14:creationId xmlns:p14="http://schemas.microsoft.com/office/powerpoint/2010/main" xmlns="" val="21846030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D3B48532-1C80-471F-9E38-8E30096DA5C6}"/>
              </a:ext>
            </a:extLst>
          </p:cNvPr>
          <p:cNvGrpSpPr/>
          <p:nvPr/>
        </p:nvGrpSpPr>
        <p:grpSpPr>
          <a:xfrm>
            <a:off x="2229892" y="662748"/>
            <a:ext cx="7732217" cy="6016598"/>
            <a:chOff x="2644513" y="730250"/>
            <a:chExt cx="5210175" cy="5629275"/>
          </a:xfrm>
        </p:grpSpPr>
        <p:pic>
          <p:nvPicPr>
            <p:cNvPr id="3" name="Picture 2">
              <a:extLst>
                <a:ext uri="{FF2B5EF4-FFF2-40B4-BE49-F238E27FC236}">
                  <a16:creationId xmlns:a16="http://schemas.microsoft.com/office/drawing/2014/main" xmlns="" id="{15FF9D85-2647-4CAA-B232-C405357A1C8F}"/>
                </a:ext>
              </a:extLst>
            </p:cNvPr>
            <p:cNvPicPr>
              <a:picLocks noChangeAspect="1"/>
            </p:cNvPicPr>
            <p:nvPr/>
          </p:nvPicPr>
          <p:blipFill>
            <a:blip r:embed="rId2"/>
            <a:stretch>
              <a:fillRect/>
            </a:stretch>
          </p:blipFill>
          <p:spPr>
            <a:xfrm>
              <a:off x="2644513" y="2235200"/>
              <a:ext cx="5210175" cy="4124325"/>
            </a:xfrm>
            <a:prstGeom prst="rect">
              <a:avLst/>
            </a:prstGeom>
          </p:spPr>
        </p:pic>
        <p:pic>
          <p:nvPicPr>
            <p:cNvPr id="5" name="Picture 4">
              <a:extLst>
                <a:ext uri="{FF2B5EF4-FFF2-40B4-BE49-F238E27FC236}">
                  <a16:creationId xmlns:a16="http://schemas.microsoft.com/office/drawing/2014/main" xmlns="" id="{FCB38B7D-EA66-4C71-BB6C-2C1DE7AE72C3}"/>
                </a:ext>
              </a:extLst>
            </p:cNvPr>
            <p:cNvPicPr>
              <a:picLocks noChangeAspect="1"/>
            </p:cNvPicPr>
            <p:nvPr/>
          </p:nvPicPr>
          <p:blipFill>
            <a:blip r:embed="rId3"/>
            <a:stretch>
              <a:fillRect/>
            </a:stretch>
          </p:blipFill>
          <p:spPr>
            <a:xfrm>
              <a:off x="2701664" y="730250"/>
              <a:ext cx="5095875" cy="1504950"/>
            </a:xfrm>
            <a:prstGeom prst="rect">
              <a:avLst/>
            </a:prstGeom>
          </p:spPr>
        </p:pic>
      </p:grpSp>
      <p:pic>
        <p:nvPicPr>
          <p:cNvPr id="7" name="Picture 6">
            <a:extLst>
              <a:ext uri="{FF2B5EF4-FFF2-40B4-BE49-F238E27FC236}">
                <a16:creationId xmlns:a16="http://schemas.microsoft.com/office/drawing/2014/main" xmlns="" id="{E783F16F-640E-4DF7-969B-2656A37F9FAA}"/>
              </a:ext>
            </a:extLst>
          </p:cNvPr>
          <p:cNvPicPr>
            <a:picLocks noChangeAspect="1"/>
          </p:cNvPicPr>
          <p:nvPr/>
        </p:nvPicPr>
        <p:blipFill>
          <a:blip r:embed="rId4"/>
          <a:stretch>
            <a:fillRect/>
          </a:stretch>
        </p:blipFill>
        <p:spPr>
          <a:xfrm>
            <a:off x="1925815" y="109498"/>
            <a:ext cx="8546708" cy="596473"/>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20806"/>
          <a:stretch/>
        </p:blipFill>
        <p:spPr bwMode="auto">
          <a:xfrm>
            <a:off x="2059758" y="444107"/>
            <a:ext cx="8072485" cy="5969787"/>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836387" y="132231"/>
            <a:ext cx="6519227" cy="6593539"/>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6C2B990-CBB9-4031-9FAA-89A346C2267D}"/>
              </a:ext>
            </a:extLst>
          </p:cNvPr>
          <p:cNvPicPr>
            <a:picLocks noChangeAspect="1"/>
          </p:cNvPicPr>
          <p:nvPr/>
        </p:nvPicPr>
        <p:blipFill>
          <a:blip r:embed="rId2"/>
          <a:stretch>
            <a:fillRect/>
          </a:stretch>
        </p:blipFill>
        <p:spPr>
          <a:xfrm>
            <a:off x="409567" y="1718018"/>
            <a:ext cx="5258908" cy="3421964"/>
          </a:xfrm>
          <a:prstGeom prst="rect">
            <a:avLst/>
          </a:prstGeom>
        </p:spPr>
      </p:pic>
      <p:sp>
        <p:nvSpPr>
          <p:cNvPr id="5" name="TextBox 4">
            <a:extLst>
              <a:ext uri="{FF2B5EF4-FFF2-40B4-BE49-F238E27FC236}">
                <a16:creationId xmlns="" xmlns:a16="http://schemas.microsoft.com/office/drawing/2014/main" id="{3D3ADB4C-59AC-4090-8C63-BAC06731BE7F}"/>
              </a:ext>
            </a:extLst>
          </p:cNvPr>
          <p:cNvSpPr txBox="1"/>
          <p:nvPr/>
        </p:nvSpPr>
        <p:spPr>
          <a:xfrm>
            <a:off x="812042" y="914692"/>
            <a:ext cx="3956905" cy="369332"/>
          </a:xfrm>
          <a:prstGeom prst="rect">
            <a:avLst/>
          </a:prstGeom>
          <a:noFill/>
        </p:spPr>
        <p:txBody>
          <a:bodyPr wrap="square">
            <a:spAutoFit/>
          </a:bodyPr>
          <a:lstStyle/>
          <a:p>
            <a:pPr algn="l"/>
            <a:r>
              <a:rPr lang="en-US" b="0" i="0" dirty="0">
                <a:solidFill>
                  <a:srgbClr val="FF0000"/>
                </a:solidFill>
                <a:effectLst/>
                <a:latin typeface="Helvetica" panose="020B0604020202020204" pitchFamily="34" charset="0"/>
              </a:rPr>
              <a:t>P-type semiconductor</a:t>
            </a:r>
            <a:endParaRPr lang="en-US" b="1" i="0" dirty="0">
              <a:solidFill>
                <a:srgbClr val="FF0000"/>
              </a:solidFill>
              <a:effectLst/>
              <a:latin typeface="Helvetica" panose="020B0604020202020204" pitchFamily="34" charset="0"/>
            </a:endParaRPr>
          </a:p>
        </p:txBody>
      </p:sp>
      <p:sp>
        <p:nvSpPr>
          <p:cNvPr id="7" name="TextBox 6">
            <a:extLst>
              <a:ext uri="{FF2B5EF4-FFF2-40B4-BE49-F238E27FC236}">
                <a16:creationId xmlns="" xmlns:a16="http://schemas.microsoft.com/office/drawing/2014/main" id="{4186CDD2-C942-4AE8-8969-161D224A7CFA}"/>
              </a:ext>
            </a:extLst>
          </p:cNvPr>
          <p:cNvSpPr txBox="1"/>
          <p:nvPr/>
        </p:nvSpPr>
        <p:spPr>
          <a:xfrm>
            <a:off x="5876778" y="914692"/>
            <a:ext cx="5503180" cy="369332"/>
          </a:xfrm>
          <a:prstGeom prst="rect">
            <a:avLst/>
          </a:prstGeom>
          <a:noFill/>
        </p:spPr>
        <p:txBody>
          <a:bodyPr wrap="square">
            <a:spAutoFit/>
          </a:bodyPr>
          <a:lstStyle/>
          <a:p>
            <a:pPr algn="l"/>
            <a:r>
              <a:rPr lang="en-US" b="0" i="0" dirty="0">
                <a:solidFill>
                  <a:srgbClr val="FF0000"/>
                </a:solidFill>
                <a:effectLst/>
                <a:latin typeface="Helvetica" panose="020B0604020202020204" pitchFamily="34" charset="0"/>
              </a:rPr>
              <a:t>Conduction in p-type semiconductor</a:t>
            </a:r>
            <a:endParaRPr lang="en-US" b="1" i="0" dirty="0">
              <a:solidFill>
                <a:srgbClr val="FF0000"/>
              </a:solidFill>
              <a:effectLst/>
              <a:latin typeface="Helvetica" panose="020B0604020202020204" pitchFamily="34" charset="0"/>
            </a:endParaRPr>
          </a:p>
        </p:txBody>
      </p:sp>
      <p:pic>
        <p:nvPicPr>
          <p:cNvPr id="9" name="Picture 8">
            <a:extLst>
              <a:ext uri="{FF2B5EF4-FFF2-40B4-BE49-F238E27FC236}">
                <a16:creationId xmlns="" xmlns:a16="http://schemas.microsoft.com/office/drawing/2014/main" id="{8BE2A6B5-E95E-491E-BC5B-FB9218693B69}"/>
              </a:ext>
            </a:extLst>
          </p:cNvPr>
          <p:cNvPicPr>
            <a:picLocks noChangeAspect="1"/>
          </p:cNvPicPr>
          <p:nvPr/>
        </p:nvPicPr>
        <p:blipFill>
          <a:blip r:embed="rId3"/>
          <a:stretch>
            <a:fillRect/>
          </a:stretch>
        </p:blipFill>
        <p:spPr>
          <a:xfrm>
            <a:off x="5876778" y="1718018"/>
            <a:ext cx="4876800" cy="3457575"/>
          </a:xfrm>
          <a:prstGeom prst="rect">
            <a:avLst/>
          </a:prstGeom>
        </p:spPr>
      </p:pic>
    </p:spTree>
    <p:extLst>
      <p:ext uri="{BB962C8B-B14F-4D97-AF65-F5344CB8AC3E}">
        <p14:creationId xmlns="" xmlns:p14="http://schemas.microsoft.com/office/powerpoint/2010/main" val="36312511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4F4A2F6-3395-4C7F-BB9D-145870EAC6A2}"/>
              </a:ext>
            </a:extLst>
          </p:cNvPr>
          <p:cNvGrpSpPr/>
          <p:nvPr/>
        </p:nvGrpSpPr>
        <p:grpSpPr>
          <a:xfrm>
            <a:off x="2248894" y="210597"/>
            <a:ext cx="7694213" cy="6436806"/>
            <a:chOff x="1917700" y="577850"/>
            <a:chExt cx="6443666" cy="6787607"/>
          </a:xfrm>
        </p:grpSpPr>
        <p:pic>
          <p:nvPicPr>
            <p:cNvPr id="1027" name="Picture 3"/>
            <p:cNvPicPr>
              <a:picLocks noChangeAspect="1" noChangeArrowheads="1"/>
            </p:cNvPicPr>
            <p:nvPr/>
          </p:nvPicPr>
          <p:blipFill rotWithShape="1">
            <a:blip r:embed="rId2"/>
            <a:srcRect t="42811"/>
            <a:stretch/>
          </p:blipFill>
          <p:spPr bwMode="auto">
            <a:xfrm>
              <a:off x="1917700" y="577850"/>
              <a:ext cx="6443666" cy="3053807"/>
            </a:xfrm>
            <a:prstGeom prst="rect">
              <a:avLst/>
            </a:prstGeom>
            <a:noFill/>
          </p:spPr>
        </p:pic>
        <p:pic>
          <p:nvPicPr>
            <p:cNvPr id="3" name="Picture 3">
              <a:extLst>
                <a:ext uri="{FF2B5EF4-FFF2-40B4-BE49-F238E27FC236}">
                  <a16:creationId xmlns:a16="http://schemas.microsoft.com/office/drawing/2014/main" xmlns="" id="{12E36192-1EE2-45DF-8F23-84CA23CA1965}"/>
                </a:ext>
              </a:extLst>
            </p:cNvPr>
            <p:cNvPicPr>
              <a:picLocks noChangeAspect="1" noChangeArrowheads="1"/>
            </p:cNvPicPr>
            <p:nvPr/>
          </p:nvPicPr>
          <p:blipFill rotWithShape="1">
            <a:blip r:embed="rId3"/>
            <a:srcRect b="30076"/>
            <a:stretch/>
          </p:blipFill>
          <p:spPr bwMode="auto">
            <a:xfrm>
              <a:off x="1917700" y="3631657"/>
              <a:ext cx="6443666" cy="3733800"/>
            </a:xfrm>
            <a:prstGeom prst="rect">
              <a:avLst/>
            </a:prstGeom>
            <a:noFill/>
          </p:spPr>
        </p:pic>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29B648C-40B8-4466-8D55-A10465DAC888}"/>
              </a:ext>
            </a:extLst>
          </p:cNvPr>
          <p:cNvGrpSpPr/>
          <p:nvPr/>
        </p:nvGrpSpPr>
        <p:grpSpPr>
          <a:xfrm>
            <a:off x="2143013" y="247810"/>
            <a:ext cx="7905975" cy="6362380"/>
            <a:chOff x="2676797" y="852574"/>
            <a:chExt cx="5339807" cy="5851352"/>
          </a:xfrm>
        </p:grpSpPr>
        <p:pic>
          <p:nvPicPr>
            <p:cNvPr id="1027" name="Picture 3"/>
            <p:cNvPicPr>
              <a:picLocks noChangeAspect="1" noChangeArrowheads="1"/>
            </p:cNvPicPr>
            <p:nvPr/>
          </p:nvPicPr>
          <p:blipFill>
            <a:blip r:embed="rId2"/>
            <a:srcRect/>
            <a:stretch>
              <a:fillRect/>
            </a:stretch>
          </p:blipFill>
          <p:spPr bwMode="auto">
            <a:xfrm>
              <a:off x="2676797" y="852574"/>
              <a:ext cx="5339807" cy="5851352"/>
            </a:xfrm>
            <a:prstGeom prst="rect">
              <a:avLst/>
            </a:prstGeom>
            <a:noFill/>
          </p:spPr>
        </p:pic>
        <p:sp>
          <p:nvSpPr>
            <p:cNvPr id="2" name="Oval 1">
              <a:extLst>
                <a:ext uri="{FF2B5EF4-FFF2-40B4-BE49-F238E27FC236}">
                  <a16:creationId xmlns:a16="http://schemas.microsoft.com/office/drawing/2014/main" xmlns="" id="{39A53955-593C-4D2F-AC15-B09F38DD4F52}"/>
                </a:ext>
              </a:extLst>
            </p:cNvPr>
            <p:cNvSpPr/>
            <p:nvPr/>
          </p:nvSpPr>
          <p:spPr>
            <a:xfrm>
              <a:off x="2676797" y="852574"/>
              <a:ext cx="841103" cy="639676"/>
            </a:xfrm>
            <a:prstGeom prst="ellipse">
              <a:avLst/>
            </a:prstGeom>
            <a:solidFill>
              <a:schemeClr val="tx2">
                <a:lumMod val="20000"/>
                <a:lumOff val="80000"/>
              </a:schemeClr>
            </a:solidFill>
            <a:ln>
              <a:solidFill>
                <a:schemeClr val="tx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325590" y="416486"/>
            <a:ext cx="9540820" cy="6025028"/>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b="26283"/>
          <a:stretch/>
        </p:blipFill>
        <p:spPr bwMode="auto">
          <a:xfrm>
            <a:off x="1519645" y="197515"/>
            <a:ext cx="9152710" cy="6462970"/>
          </a:xfrm>
          <a:prstGeom prst="rect">
            <a:avLst/>
          </a:prstGeom>
          <a:noFill/>
        </p:spPr>
      </p:pic>
      <p:pic>
        <p:nvPicPr>
          <p:cNvPr id="3" name="Picture 2">
            <a:extLst>
              <a:ext uri="{FF2B5EF4-FFF2-40B4-BE49-F238E27FC236}">
                <a16:creationId xmlns:a16="http://schemas.microsoft.com/office/drawing/2014/main" xmlns="" id="{B42BFCDC-0F2F-4E1C-ADBB-3C9890E1CB75}"/>
              </a:ext>
            </a:extLst>
          </p:cNvPr>
          <p:cNvPicPr>
            <a:picLocks noChangeAspect="1"/>
          </p:cNvPicPr>
          <p:nvPr/>
        </p:nvPicPr>
        <p:blipFill>
          <a:blip r:embed="rId3"/>
          <a:stretch>
            <a:fillRect/>
          </a:stretch>
        </p:blipFill>
        <p:spPr>
          <a:xfrm>
            <a:off x="7746699" y="2867289"/>
            <a:ext cx="2925656" cy="523854"/>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16932"/>
          <a:stretch/>
        </p:blipFill>
        <p:spPr bwMode="auto">
          <a:xfrm>
            <a:off x="1266332" y="262126"/>
            <a:ext cx="9659336" cy="6333748"/>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b="24314"/>
          <a:stretch/>
        </p:blipFill>
        <p:spPr bwMode="auto">
          <a:xfrm>
            <a:off x="877871" y="524436"/>
            <a:ext cx="10436259" cy="5809129"/>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12EF9E-580D-441F-B166-1EED93BF0F1B}"/>
              </a:ext>
            </a:extLst>
          </p:cNvPr>
          <p:cNvGrpSpPr/>
          <p:nvPr/>
        </p:nvGrpSpPr>
        <p:grpSpPr>
          <a:xfrm>
            <a:off x="2620846" y="220571"/>
            <a:ext cx="6950309" cy="6416858"/>
            <a:chOff x="2676797" y="-34521"/>
            <a:chExt cx="5108304" cy="7359055"/>
          </a:xfrm>
        </p:grpSpPr>
        <p:pic>
          <p:nvPicPr>
            <p:cNvPr id="1027" name="Picture 3"/>
            <p:cNvPicPr>
              <a:picLocks noChangeAspect="1" noChangeArrowheads="1"/>
            </p:cNvPicPr>
            <p:nvPr/>
          </p:nvPicPr>
          <p:blipFill rotWithShape="1">
            <a:blip r:embed="rId2"/>
            <a:srcRect t="21478" b="5091"/>
            <a:stretch/>
          </p:blipFill>
          <p:spPr bwMode="auto">
            <a:xfrm>
              <a:off x="2676797" y="-34521"/>
              <a:ext cx="5108304" cy="4879571"/>
            </a:xfrm>
            <a:prstGeom prst="rect">
              <a:avLst/>
            </a:prstGeom>
            <a:noFill/>
          </p:spPr>
        </p:pic>
        <p:pic>
          <p:nvPicPr>
            <p:cNvPr id="3" name="Picture 3">
              <a:extLst>
                <a:ext uri="{FF2B5EF4-FFF2-40B4-BE49-F238E27FC236}">
                  <a16:creationId xmlns:a16="http://schemas.microsoft.com/office/drawing/2014/main" xmlns="" id="{66B359D1-72E1-42E4-8D8A-9579B9821BEA}"/>
                </a:ext>
              </a:extLst>
            </p:cNvPr>
            <p:cNvPicPr>
              <a:picLocks noChangeAspect="1" noChangeArrowheads="1"/>
            </p:cNvPicPr>
            <p:nvPr/>
          </p:nvPicPr>
          <p:blipFill rotWithShape="1">
            <a:blip r:embed="rId3"/>
            <a:srcRect b="58852"/>
            <a:stretch/>
          </p:blipFill>
          <p:spPr bwMode="auto">
            <a:xfrm>
              <a:off x="2681185" y="4845050"/>
              <a:ext cx="5103916" cy="2479484"/>
            </a:xfrm>
            <a:prstGeom prst="rect">
              <a:avLst/>
            </a:prstGeom>
            <a:noFill/>
          </p:spPr>
        </p:pic>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39360"/>
          <a:stretch/>
        </p:blipFill>
        <p:spPr bwMode="auto">
          <a:xfrm>
            <a:off x="1605845" y="522138"/>
            <a:ext cx="8980311" cy="5813725"/>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40070"/>
          <a:stretch/>
        </p:blipFill>
        <p:spPr bwMode="auto">
          <a:xfrm>
            <a:off x="532330" y="1337022"/>
            <a:ext cx="11127341" cy="4183956"/>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2" name="Ink 1">
                <a:extLst>
                  <a:ext uri="{FF2B5EF4-FFF2-40B4-BE49-F238E27FC236}">
                    <a16:creationId xmlns:a16="http://schemas.microsoft.com/office/drawing/2014/main" id="{8B1DC1B5-CD4D-4843-AE5A-E80A37BEC928}"/>
                  </a:ext>
                </a:extLst>
              </p14:cNvPr>
              <p14:cNvContentPartPr/>
              <p14:nvPr/>
            </p14:nvContentPartPr>
            <p14:xfrm>
              <a:off x="8254800" y="3620880"/>
              <a:ext cx="187200" cy="157680"/>
            </p14:xfrm>
          </p:contentPart>
        </mc:Choice>
        <mc:Fallback>
          <p:pic>
            <p:nvPicPr>
              <p:cNvPr id="2" name="Ink 1">
                <a:extLst>
                  <a:ext uri="{FF2B5EF4-FFF2-40B4-BE49-F238E27FC236}">
                    <a16:creationId xmlns:a16="http://schemas.microsoft.com/office/drawing/2014/main" xmlns="" xmlns:p14="http://schemas.microsoft.com/office/powerpoint/2010/main" id="{8B1DC1B5-CD4D-4843-AE5A-E80A37BEC928}"/>
                  </a:ext>
                </a:extLst>
              </p:cNvPr>
              <p:cNvPicPr/>
              <p:nvPr/>
            </p:nvPicPr>
            <p:blipFill>
              <a:blip r:embed="rId4"/>
              <a:stretch>
                <a:fillRect/>
              </a:stretch>
            </p:blipFill>
            <p:spPr>
              <a:xfrm>
                <a:off x="9400977" y="3277682"/>
                <a:ext cx="234778" cy="160094"/>
              </a:xfrm>
              <a:prstGeom prst="rect">
                <a:avLst/>
              </a:prstGeom>
            </p:spPr>
          </p:pic>
        </mc:Fallback>
      </mc:AlternateContent>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b="40107"/>
          <a:stretch/>
        </p:blipFill>
        <p:spPr bwMode="auto">
          <a:xfrm>
            <a:off x="1615809" y="420701"/>
            <a:ext cx="8960383" cy="601659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62C80EF-401C-4994-9541-1949DD7EF1F6}"/>
              </a:ext>
            </a:extLst>
          </p:cNvPr>
          <p:cNvSpPr txBox="1"/>
          <p:nvPr/>
        </p:nvSpPr>
        <p:spPr>
          <a:xfrm>
            <a:off x="1121898" y="409334"/>
            <a:ext cx="6098344" cy="461665"/>
          </a:xfrm>
          <a:prstGeom prst="rect">
            <a:avLst/>
          </a:prstGeom>
          <a:noFill/>
        </p:spPr>
        <p:txBody>
          <a:bodyPr wrap="square">
            <a:spAutoFit/>
          </a:bodyPr>
          <a:lstStyle/>
          <a:p>
            <a:pPr algn="ctr"/>
            <a:r>
              <a:rPr lang="en-US" sz="2400" b="1" i="0" dirty="0">
                <a:solidFill>
                  <a:srgbClr val="3366FF"/>
                </a:solidFill>
                <a:effectLst/>
                <a:latin typeface="Helvetica" panose="020B0604020202020204" pitchFamily="34" charset="0"/>
              </a:rPr>
              <a:t>Majority &amp; minority charge carriers</a:t>
            </a:r>
            <a:endParaRPr lang="en-US" sz="2400" b="1" i="0" dirty="0">
              <a:solidFill>
                <a:srgbClr val="666666"/>
              </a:solidFill>
              <a:effectLst/>
              <a:latin typeface="Helvetica" panose="020B0604020202020204" pitchFamily="34" charset="0"/>
            </a:endParaRPr>
          </a:p>
        </p:txBody>
      </p:sp>
      <p:sp>
        <p:nvSpPr>
          <p:cNvPr id="5" name="TextBox 4">
            <a:extLst>
              <a:ext uri="{FF2B5EF4-FFF2-40B4-BE49-F238E27FC236}">
                <a16:creationId xmlns="" xmlns:a16="http://schemas.microsoft.com/office/drawing/2014/main" id="{30FB08C2-0159-4BC2-8635-91A9AC8A4CBA}"/>
              </a:ext>
            </a:extLst>
          </p:cNvPr>
          <p:cNvSpPr txBox="1"/>
          <p:nvPr/>
        </p:nvSpPr>
        <p:spPr>
          <a:xfrm>
            <a:off x="1121898" y="975222"/>
            <a:ext cx="9780564" cy="1200329"/>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What is charge carrier?</a:t>
            </a:r>
          </a:p>
          <a:p>
            <a:pPr algn="l"/>
            <a:r>
              <a:rPr lang="en-US" dirty="0">
                <a:solidFill>
                  <a:srgbClr val="666666"/>
                </a:solidFill>
                <a:latin typeface="Helvetica" panose="020B0604020202020204" pitchFamily="34" charset="0"/>
              </a:rPr>
              <a:t>P</a:t>
            </a:r>
            <a:r>
              <a:rPr lang="en-US" b="0" i="0" dirty="0">
                <a:solidFill>
                  <a:srgbClr val="666666"/>
                </a:solidFill>
                <a:effectLst/>
                <a:latin typeface="Helvetica" panose="020B0604020202020204" pitchFamily="34" charset="0"/>
              </a:rPr>
              <a:t>articles such as free electrons and holes carry the charge or electric current from one place to another place.</a:t>
            </a:r>
          </a:p>
          <a:p>
            <a:pPr algn="l"/>
            <a:endParaRPr lang="en-US" b="1" i="0" dirty="0">
              <a:solidFill>
                <a:srgbClr val="666666"/>
              </a:solidFill>
              <a:effectLst/>
              <a:latin typeface="Helvetica" panose="020B0604020202020204" pitchFamily="34" charset="0"/>
            </a:endParaRPr>
          </a:p>
        </p:txBody>
      </p:sp>
      <p:sp>
        <p:nvSpPr>
          <p:cNvPr id="7" name="TextBox 6">
            <a:extLst>
              <a:ext uri="{FF2B5EF4-FFF2-40B4-BE49-F238E27FC236}">
                <a16:creationId xmlns="" xmlns:a16="http://schemas.microsoft.com/office/drawing/2014/main" id="{3713F42B-8F91-40AA-A894-B2AFB87C6BF0}"/>
              </a:ext>
            </a:extLst>
          </p:cNvPr>
          <p:cNvSpPr txBox="1"/>
          <p:nvPr/>
        </p:nvSpPr>
        <p:spPr>
          <a:xfrm>
            <a:off x="1121898" y="1985048"/>
            <a:ext cx="9948204" cy="1200329"/>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Negative charge carriers</a:t>
            </a:r>
            <a:endParaRPr lang="en-US" b="0" i="0" dirty="0">
              <a:solidFill>
                <a:srgbClr val="666666"/>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The negative charge carriers such as </a:t>
            </a:r>
            <a:r>
              <a:rPr lang="en-US" b="0" i="0" u="none" strike="noStrike" dirty="0">
                <a:solidFill>
                  <a:srgbClr val="3333FF"/>
                </a:solidFill>
                <a:effectLst/>
                <a:latin typeface="Helvetica" panose="020B0604020202020204" pitchFamily="34" charset="0"/>
                <a:hlinkClick r:id="rId2"/>
              </a:rPr>
              <a:t>free electrons</a:t>
            </a:r>
            <a:r>
              <a:rPr lang="en-US" b="0" i="0" dirty="0">
                <a:solidFill>
                  <a:srgbClr val="666666"/>
                </a:solidFill>
                <a:effectLst/>
                <a:latin typeface="Helvetica" panose="020B0604020202020204" pitchFamily="34" charset="0"/>
              </a:rPr>
              <a:t> are the charge carriers that carry negative charge with them while moving from one place to another place. Free electrons are the electrons that are detached from the parent atom and moves freely from one place to another place. </a:t>
            </a:r>
          </a:p>
        </p:txBody>
      </p:sp>
      <p:sp>
        <p:nvSpPr>
          <p:cNvPr id="9" name="TextBox 8">
            <a:extLst>
              <a:ext uri="{FF2B5EF4-FFF2-40B4-BE49-F238E27FC236}">
                <a16:creationId xmlns="" xmlns:a16="http://schemas.microsoft.com/office/drawing/2014/main" id="{1950DE48-4F27-4D8F-BF98-A63F4103D91E}"/>
              </a:ext>
            </a:extLst>
          </p:cNvPr>
          <p:cNvSpPr txBox="1"/>
          <p:nvPr/>
        </p:nvSpPr>
        <p:spPr>
          <a:xfrm>
            <a:off x="1121898" y="3289600"/>
            <a:ext cx="9780564" cy="1200329"/>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Positive charge carriers</a:t>
            </a:r>
            <a:endParaRPr lang="en-US" b="1" i="0" dirty="0">
              <a:solidFill>
                <a:srgbClr val="666666"/>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The positive charge carriers such as </a:t>
            </a:r>
            <a:r>
              <a:rPr lang="en-US" b="0" i="0" u="none" strike="noStrike" dirty="0">
                <a:solidFill>
                  <a:srgbClr val="3333FF"/>
                </a:solidFill>
                <a:effectLst/>
                <a:latin typeface="Helvetica" panose="020B0604020202020204" pitchFamily="34" charset="0"/>
                <a:hlinkClick r:id="rId3"/>
              </a:rPr>
              <a:t>holes </a:t>
            </a:r>
            <a:r>
              <a:rPr lang="en-US" b="0" i="0" dirty="0">
                <a:solidFill>
                  <a:srgbClr val="666666"/>
                </a:solidFill>
                <a:effectLst/>
                <a:latin typeface="Helvetica" panose="020B0604020202020204" pitchFamily="34" charset="0"/>
              </a:rPr>
              <a:t>are the charge carriers that carry positive charge with them while moving from one place to another place. Holes are the vacancies in valence band that moves from one place to another place within the valence band. </a:t>
            </a:r>
          </a:p>
        </p:txBody>
      </p:sp>
      <p:sp>
        <p:nvSpPr>
          <p:cNvPr id="11" name="TextBox 10">
            <a:extLst>
              <a:ext uri="{FF2B5EF4-FFF2-40B4-BE49-F238E27FC236}">
                <a16:creationId xmlns="" xmlns:a16="http://schemas.microsoft.com/office/drawing/2014/main" id="{394FE672-FB92-4F82-90B6-8285C5481B84}"/>
              </a:ext>
            </a:extLst>
          </p:cNvPr>
          <p:cNvSpPr txBox="1"/>
          <p:nvPr/>
        </p:nvSpPr>
        <p:spPr>
          <a:xfrm>
            <a:off x="1205718" y="4489929"/>
            <a:ext cx="9948204" cy="2031325"/>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Majority and minority charge carriers definition</a:t>
            </a:r>
            <a:endParaRPr lang="en-US" b="1" i="0" dirty="0">
              <a:solidFill>
                <a:srgbClr val="666666"/>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The charge carriers that are present in large quantity are called </a:t>
            </a:r>
            <a:r>
              <a:rPr lang="en-US" b="0" i="0" dirty="0">
                <a:solidFill>
                  <a:srgbClr val="FF0000"/>
                </a:solidFill>
                <a:effectLst/>
                <a:latin typeface="Helvetica" panose="020B0604020202020204" pitchFamily="34" charset="0"/>
              </a:rPr>
              <a:t>majority charge carriers</a:t>
            </a:r>
            <a:r>
              <a:rPr lang="en-US" b="0" i="0" dirty="0">
                <a:solidFill>
                  <a:srgbClr val="666666"/>
                </a:solidFill>
                <a:effectLst/>
                <a:latin typeface="Helvetica" panose="020B0604020202020204" pitchFamily="34" charset="0"/>
              </a:rPr>
              <a:t>. The majority charge carriers carry most of the electric charge or electric current in the </a:t>
            </a:r>
            <a:r>
              <a:rPr lang="en-US" b="0" i="0" u="none" strike="noStrike" dirty="0">
                <a:solidFill>
                  <a:srgbClr val="3333FF"/>
                </a:solidFill>
                <a:effectLst/>
                <a:latin typeface="Helvetica" panose="020B0604020202020204" pitchFamily="34" charset="0"/>
                <a:hlinkClick r:id="rId4"/>
              </a:rPr>
              <a:t>semiconductor</a:t>
            </a:r>
            <a:r>
              <a:rPr lang="en-US" b="0" i="0" dirty="0">
                <a:solidFill>
                  <a:srgbClr val="666666"/>
                </a:solidFill>
                <a:effectLst/>
                <a:latin typeface="Helvetica" panose="020B0604020202020204" pitchFamily="34" charset="0"/>
              </a:rPr>
              <a:t>.</a:t>
            </a:r>
          </a:p>
          <a:p>
            <a:pPr algn="l"/>
            <a:endParaRPr lang="en-US" b="0" i="0" dirty="0">
              <a:solidFill>
                <a:srgbClr val="666666"/>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The charge carriers that are present in small quantity are called </a:t>
            </a:r>
            <a:r>
              <a:rPr lang="en-US" b="0" i="0" dirty="0">
                <a:solidFill>
                  <a:srgbClr val="FF0000"/>
                </a:solidFill>
                <a:effectLst/>
                <a:latin typeface="Helvetica" panose="020B0604020202020204" pitchFamily="34" charset="0"/>
              </a:rPr>
              <a:t>minority charge carriers</a:t>
            </a:r>
            <a:r>
              <a:rPr lang="en-US" b="0" i="0" dirty="0">
                <a:solidFill>
                  <a:srgbClr val="666666"/>
                </a:solidFill>
                <a:effectLst/>
                <a:latin typeface="Helvetica" panose="020B0604020202020204" pitchFamily="34" charset="0"/>
              </a:rPr>
              <a:t>. The minority charge carriers carry very small amount of electric charge or electric current in the semiconductor.</a:t>
            </a:r>
          </a:p>
        </p:txBody>
      </p:sp>
    </p:spTree>
    <p:extLst>
      <p:ext uri="{BB962C8B-B14F-4D97-AF65-F5344CB8AC3E}">
        <p14:creationId xmlns="" xmlns:p14="http://schemas.microsoft.com/office/powerpoint/2010/main" val="5465359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57A47D-25DE-40B6-A387-F104637B5C3C}"/>
              </a:ext>
            </a:extLst>
          </p:cNvPr>
          <p:cNvPicPr>
            <a:picLocks noChangeAspect="1"/>
          </p:cNvPicPr>
          <p:nvPr/>
        </p:nvPicPr>
        <p:blipFill>
          <a:blip r:embed="rId2"/>
          <a:stretch>
            <a:fillRect/>
          </a:stretch>
        </p:blipFill>
        <p:spPr>
          <a:xfrm>
            <a:off x="1829162" y="269522"/>
            <a:ext cx="8533676" cy="631895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4ACB9FC-D2F1-4AEB-B5BD-BAAAFFD08255}"/>
              </a:ext>
            </a:extLst>
          </p:cNvPr>
          <p:cNvPicPr>
            <a:picLocks noChangeAspect="1"/>
          </p:cNvPicPr>
          <p:nvPr/>
        </p:nvPicPr>
        <p:blipFill>
          <a:blip r:embed="rId2"/>
          <a:stretch>
            <a:fillRect/>
          </a:stretch>
        </p:blipFill>
        <p:spPr>
          <a:xfrm>
            <a:off x="1752058" y="1146843"/>
            <a:ext cx="8351230" cy="4330913"/>
          </a:xfrm>
          <a:prstGeom prst="rect">
            <a:avLst/>
          </a:prstGeom>
        </p:spPr>
      </p:pic>
      <p:pic>
        <p:nvPicPr>
          <p:cNvPr id="5" name="Picture 4">
            <a:extLst>
              <a:ext uri="{FF2B5EF4-FFF2-40B4-BE49-F238E27FC236}">
                <a16:creationId xmlns:a16="http://schemas.microsoft.com/office/drawing/2014/main" xmlns="" id="{4ADC5864-1F17-4DA5-A0F7-D726A78E4C9E}"/>
              </a:ext>
            </a:extLst>
          </p:cNvPr>
          <p:cNvPicPr>
            <a:picLocks noChangeAspect="1"/>
          </p:cNvPicPr>
          <p:nvPr/>
        </p:nvPicPr>
        <p:blipFill>
          <a:blip r:embed="rId3"/>
          <a:stretch>
            <a:fillRect/>
          </a:stretch>
        </p:blipFill>
        <p:spPr>
          <a:xfrm>
            <a:off x="3837150" y="5715035"/>
            <a:ext cx="3822670" cy="319848"/>
          </a:xfrm>
          <a:prstGeom prst="rect">
            <a:avLst/>
          </a:prstGeom>
        </p:spPr>
      </p:pic>
    </p:spTree>
    <p:extLst>
      <p:ext uri="{BB962C8B-B14F-4D97-AF65-F5344CB8AC3E}">
        <p14:creationId xmlns:p14="http://schemas.microsoft.com/office/powerpoint/2010/main" xmlns="" val="19940814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CA3D4ED-9ADF-43E5-BBC5-6E27F19E5BD6}"/>
              </a:ext>
            </a:extLst>
          </p:cNvPr>
          <p:cNvGrpSpPr/>
          <p:nvPr/>
        </p:nvGrpSpPr>
        <p:grpSpPr>
          <a:xfrm>
            <a:off x="1925815" y="247810"/>
            <a:ext cx="8340371" cy="6362380"/>
            <a:chOff x="2708206" y="1028106"/>
            <a:chExt cx="5528271" cy="5493344"/>
          </a:xfrm>
        </p:grpSpPr>
        <p:pic>
          <p:nvPicPr>
            <p:cNvPr id="1027" name="Picture 3"/>
            <p:cNvPicPr>
              <a:picLocks noChangeAspect="1" noChangeArrowheads="1"/>
            </p:cNvPicPr>
            <p:nvPr/>
          </p:nvPicPr>
          <p:blipFill rotWithShape="1">
            <a:blip r:embed="rId2"/>
            <a:srcRect b="32930"/>
            <a:stretch/>
          </p:blipFill>
          <p:spPr bwMode="auto">
            <a:xfrm>
              <a:off x="2708206" y="2940050"/>
              <a:ext cx="5528271" cy="3581400"/>
            </a:xfrm>
            <a:prstGeom prst="rect">
              <a:avLst/>
            </a:prstGeom>
            <a:noFill/>
          </p:spPr>
        </p:pic>
        <p:pic>
          <p:nvPicPr>
            <p:cNvPr id="3" name="Picture 3">
              <a:extLst>
                <a:ext uri="{FF2B5EF4-FFF2-40B4-BE49-F238E27FC236}">
                  <a16:creationId xmlns:a16="http://schemas.microsoft.com/office/drawing/2014/main" xmlns="" id="{B311FABB-6CF7-451C-93E7-8A359787A569}"/>
                </a:ext>
              </a:extLst>
            </p:cNvPr>
            <p:cNvPicPr>
              <a:picLocks noChangeAspect="1" noChangeArrowheads="1"/>
            </p:cNvPicPr>
            <p:nvPr/>
          </p:nvPicPr>
          <p:blipFill rotWithShape="1">
            <a:blip r:embed="rId3"/>
            <a:srcRect t="64270"/>
            <a:stretch/>
          </p:blipFill>
          <p:spPr bwMode="auto">
            <a:xfrm>
              <a:off x="2708206" y="1028106"/>
              <a:ext cx="5528271" cy="1907903"/>
            </a:xfrm>
            <a:prstGeom prst="rect">
              <a:avLst/>
            </a:prstGeom>
            <a:noFill/>
          </p:spPr>
        </p:pic>
      </p:grpSp>
      <mc:AlternateContent xmlns:mc="http://schemas.openxmlformats.org/markup-compatibility/2006">
        <mc:Choice xmlns:p14="http://schemas.microsoft.com/office/powerpoint/2010/main" xmlns="" Requires="p14">
          <p:contentPart p14:bwMode="auto" r:id="rId4">
            <p14:nvContentPartPr>
              <p14:cNvPr id="4" name="Ink 3">
                <a:extLst>
                  <a:ext uri="{FF2B5EF4-FFF2-40B4-BE49-F238E27FC236}">
                    <a16:creationId xmlns:a16="http://schemas.microsoft.com/office/drawing/2014/main" id="{CD10E12A-3226-434D-8C9C-672268AEF857}"/>
                  </a:ext>
                </a:extLst>
              </p14:cNvPr>
              <p14:cNvContentPartPr/>
              <p14:nvPr/>
            </p14:nvContentPartPr>
            <p14:xfrm>
              <a:off x="4417560" y="777240"/>
              <a:ext cx="5274000" cy="3690000"/>
            </p14:xfrm>
          </p:contentPart>
        </mc:Choice>
        <mc:Fallback>
          <p:pic>
            <p:nvPicPr>
              <p:cNvPr id="4" name="Ink 3">
                <a:extLst>
                  <a:ext uri="{FF2B5EF4-FFF2-40B4-BE49-F238E27FC236}">
                    <a16:creationId xmlns:a16="http://schemas.microsoft.com/office/drawing/2014/main" xmlns="" xmlns:p14="http://schemas.microsoft.com/office/powerpoint/2010/main" id="{CD10E12A-3226-434D-8C9C-672268AEF857}"/>
                  </a:ext>
                </a:extLst>
              </p:cNvPr>
              <p:cNvPicPr/>
              <p:nvPr/>
            </p:nvPicPr>
            <p:blipFill>
              <a:blip r:embed="rId5"/>
              <a:stretch>
                <a:fillRect/>
              </a:stretch>
            </p:blipFill>
            <p:spPr>
              <a:xfrm>
                <a:off x="5025976" y="696900"/>
                <a:ext cx="6034455" cy="3365897"/>
              </a:xfrm>
              <a:prstGeom prst="rect">
                <a:avLst/>
              </a:prstGeom>
            </p:spPr>
          </p:pic>
        </mc:Fallback>
      </mc:AlternateContent>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2B5773C-82AA-4199-B014-48D42D16E363}"/>
              </a:ext>
            </a:extLst>
          </p:cNvPr>
          <p:cNvGrpSpPr/>
          <p:nvPr/>
        </p:nvGrpSpPr>
        <p:grpSpPr>
          <a:xfrm>
            <a:off x="2697062" y="64232"/>
            <a:ext cx="6797877" cy="6572235"/>
            <a:chOff x="2203795" y="157435"/>
            <a:chExt cx="5962305" cy="7241629"/>
          </a:xfrm>
        </p:grpSpPr>
        <p:pic>
          <p:nvPicPr>
            <p:cNvPr id="1027" name="Picture 3"/>
            <p:cNvPicPr>
              <a:picLocks noChangeAspect="1" noChangeArrowheads="1"/>
            </p:cNvPicPr>
            <p:nvPr/>
          </p:nvPicPr>
          <p:blipFill rotWithShape="1">
            <a:blip r:embed="rId2"/>
            <a:srcRect t="7795"/>
            <a:stretch/>
          </p:blipFill>
          <p:spPr bwMode="auto">
            <a:xfrm>
              <a:off x="2229657" y="157435"/>
              <a:ext cx="5936443" cy="4611415"/>
            </a:xfrm>
            <a:prstGeom prst="rect">
              <a:avLst/>
            </a:prstGeom>
            <a:noFill/>
          </p:spPr>
        </p:pic>
        <p:pic>
          <p:nvPicPr>
            <p:cNvPr id="3" name="Picture 3">
              <a:extLst>
                <a:ext uri="{FF2B5EF4-FFF2-40B4-BE49-F238E27FC236}">
                  <a16:creationId xmlns:a16="http://schemas.microsoft.com/office/drawing/2014/main" xmlns="" id="{F67E41C4-545D-4297-A122-8BE272BABD2A}"/>
                </a:ext>
              </a:extLst>
            </p:cNvPr>
            <p:cNvPicPr>
              <a:picLocks noChangeAspect="1" noChangeArrowheads="1"/>
            </p:cNvPicPr>
            <p:nvPr/>
          </p:nvPicPr>
          <p:blipFill rotWithShape="1">
            <a:blip r:embed="rId3"/>
            <a:srcRect b="53993"/>
            <a:stretch/>
          </p:blipFill>
          <p:spPr bwMode="auto">
            <a:xfrm>
              <a:off x="2203795" y="4764810"/>
              <a:ext cx="5951452" cy="2634254"/>
            </a:xfrm>
            <a:prstGeom prst="rect">
              <a:avLst/>
            </a:prstGeom>
            <a:noFill/>
          </p:spPr>
        </p:pic>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B87B0ED-F496-4F7E-8016-727ED4ED404D}"/>
              </a:ext>
            </a:extLst>
          </p:cNvPr>
          <p:cNvGrpSpPr/>
          <p:nvPr/>
        </p:nvGrpSpPr>
        <p:grpSpPr>
          <a:xfrm>
            <a:off x="2186452" y="133932"/>
            <a:ext cx="7819097" cy="6590136"/>
            <a:chOff x="2676796" y="0"/>
            <a:chExt cx="5363591" cy="7382004"/>
          </a:xfrm>
        </p:grpSpPr>
        <p:pic>
          <p:nvPicPr>
            <p:cNvPr id="1027" name="Picture 3"/>
            <p:cNvPicPr>
              <a:picLocks noChangeAspect="1" noChangeArrowheads="1"/>
            </p:cNvPicPr>
            <p:nvPr/>
          </p:nvPicPr>
          <p:blipFill rotWithShape="1">
            <a:blip r:embed="rId2"/>
            <a:srcRect t="2949" b="6155"/>
            <a:stretch/>
          </p:blipFill>
          <p:spPr bwMode="auto">
            <a:xfrm>
              <a:off x="2676796" y="0"/>
              <a:ext cx="5339807" cy="6477001"/>
            </a:xfrm>
            <a:prstGeom prst="rect">
              <a:avLst/>
            </a:prstGeom>
            <a:noFill/>
          </p:spPr>
        </p:pic>
        <p:pic>
          <p:nvPicPr>
            <p:cNvPr id="3" name="Picture 3">
              <a:extLst>
                <a:ext uri="{FF2B5EF4-FFF2-40B4-BE49-F238E27FC236}">
                  <a16:creationId xmlns:a16="http://schemas.microsoft.com/office/drawing/2014/main" xmlns="" id="{75370057-5E0E-4040-A229-56C2BEAF9B0D}"/>
                </a:ext>
              </a:extLst>
            </p:cNvPr>
            <p:cNvPicPr>
              <a:picLocks noChangeAspect="1" noChangeArrowheads="1"/>
            </p:cNvPicPr>
            <p:nvPr/>
          </p:nvPicPr>
          <p:blipFill rotWithShape="1">
            <a:blip r:embed="rId3"/>
            <a:srcRect b="87850"/>
            <a:stretch/>
          </p:blipFill>
          <p:spPr bwMode="auto">
            <a:xfrm>
              <a:off x="2700580" y="6477001"/>
              <a:ext cx="5339807" cy="905003"/>
            </a:xfrm>
            <a:prstGeom prst="rect">
              <a:avLst/>
            </a:prstGeom>
            <a:noFill/>
          </p:spPr>
        </p:pic>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9664"/>
          <a:stretch/>
        </p:blipFill>
        <p:spPr bwMode="auto">
          <a:xfrm>
            <a:off x="2012694" y="146587"/>
            <a:ext cx="8166613" cy="6564827"/>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10596" b="25850"/>
          <a:stretch/>
        </p:blipFill>
        <p:spPr bwMode="auto">
          <a:xfrm>
            <a:off x="1184365" y="524436"/>
            <a:ext cx="9823271" cy="5579216"/>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F84676B-A11E-4E18-9F56-1F51CCA26CC0}"/>
              </a:ext>
            </a:extLst>
          </p:cNvPr>
          <p:cNvGrpSpPr/>
          <p:nvPr/>
        </p:nvGrpSpPr>
        <p:grpSpPr>
          <a:xfrm>
            <a:off x="2143012" y="247810"/>
            <a:ext cx="7905976" cy="6362380"/>
            <a:chOff x="2676796" y="615423"/>
            <a:chExt cx="5342809" cy="6668027"/>
          </a:xfrm>
        </p:grpSpPr>
        <p:pic>
          <p:nvPicPr>
            <p:cNvPr id="1027" name="Picture 3"/>
            <p:cNvPicPr>
              <a:picLocks noChangeAspect="1" noChangeArrowheads="1"/>
            </p:cNvPicPr>
            <p:nvPr/>
          </p:nvPicPr>
          <p:blipFill rotWithShape="1">
            <a:blip r:embed="rId2"/>
            <a:srcRect t="4267" b="29733"/>
            <a:stretch/>
          </p:blipFill>
          <p:spPr bwMode="auto">
            <a:xfrm>
              <a:off x="2679798" y="615423"/>
              <a:ext cx="5339807" cy="4714837"/>
            </a:xfrm>
            <a:prstGeom prst="rect">
              <a:avLst/>
            </a:prstGeom>
            <a:noFill/>
          </p:spPr>
        </p:pic>
        <p:pic>
          <p:nvPicPr>
            <p:cNvPr id="3" name="Picture 3">
              <a:extLst>
                <a:ext uri="{FF2B5EF4-FFF2-40B4-BE49-F238E27FC236}">
                  <a16:creationId xmlns:a16="http://schemas.microsoft.com/office/drawing/2014/main" xmlns="" id="{EE7798BD-6CC4-418D-8372-7A9583187C78}"/>
                </a:ext>
              </a:extLst>
            </p:cNvPr>
            <p:cNvPicPr>
              <a:picLocks noChangeAspect="1" noChangeArrowheads="1"/>
            </p:cNvPicPr>
            <p:nvPr/>
          </p:nvPicPr>
          <p:blipFill rotWithShape="1">
            <a:blip r:embed="rId3"/>
            <a:srcRect b="68458"/>
            <a:stretch/>
          </p:blipFill>
          <p:spPr bwMode="auto">
            <a:xfrm>
              <a:off x="2676796" y="5330260"/>
              <a:ext cx="5339807" cy="1953190"/>
            </a:xfrm>
            <a:prstGeom prst="rect">
              <a:avLst/>
            </a:prstGeom>
            <a:noFill/>
          </p:spPr>
        </p:pic>
      </p:grpSp>
      <mc:AlternateContent xmlns:mc="http://schemas.openxmlformats.org/markup-compatibility/2006">
        <mc:Choice xmlns:p14="http://schemas.microsoft.com/office/powerpoint/2010/main" xmlns="" Requires="p14">
          <p:contentPart p14:bwMode="auto" r:id="rId4">
            <p14:nvContentPartPr>
              <p14:cNvPr id="4" name="Ink 3">
                <a:extLst>
                  <a:ext uri="{FF2B5EF4-FFF2-40B4-BE49-F238E27FC236}">
                    <a16:creationId xmlns:a16="http://schemas.microsoft.com/office/drawing/2014/main" id="{B29AC1C9-4683-4F1C-8864-00E754C8E62A}"/>
                  </a:ext>
                </a:extLst>
              </p14:cNvPr>
              <p14:cNvContentPartPr/>
              <p14:nvPr/>
            </p14:nvContentPartPr>
            <p14:xfrm>
              <a:off x="4240440" y="3246840"/>
              <a:ext cx="2371680" cy="718560"/>
            </p14:xfrm>
          </p:contentPart>
        </mc:Choice>
        <mc:Fallback>
          <p:pic>
            <p:nvPicPr>
              <p:cNvPr id="4" name="Ink 3">
                <a:extLst>
                  <a:ext uri="{FF2B5EF4-FFF2-40B4-BE49-F238E27FC236}">
                    <a16:creationId xmlns:a16="http://schemas.microsoft.com/office/drawing/2014/main" xmlns="" xmlns:p14="http://schemas.microsoft.com/office/powerpoint/2010/main" id="{B29AC1C9-4683-4F1C-8864-00E754C8E62A}"/>
                  </a:ext>
                </a:extLst>
              </p:cNvPr>
              <p:cNvPicPr/>
              <p:nvPr/>
            </p:nvPicPr>
            <p:blipFill>
              <a:blip r:embed="rId5"/>
              <a:stretch>
                <a:fillRect/>
              </a:stretch>
            </p:blipFill>
            <p:spPr>
              <a:xfrm>
                <a:off x="4824034" y="2938217"/>
                <a:ext cx="2725397" cy="669128"/>
              </a:xfrm>
              <a:prstGeom prst="rect">
                <a:avLst/>
              </a:prstGeom>
            </p:spPr>
          </p:pic>
        </mc:Fallback>
      </mc:AlternateContent>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30312" b="16775"/>
          <a:stretch/>
        </p:blipFill>
        <p:spPr bwMode="auto">
          <a:xfrm>
            <a:off x="661164" y="806247"/>
            <a:ext cx="10869672" cy="5245506"/>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2" name="Ink 1">
                <a:extLst>
                  <a:ext uri="{FF2B5EF4-FFF2-40B4-BE49-F238E27FC236}">
                    <a16:creationId xmlns:a16="http://schemas.microsoft.com/office/drawing/2014/main" id="{3FF1BDB3-3E48-451F-8B8F-E77B0829F317}"/>
                  </a:ext>
                </a:extLst>
              </p14:cNvPr>
              <p14:cNvContentPartPr/>
              <p14:nvPr/>
            </p14:nvContentPartPr>
            <p14:xfrm>
              <a:off x="9425520" y="5697000"/>
              <a:ext cx="1132200" cy="934920"/>
            </p14:xfrm>
          </p:contentPart>
        </mc:Choice>
        <mc:Fallback>
          <p:pic>
            <p:nvPicPr>
              <p:cNvPr id="2" name="Ink 1">
                <a:extLst>
                  <a:ext uri="{FF2B5EF4-FFF2-40B4-BE49-F238E27FC236}">
                    <a16:creationId xmlns:a16="http://schemas.microsoft.com/office/drawing/2014/main" xmlns="" xmlns:p14="http://schemas.microsoft.com/office/powerpoint/2010/main" id="{3FF1BDB3-3E48-451F-8B8F-E77B0829F317}"/>
                  </a:ext>
                </a:extLst>
              </p:cNvPr>
              <p:cNvPicPr/>
              <p:nvPr/>
            </p:nvPicPr>
            <p:blipFill>
              <a:blip r:embed="rId4"/>
              <a:stretch>
                <a:fillRect/>
              </a:stretch>
            </p:blipFill>
            <p:spPr>
              <a:xfrm>
                <a:off x="10735764" y="5161892"/>
                <a:ext cx="1312213" cy="865488"/>
              </a:xfrm>
              <a:prstGeom prst="rect">
                <a:avLst/>
              </a:prstGeom>
            </p:spPr>
          </p:pic>
        </mc:Fallback>
      </mc:AlternateContent>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9935B0-C4EA-4F3F-8621-EDCE2832A579}"/>
              </a:ext>
            </a:extLst>
          </p:cNvPr>
          <p:cNvPicPr>
            <a:picLocks noChangeAspect="1"/>
          </p:cNvPicPr>
          <p:nvPr/>
        </p:nvPicPr>
        <p:blipFill>
          <a:blip r:embed="rId2"/>
          <a:stretch>
            <a:fillRect/>
          </a:stretch>
        </p:blipFill>
        <p:spPr>
          <a:xfrm>
            <a:off x="883269" y="593592"/>
            <a:ext cx="9383536" cy="1996888"/>
          </a:xfrm>
          <a:prstGeom prst="rect">
            <a:avLst/>
          </a:prstGeom>
        </p:spPr>
      </p:pic>
    </p:spTree>
    <p:extLst>
      <p:ext uri="{BB962C8B-B14F-4D97-AF65-F5344CB8AC3E}">
        <p14:creationId xmlns:p14="http://schemas.microsoft.com/office/powerpoint/2010/main" xmlns="" val="394179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4CBD958-BBFB-46AE-A601-DB49923C51DB}"/>
              </a:ext>
            </a:extLst>
          </p:cNvPr>
          <p:cNvSpPr txBox="1"/>
          <p:nvPr/>
        </p:nvSpPr>
        <p:spPr>
          <a:xfrm>
            <a:off x="699867" y="389430"/>
            <a:ext cx="8852096" cy="646331"/>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Charge carriers in intrinsic semiconductor</a:t>
            </a:r>
            <a:endParaRPr lang="en-US" b="1" i="0" dirty="0">
              <a:solidFill>
                <a:srgbClr val="666666"/>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The semiconductors that are in pure form are called </a:t>
            </a:r>
            <a:r>
              <a:rPr lang="en-US" b="0" i="0" u="none" strike="noStrike" dirty="0">
                <a:solidFill>
                  <a:srgbClr val="3333FF"/>
                </a:solidFill>
                <a:effectLst/>
                <a:latin typeface="Helvetica" panose="020B0604020202020204" pitchFamily="34" charset="0"/>
                <a:hlinkClick r:id="rId2"/>
              </a:rPr>
              <a:t>intrinsic semiconductors</a:t>
            </a:r>
            <a:r>
              <a:rPr lang="en-US" b="0" i="0" dirty="0">
                <a:solidFill>
                  <a:srgbClr val="666666"/>
                </a:solidFill>
                <a:effectLst/>
                <a:latin typeface="Helvetica" panose="020B0604020202020204" pitchFamily="34" charset="0"/>
              </a:rPr>
              <a:t>.</a:t>
            </a:r>
          </a:p>
        </p:txBody>
      </p:sp>
      <p:sp>
        <p:nvSpPr>
          <p:cNvPr id="6" name="Rectangle 5">
            <a:extLst>
              <a:ext uri="{FF2B5EF4-FFF2-40B4-BE49-F238E27FC236}">
                <a16:creationId xmlns="" xmlns:a16="http://schemas.microsoft.com/office/drawing/2014/main" id="{9B823982-D66C-4A33-B25C-763D7B205775}"/>
              </a:ext>
            </a:extLst>
          </p:cNvPr>
          <p:cNvSpPr/>
          <p:nvPr/>
        </p:nvSpPr>
        <p:spPr>
          <a:xfrm>
            <a:off x="2050365" y="1350499"/>
            <a:ext cx="6850966" cy="6463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Total negative charge carriers = Total positive charge carriers</a:t>
            </a:r>
          </a:p>
        </p:txBody>
      </p:sp>
      <p:sp>
        <p:nvSpPr>
          <p:cNvPr id="8" name="TextBox 7">
            <a:extLst>
              <a:ext uri="{FF2B5EF4-FFF2-40B4-BE49-F238E27FC236}">
                <a16:creationId xmlns="" xmlns:a16="http://schemas.microsoft.com/office/drawing/2014/main" id="{353D3A19-B7E2-4BB7-A84E-DE4A6A14B378}"/>
              </a:ext>
            </a:extLst>
          </p:cNvPr>
          <p:cNvSpPr txBox="1"/>
          <p:nvPr/>
        </p:nvSpPr>
        <p:spPr>
          <a:xfrm>
            <a:off x="699866" y="2567746"/>
            <a:ext cx="6967025" cy="369332"/>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Majority and minority charge carriers in n-type semiconductor</a:t>
            </a:r>
            <a:endParaRPr lang="en-US" b="1" i="0" dirty="0">
              <a:solidFill>
                <a:srgbClr val="666666"/>
              </a:solidFill>
              <a:effectLst/>
              <a:latin typeface="Helvetica" panose="020B0604020202020204" pitchFamily="34" charset="0"/>
            </a:endParaRPr>
          </a:p>
        </p:txBody>
      </p:sp>
      <p:sp>
        <p:nvSpPr>
          <p:cNvPr id="11" name="Rectangle 10">
            <a:extLst>
              <a:ext uri="{FF2B5EF4-FFF2-40B4-BE49-F238E27FC236}">
                <a16:creationId xmlns="" xmlns:a16="http://schemas.microsoft.com/office/drawing/2014/main" id="{8F04C84C-9AC8-4A79-9E29-26EC248D79E1}"/>
              </a:ext>
            </a:extLst>
          </p:cNvPr>
          <p:cNvSpPr/>
          <p:nvPr/>
        </p:nvSpPr>
        <p:spPr>
          <a:xfrm>
            <a:off x="2050365" y="3274592"/>
            <a:ext cx="6850966" cy="6463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Total negative charge carriers &gt; Total positive charge carriers</a:t>
            </a:r>
          </a:p>
        </p:txBody>
      </p:sp>
      <p:sp>
        <p:nvSpPr>
          <p:cNvPr id="13" name="TextBox 12">
            <a:extLst>
              <a:ext uri="{FF2B5EF4-FFF2-40B4-BE49-F238E27FC236}">
                <a16:creationId xmlns="" xmlns:a16="http://schemas.microsoft.com/office/drawing/2014/main" id="{C87AACE3-817E-45A5-9047-47524EA99420}"/>
              </a:ext>
            </a:extLst>
          </p:cNvPr>
          <p:cNvSpPr txBox="1"/>
          <p:nvPr/>
        </p:nvSpPr>
        <p:spPr>
          <a:xfrm>
            <a:off x="699865" y="4145897"/>
            <a:ext cx="8201465" cy="369332"/>
          </a:xfrm>
          <a:prstGeom prst="rect">
            <a:avLst/>
          </a:prstGeom>
          <a:noFill/>
        </p:spPr>
        <p:txBody>
          <a:bodyPr wrap="square">
            <a:spAutoFit/>
          </a:bodyPr>
          <a:lstStyle/>
          <a:p>
            <a:r>
              <a:rPr lang="en-US" b="0" i="0" dirty="0">
                <a:solidFill>
                  <a:srgbClr val="CC33CC"/>
                </a:solidFill>
                <a:effectLst/>
                <a:latin typeface="Helvetica" panose="020B0604020202020204" pitchFamily="34" charset="0"/>
              </a:rPr>
              <a:t>Majority and minority charge carriers in p-type semiconductor</a:t>
            </a:r>
            <a:endParaRPr lang="en-US" dirty="0"/>
          </a:p>
        </p:txBody>
      </p:sp>
      <p:sp>
        <p:nvSpPr>
          <p:cNvPr id="14" name="Rectangle 13">
            <a:extLst>
              <a:ext uri="{FF2B5EF4-FFF2-40B4-BE49-F238E27FC236}">
                <a16:creationId xmlns="" xmlns:a16="http://schemas.microsoft.com/office/drawing/2014/main" id="{3A12B1DC-D3EC-4085-87DF-4AD03D8AFFC4}"/>
              </a:ext>
            </a:extLst>
          </p:cNvPr>
          <p:cNvSpPr/>
          <p:nvPr/>
        </p:nvSpPr>
        <p:spPr>
          <a:xfrm>
            <a:off x="2180492" y="5008099"/>
            <a:ext cx="6720839" cy="715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Total negative charge carriers &lt; Total positive charge carriers</a:t>
            </a:r>
          </a:p>
        </p:txBody>
      </p:sp>
    </p:spTree>
    <p:extLst>
      <p:ext uri="{BB962C8B-B14F-4D97-AF65-F5344CB8AC3E}">
        <p14:creationId xmlns="" xmlns:p14="http://schemas.microsoft.com/office/powerpoint/2010/main" val="17554771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18605"/>
          <a:stretch/>
        </p:blipFill>
        <p:spPr bwMode="auto">
          <a:xfrm>
            <a:off x="656706" y="475662"/>
            <a:ext cx="10878589" cy="5906677"/>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2" name="Ink 1">
                <a:extLst>
                  <a:ext uri="{FF2B5EF4-FFF2-40B4-BE49-F238E27FC236}">
                    <a16:creationId xmlns:a16="http://schemas.microsoft.com/office/drawing/2014/main" id="{8E50C432-9C45-4964-B321-302EB1F22ACC}"/>
                  </a:ext>
                </a:extLst>
              </p14:cNvPr>
              <p14:cNvContentPartPr/>
              <p14:nvPr/>
            </p14:nvContentPartPr>
            <p14:xfrm>
              <a:off x="9209160" y="4683600"/>
              <a:ext cx="570960" cy="334800"/>
            </p14:xfrm>
          </p:contentPart>
        </mc:Choice>
        <mc:Fallback>
          <p:pic>
            <p:nvPicPr>
              <p:cNvPr id="2" name="Ink 1">
                <a:extLst>
                  <a:ext uri="{FF2B5EF4-FFF2-40B4-BE49-F238E27FC236}">
                    <a16:creationId xmlns:a16="http://schemas.microsoft.com/office/drawing/2014/main" xmlns="" xmlns:p14="http://schemas.microsoft.com/office/powerpoint/2010/main" id="{8E50C432-9C45-4964-B321-302EB1F22ACC}"/>
                  </a:ext>
                </a:extLst>
              </p:cNvPr>
              <p:cNvPicPr/>
              <p:nvPr/>
            </p:nvPicPr>
            <p:blipFill>
              <a:blip r:embed="rId4"/>
              <a:stretch>
                <a:fillRect/>
              </a:stretch>
            </p:blipFill>
            <p:spPr>
              <a:xfrm>
                <a:off x="10489083" y="4242167"/>
                <a:ext cx="672319" cy="320842"/>
              </a:xfrm>
              <a:prstGeom prst="rect">
                <a:avLst/>
              </a:prstGeom>
            </p:spPr>
          </p:pic>
        </mc:Fallback>
      </mc:AlternateContent>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b="37412"/>
          <a:stretch/>
        </p:blipFill>
        <p:spPr bwMode="auto">
          <a:xfrm>
            <a:off x="1153800" y="358483"/>
            <a:ext cx="9884401" cy="6141035"/>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t="5708"/>
          <a:stretch/>
        </p:blipFill>
        <p:spPr bwMode="auto">
          <a:xfrm>
            <a:off x="1187345" y="398068"/>
            <a:ext cx="9817310" cy="6061865"/>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2" name="Ink 1">
                <a:extLst>
                  <a:ext uri="{FF2B5EF4-FFF2-40B4-BE49-F238E27FC236}">
                    <a16:creationId xmlns:a16="http://schemas.microsoft.com/office/drawing/2014/main" id="{B3A2963E-00E0-4019-B7AA-7571338A888D}"/>
                  </a:ext>
                </a:extLst>
              </p14:cNvPr>
              <p14:cNvContentPartPr/>
              <p14:nvPr/>
            </p14:nvContentPartPr>
            <p14:xfrm>
              <a:off x="5076720" y="2371320"/>
              <a:ext cx="659520" cy="246240"/>
            </p14:xfrm>
          </p:contentPart>
        </mc:Choice>
        <mc:Fallback>
          <p:pic>
            <p:nvPicPr>
              <p:cNvPr id="2" name="Ink 1">
                <a:extLst>
                  <a:ext uri="{FF2B5EF4-FFF2-40B4-BE49-F238E27FC236}">
                    <a16:creationId xmlns:a16="http://schemas.microsoft.com/office/drawing/2014/main" xmlns="" xmlns:p14="http://schemas.microsoft.com/office/powerpoint/2010/main" id="{B3A2963E-00E0-4019-B7AA-7571338A888D}"/>
                  </a:ext>
                </a:extLst>
              </p:cNvPr>
              <p:cNvPicPr/>
              <p:nvPr/>
            </p:nvPicPr>
            <p:blipFill>
              <a:blip r:embed="rId4"/>
              <a:stretch>
                <a:fillRect/>
              </a:stretch>
            </p:blipFill>
            <p:spPr>
              <a:xfrm>
                <a:off x="5777513" y="2143628"/>
                <a:ext cx="773290" cy="240468"/>
              </a:xfrm>
              <a:prstGeom prst="rect">
                <a:avLst/>
              </a:prstGeom>
            </p:spPr>
          </p:pic>
        </mc:Fallback>
      </mc:AlternateContent>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b="36581"/>
          <a:stretch/>
        </p:blipFill>
        <p:spPr bwMode="auto">
          <a:xfrm>
            <a:off x="1750402" y="285135"/>
            <a:ext cx="8691196" cy="6287731"/>
          </a:xfrm>
          <a:prstGeom prst="rect">
            <a:avLst/>
          </a:prstGeom>
          <a:noFill/>
        </p:spPr>
      </p:pic>
      <mc:AlternateContent xmlns:mc="http://schemas.openxmlformats.org/markup-compatibility/2006">
        <mc:Choice xmlns:p14="http://schemas.microsoft.com/office/powerpoint/2010/main" xmlns="" Requires="p14">
          <p:contentPart p14:bwMode="auto" r:id="rId3">
            <p14:nvContentPartPr>
              <p14:cNvPr id="2" name="Ink 1">
                <a:extLst>
                  <a:ext uri="{FF2B5EF4-FFF2-40B4-BE49-F238E27FC236}">
                    <a16:creationId xmlns:a16="http://schemas.microsoft.com/office/drawing/2014/main" id="{C31A38C3-C7FB-446A-9F48-3FAB4E72F3FC}"/>
                  </a:ext>
                </a:extLst>
              </p14:cNvPr>
              <p14:cNvContentPartPr/>
              <p14:nvPr/>
            </p14:nvContentPartPr>
            <p14:xfrm>
              <a:off x="8550000" y="6513480"/>
              <a:ext cx="649800" cy="325080"/>
            </p14:xfrm>
          </p:contentPart>
        </mc:Choice>
        <mc:Fallback>
          <p:pic>
            <p:nvPicPr>
              <p:cNvPr id="2" name="Ink 1">
                <a:extLst>
                  <a:ext uri="{FF2B5EF4-FFF2-40B4-BE49-F238E27FC236}">
                    <a16:creationId xmlns:a16="http://schemas.microsoft.com/office/drawing/2014/main" xmlns="" xmlns:p14="http://schemas.microsoft.com/office/powerpoint/2010/main" id="{C31A38C3-C7FB-446A-9F48-3FAB4E72F3FC}"/>
                  </a:ext>
                </a:extLst>
              </p:cNvPr>
              <p:cNvPicPr/>
              <p:nvPr/>
            </p:nvPicPr>
            <p:blipFill>
              <a:blip r:embed="rId4"/>
              <a:stretch>
                <a:fillRect/>
              </a:stretch>
            </p:blipFill>
            <p:spPr>
              <a:xfrm>
                <a:off x="9737547" y="5902899"/>
                <a:ext cx="762208" cy="312020"/>
              </a:xfrm>
              <a:prstGeom prst="rect">
                <a:avLst/>
              </a:prstGeom>
            </p:spPr>
          </p:pic>
        </mc:Fallback>
      </mc:AlternateContent>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91A2156-78FC-4F73-86CB-F433F0C11E5F}"/>
              </a:ext>
            </a:extLst>
          </p:cNvPr>
          <p:cNvGrpSpPr/>
          <p:nvPr/>
        </p:nvGrpSpPr>
        <p:grpSpPr>
          <a:xfrm>
            <a:off x="2186452" y="142668"/>
            <a:ext cx="7819097" cy="6572665"/>
            <a:chOff x="1917702" y="123005"/>
            <a:chExt cx="4832704" cy="7242103"/>
          </a:xfrm>
        </p:grpSpPr>
        <p:pic>
          <p:nvPicPr>
            <p:cNvPr id="1027" name="Picture 3"/>
            <p:cNvPicPr>
              <a:picLocks noChangeAspect="1" noChangeArrowheads="1"/>
            </p:cNvPicPr>
            <p:nvPr/>
          </p:nvPicPr>
          <p:blipFill rotWithShape="1">
            <a:blip r:embed="rId2"/>
            <a:srcRect t="3936"/>
            <a:stretch/>
          </p:blipFill>
          <p:spPr bwMode="auto">
            <a:xfrm>
              <a:off x="1917702" y="123005"/>
              <a:ext cx="4772880" cy="5255446"/>
            </a:xfrm>
            <a:prstGeom prst="rect">
              <a:avLst/>
            </a:prstGeom>
            <a:noFill/>
          </p:spPr>
        </p:pic>
        <p:pic>
          <p:nvPicPr>
            <p:cNvPr id="3" name="Picture 3">
              <a:extLst>
                <a:ext uri="{FF2B5EF4-FFF2-40B4-BE49-F238E27FC236}">
                  <a16:creationId xmlns:a16="http://schemas.microsoft.com/office/drawing/2014/main" xmlns="" id="{86F6E24D-E570-4360-987C-D1D0580F0E0D}"/>
                </a:ext>
              </a:extLst>
            </p:cNvPr>
            <p:cNvPicPr>
              <a:picLocks noChangeAspect="1" noChangeArrowheads="1"/>
            </p:cNvPicPr>
            <p:nvPr/>
          </p:nvPicPr>
          <p:blipFill rotWithShape="1">
            <a:blip r:embed="rId3"/>
            <a:srcRect t="3459" b="63622"/>
            <a:stretch/>
          </p:blipFill>
          <p:spPr bwMode="auto">
            <a:xfrm>
              <a:off x="1949807" y="5378451"/>
              <a:ext cx="4800599" cy="1986657"/>
            </a:xfrm>
            <a:prstGeom prst="rect">
              <a:avLst/>
            </a:prstGeom>
            <a:noFill/>
          </p:spPr>
        </p:pic>
      </p:grpSp>
      <mc:AlternateContent xmlns:mc="http://schemas.openxmlformats.org/markup-compatibility/2006">
        <mc:Choice xmlns:p14="http://schemas.microsoft.com/office/powerpoint/2010/main" xmlns="" Requires="p14">
          <p:contentPart p14:bwMode="auto" r:id="rId4">
            <p14:nvContentPartPr>
              <p14:cNvPr id="4" name="Ink 3">
                <a:extLst>
                  <a:ext uri="{FF2B5EF4-FFF2-40B4-BE49-F238E27FC236}">
                    <a16:creationId xmlns:a16="http://schemas.microsoft.com/office/drawing/2014/main" id="{FF9E14CF-70C3-4B8E-B1DD-5D9954D31952}"/>
                  </a:ext>
                </a:extLst>
              </p14:cNvPr>
              <p14:cNvContentPartPr/>
              <p14:nvPr/>
            </p14:nvContentPartPr>
            <p14:xfrm>
              <a:off x="6444360" y="1456200"/>
              <a:ext cx="4241160" cy="3148920"/>
            </p14:xfrm>
          </p:contentPart>
        </mc:Choice>
        <mc:Fallback>
          <p:pic>
            <p:nvPicPr>
              <p:cNvPr id="4" name="Ink 3">
                <a:extLst>
                  <a:ext uri="{FF2B5EF4-FFF2-40B4-BE49-F238E27FC236}">
                    <a16:creationId xmlns:a16="http://schemas.microsoft.com/office/drawing/2014/main" xmlns="" xmlns:p14="http://schemas.microsoft.com/office/powerpoint/2010/main" id="{FF9E14CF-70C3-4B8E-B1DD-5D9954D31952}"/>
                  </a:ext>
                </a:extLst>
              </p:cNvPr>
              <p:cNvPicPr/>
              <p:nvPr/>
            </p:nvPicPr>
            <p:blipFill>
              <a:blip r:embed="rId5"/>
              <a:stretch>
                <a:fillRect/>
              </a:stretch>
            </p:blipFill>
            <p:spPr>
              <a:xfrm>
                <a:off x="7336817" y="1313098"/>
                <a:ext cx="4856870" cy="2874833"/>
              </a:xfrm>
              <a:prstGeom prst="rect">
                <a:avLst/>
              </a:prstGeom>
            </p:spPr>
          </p:pic>
        </mc:Fallback>
      </mc:AlternateContent>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48B238-DA93-492C-8DE1-0A695CD1D80E}"/>
              </a:ext>
            </a:extLst>
          </p:cNvPr>
          <p:cNvPicPr>
            <a:picLocks noChangeAspect="1"/>
          </p:cNvPicPr>
          <p:nvPr/>
        </p:nvPicPr>
        <p:blipFill>
          <a:blip r:embed="rId2"/>
          <a:stretch>
            <a:fillRect/>
          </a:stretch>
        </p:blipFill>
        <p:spPr>
          <a:xfrm>
            <a:off x="622632" y="386123"/>
            <a:ext cx="7884257" cy="3207124"/>
          </a:xfrm>
          <a:prstGeom prst="rect">
            <a:avLst/>
          </a:prstGeom>
        </p:spPr>
      </p:pic>
      <p:pic>
        <p:nvPicPr>
          <p:cNvPr id="5" name="Picture 4">
            <a:extLst>
              <a:ext uri="{FF2B5EF4-FFF2-40B4-BE49-F238E27FC236}">
                <a16:creationId xmlns:a16="http://schemas.microsoft.com/office/drawing/2014/main" xmlns="" id="{4A22BBA9-BEAB-4361-A4D2-265DD4475509}"/>
              </a:ext>
            </a:extLst>
          </p:cNvPr>
          <p:cNvPicPr>
            <a:picLocks noChangeAspect="1"/>
          </p:cNvPicPr>
          <p:nvPr/>
        </p:nvPicPr>
        <p:blipFill>
          <a:blip r:embed="rId3"/>
          <a:stretch>
            <a:fillRect/>
          </a:stretch>
        </p:blipFill>
        <p:spPr>
          <a:xfrm>
            <a:off x="622632" y="3575539"/>
            <a:ext cx="4959729" cy="2896339"/>
          </a:xfrm>
          <a:prstGeom prst="rect">
            <a:avLst/>
          </a:prstGeom>
        </p:spPr>
      </p:pic>
      <p:pic>
        <p:nvPicPr>
          <p:cNvPr id="7" name="Picture 6">
            <a:extLst>
              <a:ext uri="{FF2B5EF4-FFF2-40B4-BE49-F238E27FC236}">
                <a16:creationId xmlns:a16="http://schemas.microsoft.com/office/drawing/2014/main" xmlns="" id="{2F891827-8AA6-4AD8-A544-6B1D33559862}"/>
              </a:ext>
            </a:extLst>
          </p:cNvPr>
          <p:cNvPicPr>
            <a:picLocks noChangeAspect="1"/>
          </p:cNvPicPr>
          <p:nvPr/>
        </p:nvPicPr>
        <p:blipFill>
          <a:blip r:embed="rId4"/>
          <a:stretch>
            <a:fillRect/>
          </a:stretch>
        </p:blipFill>
        <p:spPr>
          <a:xfrm>
            <a:off x="9049881" y="3909906"/>
            <a:ext cx="2519487" cy="1960965"/>
          </a:xfrm>
          <a:prstGeom prst="rect">
            <a:avLst/>
          </a:prstGeom>
        </p:spPr>
      </p:pic>
      <p:pic>
        <p:nvPicPr>
          <p:cNvPr id="9" name="Picture 8">
            <a:extLst>
              <a:ext uri="{FF2B5EF4-FFF2-40B4-BE49-F238E27FC236}">
                <a16:creationId xmlns:a16="http://schemas.microsoft.com/office/drawing/2014/main" xmlns="" id="{927AC034-EE1E-4006-BA94-67D195697C4D}"/>
              </a:ext>
            </a:extLst>
          </p:cNvPr>
          <p:cNvPicPr>
            <a:picLocks noChangeAspect="1"/>
          </p:cNvPicPr>
          <p:nvPr/>
        </p:nvPicPr>
        <p:blipFill>
          <a:blip r:embed="rId5"/>
          <a:stretch>
            <a:fillRect/>
          </a:stretch>
        </p:blipFill>
        <p:spPr>
          <a:xfrm>
            <a:off x="5835365" y="3876009"/>
            <a:ext cx="2183489" cy="1861545"/>
          </a:xfrm>
          <a:prstGeom prst="rect">
            <a:avLst/>
          </a:prstGeom>
        </p:spPr>
      </p:pic>
      <mc:AlternateContent xmlns:mc="http://schemas.openxmlformats.org/markup-compatibility/2006">
        <mc:Choice xmlns:p14="http://schemas.microsoft.com/office/powerpoint/2010/main" xmlns="" Requires="p14">
          <p:contentPart p14:bwMode="auto" r:id="rId6">
            <p14:nvContentPartPr>
              <p14:cNvPr id="10" name="Ink 9">
                <a:extLst>
                  <a:ext uri="{FF2B5EF4-FFF2-40B4-BE49-F238E27FC236}">
                    <a16:creationId xmlns:a16="http://schemas.microsoft.com/office/drawing/2014/main" id="{305F02FD-E22B-458D-8365-731AC883010C}"/>
                  </a:ext>
                </a:extLst>
              </p14:cNvPr>
              <p14:cNvContentPartPr/>
              <p14:nvPr/>
            </p14:nvContentPartPr>
            <p14:xfrm>
              <a:off x="5696640" y="3561840"/>
              <a:ext cx="4526280" cy="3729240"/>
            </p14:xfrm>
          </p:contentPart>
        </mc:Choice>
        <mc:Fallback>
          <p:pic>
            <p:nvPicPr>
              <p:cNvPr id="10" name="Ink 9">
                <a:extLst>
                  <a:ext uri="{FF2B5EF4-FFF2-40B4-BE49-F238E27FC236}">
                    <a16:creationId xmlns:a16="http://schemas.microsoft.com/office/drawing/2014/main" xmlns="" xmlns:p14="http://schemas.microsoft.com/office/powerpoint/2010/main" id="{305F02FD-E22B-458D-8365-731AC883010C}"/>
                  </a:ext>
                </a:extLst>
              </p:cNvPr>
              <p:cNvPicPr/>
              <p:nvPr/>
            </p:nvPicPr>
            <p:blipFill>
              <a:blip r:embed="rId7"/>
              <a:stretch>
                <a:fillRect/>
              </a:stretch>
            </p:blipFill>
            <p:spPr>
              <a:xfrm>
                <a:off x="6484310" y="3224099"/>
                <a:ext cx="5181948" cy="3401510"/>
              </a:xfrm>
              <a:prstGeom prst="rect">
                <a:avLst/>
              </a:prstGeom>
            </p:spPr>
          </p:pic>
        </mc:Fallback>
      </mc:AlternateContent>
    </p:spTree>
    <p:extLst>
      <p:ext uri="{BB962C8B-B14F-4D97-AF65-F5344CB8AC3E}">
        <p14:creationId xmlns:p14="http://schemas.microsoft.com/office/powerpoint/2010/main" xmlns="" val="39814336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47DD14-7F86-4B76-8BB6-696F922D3E57}"/>
              </a:ext>
            </a:extLst>
          </p:cNvPr>
          <p:cNvPicPr>
            <a:picLocks noChangeAspect="1"/>
          </p:cNvPicPr>
          <p:nvPr/>
        </p:nvPicPr>
        <p:blipFill>
          <a:blip r:embed="rId2"/>
          <a:stretch>
            <a:fillRect/>
          </a:stretch>
        </p:blipFill>
        <p:spPr>
          <a:xfrm>
            <a:off x="1985543" y="284648"/>
            <a:ext cx="7833577" cy="2869763"/>
          </a:xfrm>
          <a:prstGeom prst="rect">
            <a:avLst/>
          </a:prstGeom>
        </p:spPr>
      </p:pic>
      <p:pic>
        <p:nvPicPr>
          <p:cNvPr id="5" name="Picture 4">
            <a:extLst>
              <a:ext uri="{FF2B5EF4-FFF2-40B4-BE49-F238E27FC236}">
                <a16:creationId xmlns:a16="http://schemas.microsoft.com/office/drawing/2014/main" xmlns="" id="{6448CB7F-966F-445D-BAB4-D354CAF78C33}"/>
              </a:ext>
            </a:extLst>
          </p:cNvPr>
          <p:cNvPicPr>
            <a:picLocks noChangeAspect="1"/>
          </p:cNvPicPr>
          <p:nvPr/>
        </p:nvPicPr>
        <p:blipFill>
          <a:blip r:embed="rId3"/>
          <a:stretch>
            <a:fillRect/>
          </a:stretch>
        </p:blipFill>
        <p:spPr>
          <a:xfrm>
            <a:off x="1985544" y="3567313"/>
            <a:ext cx="7833576" cy="3068811"/>
          </a:xfrm>
          <a:prstGeom prst="rect">
            <a:avLst/>
          </a:prstGeom>
        </p:spPr>
      </p:pic>
      <p:sp>
        <p:nvSpPr>
          <p:cNvPr id="2" name="TextBox 1">
            <a:extLst>
              <a:ext uri="{FF2B5EF4-FFF2-40B4-BE49-F238E27FC236}">
                <a16:creationId xmlns:a16="http://schemas.microsoft.com/office/drawing/2014/main" xmlns="" id="{DDD6DE6E-2C1E-4A13-A6EA-5855ECC6BBE3}"/>
              </a:ext>
            </a:extLst>
          </p:cNvPr>
          <p:cNvSpPr txBox="1"/>
          <p:nvPr/>
        </p:nvSpPr>
        <p:spPr>
          <a:xfrm>
            <a:off x="10179307" y="1492624"/>
            <a:ext cx="1548565" cy="369332"/>
          </a:xfrm>
          <a:prstGeom prst="rect">
            <a:avLst/>
          </a:prstGeom>
          <a:noFill/>
        </p:spPr>
        <p:txBody>
          <a:bodyPr wrap="none" rtlCol="0">
            <a:spAutoFit/>
          </a:bodyPr>
          <a:lstStyle/>
          <a:p>
            <a:r>
              <a:rPr lang="en-US" dirty="0"/>
              <a:t>BREAD BOARD</a:t>
            </a:r>
          </a:p>
        </p:txBody>
      </p:sp>
      <p:sp>
        <p:nvSpPr>
          <p:cNvPr id="4" name="TextBox 3">
            <a:extLst>
              <a:ext uri="{FF2B5EF4-FFF2-40B4-BE49-F238E27FC236}">
                <a16:creationId xmlns:a16="http://schemas.microsoft.com/office/drawing/2014/main" xmlns="" id="{2D630985-E859-4669-B80B-EAA69CE6F8EE}"/>
              </a:ext>
            </a:extLst>
          </p:cNvPr>
          <p:cNvSpPr txBox="1"/>
          <p:nvPr/>
        </p:nvSpPr>
        <p:spPr>
          <a:xfrm>
            <a:off x="5748485" y="3843938"/>
            <a:ext cx="2220801" cy="369332"/>
          </a:xfrm>
          <a:prstGeom prst="rect">
            <a:avLst/>
          </a:prstGeom>
          <a:noFill/>
        </p:spPr>
        <p:txBody>
          <a:bodyPr wrap="none" rtlCol="0">
            <a:spAutoFit/>
          </a:bodyPr>
          <a:lstStyle/>
          <a:p>
            <a:r>
              <a:rPr lang="en-US" dirty="0">
                <a:solidFill>
                  <a:srgbClr val="FFFF00"/>
                </a:solidFill>
              </a:rPr>
              <a:t>DIGITAL MULTIMETER</a:t>
            </a:r>
          </a:p>
        </p:txBody>
      </p:sp>
      <p:sp>
        <p:nvSpPr>
          <p:cNvPr id="6" name="TextBox 5">
            <a:extLst>
              <a:ext uri="{FF2B5EF4-FFF2-40B4-BE49-F238E27FC236}">
                <a16:creationId xmlns:a16="http://schemas.microsoft.com/office/drawing/2014/main" xmlns="" id="{9F28ABDD-B003-43D5-AEDA-FDB1C08C96FD}"/>
              </a:ext>
            </a:extLst>
          </p:cNvPr>
          <p:cNvSpPr txBox="1"/>
          <p:nvPr/>
        </p:nvSpPr>
        <p:spPr>
          <a:xfrm>
            <a:off x="8094214" y="4766526"/>
            <a:ext cx="1297471" cy="369332"/>
          </a:xfrm>
          <a:prstGeom prst="rect">
            <a:avLst/>
          </a:prstGeom>
          <a:noFill/>
        </p:spPr>
        <p:txBody>
          <a:bodyPr wrap="none" rtlCol="0">
            <a:spAutoFit/>
          </a:bodyPr>
          <a:lstStyle/>
          <a:p>
            <a:r>
              <a:rPr lang="en-US" dirty="0">
                <a:solidFill>
                  <a:srgbClr val="FFFF00"/>
                </a:solidFill>
              </a:rPr>
              <a:t>9V BATTERY</a:t>
            </a:r>
          </a:p>
        </p:txBody>
      </p:sp>
    </p:spTree>
    <p:extLst>
      <p:ext uri="{BB962C8B-B14F-4D97-AF65-F5344CB8AC3E}">
        <p14:creationId xmlns:p14="http://schemas.microsoft.com/office/powerpoint/2010/main" xmlns="" val="18566537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AD2D4F-928C-4F53-9E58-C05339913E07}"/>
              </a:ext>
            </a:extLst>
          </p:cNvPr>
          <p:cNvPicPr>
            <a:picLocks noChangeAspect="1"/>
          </p:cNvPicPr>
          <p:nvPr/>
        </p:nvPicPr>
        <p:blipFill>
          <a:blip r:embed="rId2"/>
          <a:stretch>
            <a:fillRect/>
          </a:stretch>
        </p:blipFill>
        <p:spPr>
          <a:xfrm>
            <a:off x="0" y="700820"/>
            <a:ext cx="12192000" cy="5456361"/>
          </a:xfrm>
          <a:prstGeom prst="rect">
            <a:avLst/>
          </a:prstGeom>
        </p:spPr>
      </p:pic>
      <mc:AlternateContent xmlns:mc="http://schemas.openxmlformats.org/markup-compatibility/2006">
        <mc:Choice xmlns:p14="http://schemas.microsoft.com/office/powerpoint/2010/main" xmlns="" Requires="p14">
          <p:contentPart p14:bwMode="auto" r:id="rId3">
            <p14:nvContentPartPr>
              <p14:cNvPr id="2" name="Ink 1">
                <a:extLst>
                  <a:ext uri="{FF2B5EF4-FFF2-40B4-BE49-F238E27FC236}">
                    <a16:creationId xmlns:a16="http://schemas.microsoft.com/office/drawing/2014/main" id="{9E1AC37F-6605-49E4-A4A4-8609327C2CE4}"/>
                  </a:ext>
                </a:extLst>
              </p14:cNvPr>
              <p14:cNvContentPartPr/>
              <p14:nvPr/>
            </p14:nvContentPartPr>
            <p14:xfrm>
              <a:off x="560880" y="295200"/>
              <a:ext cx="8058240" cy="1594440"/>
            </p14:xfrm>
          </p:contentPart>
        </mc:Choice>
        <mc:Fallback>
          <p:pic>
            <p:nvPicPr>
              <p:cNvPr id="2" name="Ink 1">
                <a:extLst>
                  <a:ext uri="{FF2B5EF4-FFF2-40B4-BE49-F238E27FC236}">
                    <a16:creationId xmlns:a16="http://schemas.microsoft.com/office/drawing/2014/main" xmlns="" xmlns:p14="http://schemas.microsoft.com/office/powerpoint/2010/main" id="{9E1AC37F-6605-49E4-A4A4-8609327C2CE4}"/>
                  </a:ext>
                </a:extLst>
              </p:cNvPr>
              <p:cNvPicPr/>
              <p:nvPr/>
            </p:nvPicPr>
            <p:blipFill>
              <a:blip r:embed="rId4"/>
              <a:stretch>
                <a:fillRect/>
              </a:stretch>
            </p:blipFill>
            <p:spPr>
              <a:xfrm>
                <a:off x="628811" y="259418"/>
                <a:ext cx="9208886" cy="1464044"/>
              </a:xfrm>
              <a:prstGeom prst="rect">
                <a:avLst/>
              </a:prstGeom>
            </p:spPr>
          </p:pic>
        </mc:Fallback>
      </mc:AlternateContent>
    </p:spTree>
    <p:extLst>
      <p:ext uri="{BB962C8B-B14F-4D97-AF65-F5344CB8AC3E}">
        <p14:creationId xmlns:p14="http://schemas.microsoft.com/office/powerpoint/2010/main" xmlns="" val="25848993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F0CE00F-0ABA-42AE-8F31-60BC4C7C78E1}"/>
              </a:ext>
            </a:extLst>
          </p:cNvPr>
          <p:cNvPicPr>
            <a:picLocks noChangeAspect="1"/>
          </p:cNvPicPr>
          <p:nvPr/>
        </p:nvPicPr>
        <p:blipFill>
          <a:blip r:embed="rId2"/>
          <a:stretch>
            <a:fillRect/>
          </a:stretch>
        </p:blipFill>
        <p:spPr>
          <a:xfrm>
            <a:off x="796390" y="524436"/>
            <a:ext cx="10371187" cy="4495161"/>
          </a:xfrm>
          <a:prstGeom prst="rect">
            <a:avLst/>
          </a:prstGeom>
        </p:spPr>
      </p:pic>
      <p:sp>
        <p:nvSpPr>
          <p:cNvPr id="4" name="TextBox 3">
            <a:extLst>
              <a:ext uri="{FF2B5EF4-FFF2-40B4-BE49-F238E27FC236}">
                <a16:creationId xmlns:a16="http://schemas.microsoft.com/office/drawing/2014/main" xmlns="" id="{B42DAC0E-829B-45A3-9949-6428DEC2240C}"/>
              </a:ext>
            </a:extLst>
          </p:cNvPr>
          <p:cNvSpPr txBox="1"/>
          <p:nvPr/>
        </p:nvSpPr>
        <p:spPr>
          <a:xfrm>
            <a:off x="361995" y="5572845"/>
            <a:ext cx="11207373" cy="369332"/>
          </a:xfrm>
          <a:prstGeom prst="rect">
            <a:avLst/>
          </a:prstGeom>
          <a:noFill/>
        </p:spPr>
        <p:txBody>
          <a:bodyPr wrap="square" rtlCol="0">
            <a:spAutoFit/>
          </a:bodyPr>
          <a:lstStyle/>
          <a:p>
            <a:r>
              <a:rPr lang="en-US" dirty="0"/>
              <a:t>FUNCTION GENERATOR             REGULATED POWER SUPPLY(</a:t>
            </a:r>
            <a:r>
              <a:rPr lang="en-US" dirty="0">
                <a:solidFill>
                  <a:srgbClr val="FF0000"/>
                </a:solidFill>
              </a:rPr>
              <a:t>RPS</a:t>
            </a:r>
            <a:r>
              <a:rPr lang="en-US" dirty="0"/>
              <a:t>)             CATHODE RAY OSCILLATOR(</a:t>
            </a:r>
            <a:r>
              <a:rPr lang="en-US" dirty="0">
                <a:solidFill>
                  <a:srgbClr val="FF0000"/>
                </a:solidFill>
              </a:rPr>
              <a:t>CRO</a:t>
            </a:r>
            <a:r>
              <a:rPr lang="en-US" dirty="0"/>
              <a:t>)</a:t>
            </a:r>
          </a:p>
        </p:txBody>
      </p:sp>
      <mc:AlternateContent xmlns:mc="http://schemas.openxmlformats.org/markup-compatibility/2006">
        <mc:Choice xmlns:p14="http://schemas.microsoft.com/office/powerpoint/2010/main" xmlns="" Requires="p14">
          <p:contentPart p14:bwMode="auto" r:id="rId3">
            <p14:nvContentPartPr>
              <p14:cNvPr id="5" name="Ink 4">
                <a:extLst>
                  <a:ext uri="{FF2B5EF4-FFF2-40B4-BE49-F238E27FC236}">
                    <a16:creationId xmlns:a16="http://schemas.microsoft.com/office/drawing/2014/main" id="{43F66129-FFD0-418D-BB97-9693B94D3A62}"/>
                  </a:ext>
                </a:extLst>
              </p14:cNvPr>
              <p14:cNvContentPartPr/>
              <p14:nvPr/>
            </p14:nvContentPartPr>
            <p14:xfrm>
              <a:off x="1111680" y="3414240"/>
              <a:ext cx="7025400" cy="2696400"/>
            </p14:xfrm>
          </p:contentPart>
        </mc:Choice>
        <mc:Fallback>
          <p:pic>
            <p:nvPicPr>
              <p:cNvPr id="5" name="Ink 4">
                <a:extLst>
                  <a:ext uri="{FF2B5EF4-FFF2-40B4-BE49-F238E27FC236}">
                    <a16:creationId xmlns:a16="http://schemas.microsoft.com/office/drawing/2014/main" xmlns="" xmlns:p14="http://schemas.microsoft.com/office/powerpoint/2010/main" id="{43F66129-FFD0-418D-BB97-9693B94D3A62}"/>
                  </a:ext>
                </a:extLst>
              </p:cNvPr>
              <p:cNvPicPr/>
              <p:nvPr/>
            </p:nvPicPr>
            <p:blipFill>
              <a:blip r:embed="rId4"/>
              <a:stretch>
                <a:fillRect/>
              </a:stretch>
            </p:blipFill>
            <p:spPr>
              <a:xfrm>
                <a:off x="1256802" y="3090143"/>
                <a:ext cx="8031301" cy="2464143"/>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2" name="Ink 1">
                <a:extLst>
                  <a:ext uri="{FF2B5EF4-FFF2-40B4-BE49-F238E27FC236}">
                    <a16:creationId xmlns:a16="http://schemas.microsoft.com/office/drawing/2014/main" id="{787BECDB-AB0E-44AF-90F1-D42032AA957B}"/>
                  </a:ext>
                </a:extLst>
              </p14:cNvPr>
              <p14:cNvContentPartPr/>
              <p14:nvPr/>
            </p14:nvContentPartPr>
            <p14:xfrm>
              <a:off x="8638560" y="59040"/>
              <a:ext cx="679320" cy="2735640"/>
            </p14:xfrm>
          </p:contentPart>
        </mc:Choice>
        <mc:Fallback>
          <p:pic>
            <p:nvPicPr>
              <p:cNvPr id="2" name="Ink 1">
                <a:extLst>
                  <a:ext uri="{FF2B5EF4-FFF2-40B4-BE49-F238E27FC236}">
                    <a16:creationId xmlns:a16="http://schemas.microsoft.com/office/drawing/2014/main" xmlns="" id="{787BECDB-AB0E-44AF-90F1-D42032AA957B}"/>
                  </a:ext>
                </a:extLst>
              </p:cNvPr>
              <p:cNvPicPr/>
              <p:nvPr/>
            </p:nvPicPr>
            <p:blipFill>
              <a:blip r:embed="rId6"/>
              <a:stretch>
                <a:fillRect/>
              </a:stretch>
            </p:blipFill>
            <p:spPr>
              <a:xfrm>
                <a:off x="9838518" y="45088"/>
                <a:ext cx="795865" cy="2499755"/>
              </a:xfrm>
              <a:prstGeom prst="rect">
                <a:avLst/>
              </a:prstGeom>
            </p:spPr>
          </p:pic>
        </mc:Fallback>
      </mc:AlternateContent>
    </p:spTree>
    <p:extLst>
      <p:ext uri="{BB962C8B-B14F-4D97-AF65-F5344CB8AC3E}">
        <p14:creationId xmlns:p14="http://schemas.microsoft.com/office/powerpoint/2010/main" xmlns="" val="26579376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7F0E0C0-A2FA-4CED-AE4C-4CC433D40A1D}"/>
              </a:ext>
            </a:extLst>
          </p:cNvPr>
          <p:cNvPicPr>
            <a:picLocks noChangeAspect="1"/>
          </p:cNvPicPr>
          <p:nvPr/>
        </p:nvPicPr>
        <p:blipFill>
          <a:blip r:embed="rId2"/>
          <a:stretch>
            <a:fillRect/>
          </a:stretch>
        </p:blipFill>
        <p:spPr>
          <a:xfrm>
            <a:off x="970148" y="1423467"/>
            <a:ext cx="9893330" cy="3440526"/>
          </a:xfrm>
          <a:prstGeom prst="rect">
            <a:avLst/>
          </a:prstGeom>
        </p:spPr>
      </p:pic>
    </p:spTree>
    <p:extLst>
      <p:ext uri="{BB962C8B-B14F-4D97-AF65-F5344CB8AC3E}">
        <p14:creationId xmlns:p14="http://schemas.microsoft.com/office/powerpoint/2010/main" xmlns="" val="192636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82A5214-9FE3-4BC9-985D-530807FE422E}"/>
              </a:ext>
            </a:extLst>
          </p:cNvPr>
          <p:cNvSpPr txBox="1"/>
          <p:nvPr/>
        </p:nvSpPr>
        <p:spPr>
          <a:xfrm>
            <a:off x="826477" y="632936"/>
            <a:ext cx="10455812" cy="1077218"/>
          </a:xfrm>
          <a:prstGeom prst="rect">
            <a:avLst/>
          </a:prstGeom>
          <a:noFill/>
        </p:spPr>
        <p:txBody>
          <a:bodyPr wrap="square">
            <a:spAutoFit/>
          </a:bodyPr>
          <a:lstStyle/>
          <a:p>
            <a:pPr algn="ctr"/>
            <a:r>
              <a:rPr lang="en-US" sz="2800" b="1" i="0" dirty="0">
                <a:solidFill>
                  <a:srgbClr val="FF0000"/>
                </a:solidFill>
                <a:effectLst/>
                <a:latin typeface="Helvetica" panose="020B0604020202020204" pitchFamily="34" charset="0"/>
              </a:rPr>
              <a:t>Diffusion current</a:t>
            </a:r>
          </a:p>
          <a:p>
            <a:pPr algn="l"/>
            <a:r>
              <a:rPr lang="en-US" b="0" i="0" dirty="0">
                <a:solidFill>
                  <a:srgbClr val="666666"/>
                </a:solidFill>
                <a:effectLst/>
                <a:latin typeface="Helvetica" panose="020B0604020202020204" pitchFamily="34" charset="0"/>
              </a:rPr>
              <a:t>The process by which, charge carriers (electrons or </a:t>
            </a:r>
            <a:r>
              <a:rPr lang="en-US" b="0" i="0" u="none" strike="noStrike" dirty="0">
                <a:solidFill>
                  <a:srgbClr val="3333FF"/>
                </a:solidFill>
                <a:effectLst/>
                <a:latin typeface="Helvetica" panose="020B0604020202020204" pitchFamily="34" charset="0"/>
                <a:hlinkClick r:id="rId2"/>
              </a:rPr>
              <a:t>holes</a:t>
            </a:r>
            <a:r>
              <a:rPr lang="en-US" b="0" i="0" dirty="0">
                <a:solidFill>
                  <a:srgbClr val="666666"/>
                </a:solidFill>
                <a:effectLst/>
                <a:latin typeface="Helvetica" panose="020B0604020202020204" pitchFamily="34" charset="0"/>
              </a:rPr>
              <a:t>) in a semiconductor moves from a region of higher concentration to a region of lower concentration is called diffusion. </a:t>
            </a:r>
          </a:p>
        </p:txBody>
      </p:sp>
      <p:pic>
        <p:nvPicPr>
          <p:cNvPr id="5" name="Picture 4">
            <a:extLst>
              <a:ext uri="{FF2B5EF4-FFF2-40B4-BE49-F238E27FC236}">
                <a16:creationId xmlns="" xmlns:a16="http://schemas.microsoft.com/office/drawing/2014/main" id="{C12956C0-6A07-466B-8C26-B1ECDE363131}"/>
              </a:ext>
            </a:extLst>
          </p:cNvPr>
          <p:cNvPicPr>
            <a:picLocks noChangeAspect="1"/>
          </p:cNvPicPr>
          <p:nvPr/>
        </p:nvPicPr>
        <p:blipFill>
          <a:blip r:embed="rId3"/>
          <a:stretch>
            <a:fillRect/>
          </a:stretch>
        </p:blipFill>
        <p:spPr>
          <a:xfrm>
            <a:off x="3295650" y="2181225"/>
            <a:ext cx="5600700" cy="2495550"/>
          </a:xfrm>
          <a:prstGeom prst="rect">
            <a:avLst/>
          </a:prstGeom>
        </p:spPr>
      </p:pic>
    </p:spTree>
    <p:extLst>
      <p:ext uri="{BB962C8B-B14F-4D97-AF65-F5344CB8AC3E}">
        <p14:creationId xmlns="" xmlns:p14="http://schemas.microsoft.com/office/powerpoint/2010/main" val="30956106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ACE02D26-428F-4A68-A9C5-279A4C2C1419}"/>
              </a:ext>
            </a:extLst>
          </p:cNvPr>
          <p:cNvGrpSpPr/>
          <p:nvPr/>
        </p:nvGrpSpPr>
        <p:grpSpPr>
          <a:xfrm>
            <a:off x="188238" y="316966"/>
            <a:ext cx="11728646" cy="6529822"/>
            <a:chOff x="165100" y="349249"/>
            <a:chExt cx="10287000" cy="7194897"/>
          </a:xfrm>
        </p:grpSpPr>
        <p:grpSp>
          <p:nvGrpSpPr>
            <p:cNvPr id="4" name="Group 5">
              <a:extLst>
                <a:ext uri="{FF2B5EF4-FFF2-40B4-BE49-F238E27FC236}">
                  <a16:creationId xmlns:a16="http://schemas.microsoft.com/office/drawing/2014/main" xmlns="" id="{FD5C0447-8C9C-4010-85D4-FFB501B58510}"/>
                </a:ext>
              </a:extLst>
            </p:cNvPr>
            <p:cNvGrpSpPr/>
            <p:nvPr/>
          </p:nvGrpSpPr>
          <p:grpSpPr>
            <a:xfrm>
              <a:off x="165100" y="349249"/>
              <a:ext cx="10287000" cy="4504601"/>
              <a:chOff x="317501" y="349251"/>
              <a:chExt cx="10397253" cy="3886200"/>
            </a:xfrm>
          </p:grpSpPr>
          <p:pic>
            <p:nvPicPr>
              <p:cNvPr id="3" name="Picture 2">
                <a:extLst>
                  <a:ext uri="{FF2B5EF4-FFF2-40B4-BE49-F238E27FC236}">
                    <a16:creationId xmlns:a16="http://schemas.microsoft.com/office/drawing/2014/main" xmlns="" id="{C0FB2B7A-3808-4B57-987F-A4D8C166F935}"/>
                  </a:ext>
                </a:extLst>
              </p:cNvPr>
              <p:cNvPicPr>
                <a:picLocks noChangeAspect="1"/>
              </p:cNvPicPr>
              <p:nvPr/>
            </p:nvPicPr>
            <p:blipFill>
              <a:blip r:embed="rId2"/>
              <a:stretch>
                <a:fillRect/>
              </a:stretch>
            </p:blipFill>
            <p:spPr>
              <a:xfrm>
                <a:off x="317501" y="349251"/>
                <a:ext cx="6104538" cy="3886200"/>
              </a:xfrm>
              <a:prstGeom prst="rect">
                <a:avLst/>
              </a:prstGeom>
            </p:spPr>
          </p:pic>
          <p:pic>
            <p:nvPicPr>
              <p:cNvPr id="5" name="Picture 4">
                <a:extLst>
                  <a:ext uri="{FF2B5EF4-FFF2-40B4-BE49-F238E27FC236}">
                    <a16:creationId xmlns:a16="http://schemas.microsoft.com/office/drawing/2014/main" xmlns="" id="{6CE30716-548D-4CBF-AA8A-F91F88E5609C}"/>
                  </a:ext>
                </a:extLst>
              </p:cNvPr>
              <p:cNvPicPr>
                <a:picLocks noChangeAspect="1"/>
              </p:cNvPicPr>
              <p:nvPr/>
            </p:nvPicPr>
            <p:blipFill>
              <a:blip r:embed="rId3"/>
              <a:stretch>
                <a:fillRect/>
              </a:stretch>
            </p:blipFill>
            <p:spPr>
              <a:xfrm>
                <a:off x="6390404" y="350751"/>
                <a:ext cx="4324350" cy="3884699"/>
              </a:xfrm>
              <a:prstGeom prst="rect">
                <a:avLst/>
              </a:prstGeom>
            </p:spPr>
          </p:pic>
        </p:grpSp>
        <p:pic>
          <p:nvPicPr>
            <p:cNvPr id="8" name="Picture 7">
              <a:extLst>
                <a:ext uri="{FF2B5EF4-FFF2-40B4-BE49-F238E27FC236}">
                  <a16:creationId xmlns:a16="http://schemas.microsoft.com/office/drawing/2014/main" xmlns="" id="{C816B93E-D7F6-429B-A08A-AEEA402B6080}"/>
                </a:ext>
              </a:extLst>
            </p:cNvPr>
            <p:cNvPicPr>
              <a:picLocks noChangeAspect="1"/>
            </p:cNvPicPr>
            <p:nvPr/>
          </p:nvPicPr>
          <p:blipFill>
            <a:blip r:embed="rId4"/>
            <a:stretch>
              <a:fillRect/>
            </a:stretch>
          </p:blipFill>
          <p:spPr>
            <a:xfrm>
              <a:off x="4541838" y="4853851"/>
              <a:ext cx="3624262" cy="2690295"/>
            </a:xfrm>
            <a:prstGeom prst="rect">
              <a:avLst/>
            </a:prstGeom>
          </p:spPr>
        </p:pic>
        <p:pic>
          <p:nvPicPr>
            <p:cNvPr id="10" name="Picture 9">
              <a:extLst>
                <a:ext uri="{FF2B5EF4-FFF2-40B4-BE49-F238E27FC236}">
                  <a16:creationId xmlns:a16="http://schemas.microsoft.com/office/drawing/2014/main" xmlns="" id="{DDDD7FB4-711C-42F7-B7B5-6F9A0F529E44}"/>
                </a:ext>
              </a:extLst>
            </p:cNvPr>
            <p:cNvPicPr>
              <a:picLocks noChangeAspect="1"/>
            </p:cNvPicPr>
            <p:nvPr/>
          </p:nvPicPr>
          <p:blipFill>
            <a:blip r:embed="rId5"/>
            <a:stretch>
              <a:fillRect/>
            </a:stretch>
          </p:blipFill>
          <p:spPr>
            <a:xfrm>
              <a:off x="203200" y="5054600"/>
              <a:ext cx="4000500" cy="781050"/>
            </a:xfrm>
            <a:prstGeom prst="rect">
              <a:avLst/>
            </a:prstGeom>
          </p:spPr>
        </p:pic>
      </p:grpSp>
    </p:spTree>
    <p:extLst>
      <p:ext uri="{BB962C8B-B14F-4D97-AF65-F5344CB8AC3E}">
        <p14:creationId xmlns:p14="http://schemas.microsoft.com/office/powerpoint/2010/main" xmlns="" val="35596654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CCC94C7-C4A6-4C81-83FC-598F49EA2BF6}"/>
              </a:ext>
            </a:extLst>
          </p:cNvPr>
          <p:cNvPicPr>
            <a:picLocks noChangeAspect="1"/>
          </p:cNvPicPr>
          <p:nvPr/>
        </p:nvPicPr>
        <p:blipFill>
          <a:blip r:embed="rId2"/>
          <a:stretch>
            <a:fillRect/>
          </a:stretch>
        </p:blipFill>
        <p:spPr>
          <a:xfrm>
            <a:off x="622632" y="386123"/>
            <a:ext cx="10338584" cy="3647995"/>
          </a:xfrm>
          <a:prstGeom prst="rect">
            <a:avLst/>
          </a:prstGeom>
        </p:spPr>
      </p:pic>
    </p:spTree>
    <p:extLst>
      <p:ext uri="{BB962C8B-B14F-4D97-AF65-F5344CB8AC3E}">
        <p14:creationId xmlns:p14="http://schemas.microsoft.com/office/powerpoint/2010/main" xmlns="" val="40446899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27070F11-8340-4FC9-B5BC-CEDBA46C46F7}"/>
              </a:ext>
            </a:extLst>
          </p:cNvPr>
          <p:cNvGrpSpPr/>
          <p:nvPr/>
        </p:nvGrpSpPr>
        <p:grpSpPr>
          <a:xfrm>
            <a:off x="441634" y="386123"/>
            <a:ext cx="11308732" cy="4610940"/>
            <a:chOff x="0" y="1517077"/>
            <a:chExt cx="10693400" cy="5379596"/>
          </a:xfrm>
        </p:grpSpPr>
        <p:pic>
          <p:nvPicPr>
            <p:cNvPr id="3" name="Picture 2">
              <a:extLst>
                <a:ext uri="{FF2B5EF4-FFF2-40B4-BE49-F238E27FC236}">
                  <a16:creationId xmlns:a16="http://schemas.microsoft.com/office/drawing/2014/main" xmlns="" id="{322CDC66-65EA-4154-A64A-D550946D6845}"/>
                </a:ext>
              </a:extLst>
            </p:cNvPr>
            <p:cNvPicPr>
              <a:picLocks noChangeAspect="1"/>
            </p:cNvPicPr>
            <p:nvPr/>
          </p:nvPicPr>
          <p:blipFill>
            <a:blip r:embed="rId2"/>
            <a:stretch>
              <a:fillRect/>
            </a:stretch>
          </p:blipFill>
          <p:spPr>
            <a:xfrm>
              <a:off x="0" y="2164777"/>
              <a:ext cx="10693400" cy="3226946"/>
            </a:xfrm>
            <a:prstGeom prst="rect">
              <a:avLst/>
            </a:prstGeom>
          </p:spPr>
        </p:pic>
        <p:pic>
          <p:nvPicPr>
            <p:cNvPr id="5" name="Picture 4">
              <a:extLst>
                <a:ext uri="{FF2B5EF4-FFF2-40B4-BE49-F238E27FC236}">
                  <a16:creationId xmlns:a16="http://schemas.microsoft.com/office/drawing/2014/main" xmlns="" id="{F23FB98F-0CD3-467E-AE3D-A470C1E6098A}"/>
                </a:ext>
              </a:extLst>
            </p:cNvPr>
            <p:cNvPicPr>
              <a:picLocks noChangeAspect="1"/>
            </p:cNvPicPr>
            <p:nvPr/>
          </p:nvPicPr>
          <p:blipFill>
            <a:blip r:embed="rId3"/>
            <a:stretch>
              <a:fillRect/>
            </a:stretch>
          </p:blipFill>
          <p:spPr>
            <a:xfrm>
              <a:off x="0" y="5391723"/>
              <a:ext cx="10693400" cy="923925"/>
            </a:xfrm>
            <a:prstGeom prst="rect">
              <a:avLst/>
            </a:prstGeom>
          </p:spPr>
        </p:pic>
        <p:pic>
          <p:nvPicPr>
            <p:cNvPr id="7" name="Picture 6">
              <a:extLst>
                <a:ext uri="{FF2B5EF4-FFF2-40B4-BE49-F238E27FC236}">
                  <a16:creationId xmlns:a16="http://schemas.microsoft.com/office/drawing/2014/main" xmlns="" id="{BA4300EE-98B4-4AF9-B214-86A2AF51CB5E}"/>
                </a:ext>
              </a:extLst>
            </p:cNvPr>
            <p:cNvPicPr>
              <a:picLocks noChangeAspect="1"/>
            </p:cNvPicPr>
            <p:nvPr/>
          </p:nvPicPr>
          <p:blipFill>
            <a:blip r:embed="rId4"/>
            <a:stretch>
              <a:fillRect/>
            </a:stretch>
          </p:blipFill>
          <p:spPr>
            <a:xfrm>
              <a:off x="0" y="6315648"/>
              <a:ext cx="10693400" cy="581025"/>
            </a:xfrm>
            <a:prstGeom prst="rect">
              <a:avLst/>
            </a:prstGeom>
          </p:spPr>
        </p:pic>
        <p:pic>
          <p:nvPicPr>
            <p:cNvPr id="9" name="Picture 8">
              <a:extLst>
                <a:ext uri="{FF2B5EF4-FFF2-40B4-BE49-F238E27FC236}">
                  <a16:creationId xmlns:a16="http://schemas.microsoft.com/office/drawing/2014/main" xmlns="" id="{ECFA456B-5F59-41CD-B155-E96E1FEB5D34}"/>
                </a:ext>
              </a:extLst>
            </p:cNvPr>
            <p:cNvPicPr>
              <a:picLocks noChangeAspect="1"/>
            </p:cNvPicPr>
            <p:nvPr/>
          </p:nvPicPr>
          <p:blipFill>
            <a:blip r:embed="rId5"/>
            <a:stretch>
              <a:fillRect/>
            </a:stretch>
          </p:blipFill>
          <p:spPr>
            <a:xfrm>
              <a:off x="0" y="1517077"/>
              <a:ext cx="10693400" cy="647700"/>
            </a:xfrm>
            <a:prstGeom prst="rect">
              <a:avLst/>
            </a:prstGeom>
          </p:spPr>
        </p:pic>
      </p:grpSp>
      <mc:AlternateContent xmlns:mc="http://schemas.openxmlformats.org/markup-compatibility/2006">
        <mc:Choice xmlns:p14="http://schemas.microsoft.com/office/powerpoint/2010/main" xmlns="" Requires="p14">
          <p:contentPart p14:bwMode="auto" r:id="rId6">
            <p14:nvContentPartPr>
              <p14:cNvPr id="11" name="Ink 10">
                <a:extLst>
                  <a:ext uri="{FF2B5EF4-FFF2-40B4-BE49-F238E27FC236}">
                    <a16:creationId xmlns:a16="http://schemas.microsoft.com/office/drawing/2014/main" id="{452522ED-DA0D-4197-9215-C553A501405A}"/>
                  </a:ext>
                </a:extLst>
              </p14:cNvPr>
              <p14:cNvContentPartPr/>
              <p14:nvPr/>
            </p14:nvContentPartPr>
            <p14:xfrm>
              <a:off x="3748680" y="2784600"/>
              <a:ext cx="551160" cy="19800"/>
            </p14:xfrm>
          </p:contentPart>
        </mc:Choice>
        <mc:Fallback>
          <p:pic>
            <p:nvPicPr>
              <p:cNvPr id="11" name="Ink 10">
                <a:extLst>
                  <a:ext uri="{FF2B5EF4-FFF2-40B4-BE49-F238E27FC236}">
                    <a16:creationId xmlns:a16="http://schemas.microsoft.com/office/drawing/2014/main" xmlns="" xmlns:p14="http://schemas.microsoft.com/office/powerpoint/2010/main" id="{452522ED-DA0D-4197-9215-C553A501405A}"/>
                  </a:ext>
                </a:extLst>
              </p:cNvPr>
              <p:cNvPicPr/>
              <p:nvPr/>
            </p:nvPicPr>
            <p:blipFill>
              <a:blip r:embed="rId7"/>
              <a:stretch>
                <a:fillRect/>
              </a:stretch>
            </p:blipFill>
            <p:spPr>
              <a:xfrm>
                <a:off x="4263358" y="2518705"/>
                <a:ext cx="649744" cy="34959"/>
              </a:xfrm>
              <a:prstGeom prst="rect">
                <a:avLst/>
              </a:prstGeom>
            </p:spPr>
          </p:pic>
        </mc:Fallback>
      </mc:AlternateContent>
      <p:pic>
        <p:nvPicPr>
          <p:cNvPr id="13" name="Picture 12">
            <a:extLst>
              <a:ext uri="{FF2B5EF4-FFF2-40B4-BE49-F238E27FC236}">
                <a16:creationId xmlns:a16="http://schemas.microsoft.com/office/drawing/2014/main" xmlns="" id="{29A7506C-438A-4745-98B6-DF90F17555CF}"/>
              </a:ext>
            </a:extLst>
          </p:cNvPr>
          <p:cNvPicPr>
            <a:picLocks noChangeAspect="1"/>
          </p:cNvPicPr>
          <p:nvPr/>
        </p:nvPicPr>
        <p:blipFill>
          <a:blip r:embed="rId8"/>
          <a:stretch>
            <a:fillRect/>
          </a:stretch>
        </p:blipFill>
        <p:spPr>
          <a:xfrm>
            <a:off x="4521321" y="5346183"/>
            <a:ext cx="3149359" cy="1141079"/>
          </a:xfrm>
          <a:prstGeom prst="rect">
            <a:avLst/>
          </a:prstGeom>
        </p:spPr>
      </p:pic>
    </p:spTree>
    <p:extLst>
      <p:ext uri="{BB962C8B-B14F-4D97-AF65-F5344CB8AC3E}">
        <p14:creationId xmlns:p14="http://schemas.microsoft.com/office/powerpoint/2010/main" xmlns="" val="14680164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8587C1-712A-4035-BE56-02465841AC14}"/>
              </a:ext>
            </a:extLst>
          </p:cNvPr>
          <p:cNvPicPr>
            <a:picLocks noChangeAspect="1"/>
          </p:cNvPicPr>
          <p:nvPr/>
        </p:nvPicPr>
        <p:blipFill>
          <a:blip r:embed="rId2"/>
          <a:stretch>
            <a:fillRect/>
          </a:stretch>
        </p:blipFill>
        <p:spPr>
          <a:xfrm>
            <a:off x="506037" y="801061"/>
            <a:ext cx="11179926" cy="3193676"/>
          </a:xfrm>
          <a:prstGeom prst="rect">
            <a:avLst/>
          </a:prstGeom>
        </p:spPr>
      </p:pic>
      <p:pic>
        <p:nvPicPr>
          <p:cNvPr id="5" name="Picture 4">
            <a:extLst>
              <a:ext uri="{FF2B5EF4-FFF2-40B4-BE49-F238E27FC236}">
                <a16:creationId xmlns:a16="http://schemas.microsoft.com/office/drawing/2014/main" xmlns="" id="{5F0A0290-7D6A-439F-9098-34752B709492}"/>
              </a:ext>
            </a:extLst>
          </p:cNvPr>
          <p:cNvPicPr>
            <a:picLocks noChangeAspect="1"/>
          </p:cNvPicPr>
          <p:nvPr/>
        </p:nvPicPr>
        <p:blipFill>
          <a:blip r:embed="rId3"/>
          <a:stretch>
            <a:fillRect/>
          </a:stretch>
        </p:blipFill>
        <p:spPr>
          <a:xfrm>
            <a:off x="506037" y="4328033"/>
            <a:ext cx="11179926" cy="1206319"/>
          </a:xfrm>
          <a:prstGeom prst="rect">
            <a:avLst/>
          </a:prstGeom>
        </p:spPr>
      </p:pic>
    </p:spTree>
    <p:extLst>
      <p:ext uri="{BB962C8B-B14F-4D97-AF65-F5344CB8AC3E}">
        <p14:creationId xmlns:p14="http://schemas.microsoft.com/office/powerpoint/2010/main" xmlns="" val="41504709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548743B-9463-43DE-B82C-8665726B149D}"/>
              </a:ext>
            </a:extLst>
          </p:cNvPr>
          <p:cNvSpPr txBox="1"/>
          <p:nvPr/>
        </p:nvSpPr>
        <p:spPr>
          <a:xfrm>
            <a:off x="931906" y="5088752"/>
            <a:ext cx="9817311" cy="1384995"/>
          </a:xfrm>
          <a:prstGeom prst="rect">
            <a:avLst/>
          </a:prstGeom>
          <a:noFill/>
        </p:spPr>
        <p:txBody>
          <a:bodyPr wrap="square">
            <a:spAutoFit/>
          </a:bodyPr>
          <a:lstStyle/>
          <a:p>
            <a:r>
              <a:rPr lang="en-US" sz="2400" b="1" i="0" dirty="0">
                <a:solidFill>
                  <a:srgbClr val="FF0000"/>
                </a:solidFill>
                <a:effectLst/>
                <a:latin typeface="Arial" panose="020B0604020202020204" pitchFamily="34" charset="0"/>
              </a:rPr>
              <a:t>UJT APPLICATIONS</a:t>
            </a:r>
          </a:p>
          <a:p>
            <a:r>
              <a:rPr lang="en-US" sz="2000" b="0" i="0" dirty="0">
                <a:solidFill>
                  <a:srgbClr val="202122"/>
                </a:solidFill>
                <a:effectLst/>
                <a:latin typeface="Arial" panose="020B0604020202020204" pitchFamily="34" charset="0"/>
              </a:rPr>
              <a:t> Used in a wide variety of applications like oscillators, pulse generators, saw-tooth generators, triggering circuits, phase control, timing circuits, and voltage- or current-regulated supplies.</a:t>
            </a:r>
            <a:endParaRPr lang="en-US" sz="2000" dirty="0"/>
          </a:p>
        </p:txBody>
      </p:sp>
      <p:pic>
        <p:nvPicPr>
          <p:cNvPr id="5" name="Picture 4">
            <a:extLst>
              <a:ext uri="{FF2B5EF4-FFF2-40B4-BE49-F238E27FC236}">
                <a16:creationId xmlns:a16="http://schemas.microsoft.com/office/drawing/2014/main" xmlns="" id="{12F36477-19AB-44C7-960C-AC7BEC27A0C9}"/>
              </a:ext>
            </a:extLst>
          </p:cNvPr>
          <p:cNvPicPr>
            <a:picLocks noChangeAspect="1"/>
          </p:cNvPicPr>
          <p:nvPr/>
        </p:nvPicPr>
        <p:blipFill>
          <a:blip r:embed="rId2"/>
          <a:stretch>
            <a:fillRect/>
          </a:stretch>
        </p:blipFill>
        <p:spPr>
          <a:xfrm>
            <a:off x="931906" y="178655"/>
            <a:ext cx="9817310" cy="4633472"/>
          </a:xfrm>
          <a:prstGeom prst="rect">
            <a:avLst/>
          </a:prstGeom>
        </p:spPr>
      </p:pic>
      <p:sp>
        <p:nvSpPr>
          <p:cNvPr id="6" name="TextBox 5">
            <a:extLst>
              <a:ext uri="{FF2B5EF4-FFF2-40B4-BE49-F238E27FC236}">
                <a16:creationId xmlns:a16="http://schemas.microsoft.com/office/drawing/2014/main" xmlns="" id="{EBD56AA3-452A-40C2-B7F9-F2C162ED82C5}"/>
              </a:ext>
            </a:extLst>
          </p:cNvPr>
          <p:cNvSpPr txBox="1"/>
          <p:nvPr/>
        </p:nvSpPr>
        <p:spPr>
          <a:xfrm>
            <a:off x="8354851" y="1858074"/>
            <a:ext cx="2814488" cy="830997"/>
          </a:xfrm>
          <a:prstGeom prst="rect">
            <a:avLst/>
          </a:prstGeom>
          <a:noFill/>
        </p:spPr>
        <p:txBody>
          <a:bodyPr wrap="none" rtlCol="0">
            <a:spAutoFit/>
          </a:bodyPr>
          <a:lstStyle/>
          <a:p>
            <a:r>
              <a:rPr lang="en-US" sz="2400" dirty="0" err="1">
                <a:solidFill>
                  <a:srgbClr val="7030A0"/>
                </a:solidFill>
              </a:rPr>
              <a:t>V</a:t>
            </a:r>
            <a:r>
              <a:rPr lang="en-US" sz="2000" dirty="0" err="1">
                <a:solidFill>
                  <a:srgbClr val="7030A0"/>
                </a:solidFill>
              </a:rPr>
              <a:t>p</a:t>
            </a:r>
            <a:r>
              <a:rPr lang="en-US" sz="2000" dirty="0">
                <a:solidFill>
                  <a:srgbClr val="7030A0"/>
                </a:solidFill>
              </a:rPr>
              <a:t> – Peak voltage (point)</a:t>
            </a:r>
          </a:p>
          <a:p>
            <a:r>
              <a:rPr lang="en-US" sz="2400" dirty="0">
                <a:solidFill>
                  <a:srgbClr val="7030A0"/>
                </a:solidFill>
              </a:rPr>
              <a:t> </a:t>
            </a:r>
            <a:r>
              <a:rPr lang="en-US" sz="2400" dirty="0" err="1">
                <a:solidFill>
                  <a:srgbClr val="7030A0"/>
                </a:solidFill>
              </a:rPr>
              <a:t>V</a:t>
            </a:r>
            <a:r>
              <a:rPr lang="en-US" dirty="0" err="1">
                <a:solidFill>
                  <a:srgbClr val="7030A0"/>
                </a:solidFill>
              </a:rPr>
              <a:t>v</a:t>
            </a:r>
            <a:r>
              <a:rPr lang="en-US" dirty="0">
                <a:solidFill>
                  <a:srgbClr val="7030A0"/>
                </a:solidFill>
              </a:rPr>
              <a:t> - Valley voltage (point)</a:t>
            </a:r>
          </a:p>
        </p:txBody>
      </p:sp>
      <mc:AlternateContent xmlns:mc="http://schemas.openxmlformats.org/markup-compatibility/2006">
        <mc:Choice xmlns:p14="http://schemas.microsoft.com/office/powerpoint/2010/main" xmlns="" Requires="p14">
          <p:contentPart p14:bwMode="auto" r:id="rId3">
            <p14:nvContentPartPr>
              <p14:cNvPr id="7" name="Ink 6">
                <a:extLst>
                  <a:ext uri="{FF2B5EF4-FFF2-40B4-BE49-F238E27FC236}">
                    <a16:creationId xmlns:a16="http://schemas.microsoft.com/office/drawing/2014/main" id="{72061844-19D9-4EA6-BC69-5300073905ED}"/>
                  </a:ext>
                </a:extLst>
              </p14:cNvPr>
              <p14:cNvContentPartPr/>
              <p14:nvPr/>
            </p14:nvContentPartPr>
            <p14:xfrm>
              <a:off x="4742280" y="2961720"/>
              <a:ext cx="79200" cy="69120"/>
            </p14:xfrm>
          </p:contentPart>
        </mc:Choice>
        <mc:Fallback>
          <p:pic>
            <p:nvPicPr>
              <p:cNvPr id="7" name="Ink 6">
                <a:extLst>
                  <a:ext uri="{FF2B5EF4-FFF2-40B4-BE49-F238E27FC236}">
                    <a16:creationId xmlns:a16="http://schemas.microsoft.com/office/drawing/2014/main" xmlns="" id="{72061844-19D9-4EA6-BC69-5300073905ED}"/>
                  </a:ext>
                </a:extLst>
              </p:cNvPr>
              <p:cNvPicPr/>
              <p:nvPr/>
            </p:nvPicPr>
            <p:blipFill>
              <a:blip r:embed="rId4"/>
              <a:stretch>
                <a:fillRect/>
              </a:stretch>
            </p:blipFill>
            <p:spPr>
              <a:xfrm>
                <a:off x="5396203" y="2679453"/>
                <a:ext cx="111643" cy="79720"/>
              </a:xfrm>
              <a:prstGeom prst="rect">
                <a:avLst/>
              </a:prstGeom>
            </p:spPr>
          </p:pic>
        </mc:Fallback>
      </mc:AlternateContent>
    </p:spTree>
    <p:extLst>
      <p:ext uri="{BB962C8B-B14F-4D97-AF65-F5344CB8AC3E}">
        <p14:creationId xmlns:p14="http://schemas.microsoft.com/office/powerpoint/2010/main" xmlns="" val="90848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0E92F0C-C5A5-4913-9C4C-E7FB8E6492D5}"/>
              </a:ext>
            </a:extLst>
          </p:cNvPr>
          <p:cNvSpPr txBox="1"/>
          <p:nvPr/>
        </p:nvSpPr>
        <p:spPr>
          <a:xfrm>
            <a:off x="773721" y="483550"/>
            <a:ext cx="3840482" cy="400110"/>
          </a:xfrm>
          <a:prstGeom prst="rect">
            <a:avLst/>
          </a:prstGeom>
          <a:noFill/>
        </p:spPr>
        <p:txBody>
          <a:bodyPr wrap="square">
            <a:spAutoFit/>
          </a:bodyPr>
          <a:lstStyle/>
          <a:p>
            <a:pPr algn="ctr"/>
            <a:r>
              <a:rPr lang="en-US" sz="2000" b="1" i="0" dirty="0">
                <a:solidFill>
                  <a:srgbClr val="FF0000"/>
                </a:solidFill>
                <a:effectLst/>
                <a:latin typeface="Helvetica" panose="020B0604020202020204" pitchFamily="34" charset="0"/>
              </a:rPr>
              <a:t> Formation of P-N Junction</a:t>
            </a:r>
          </a:p>
        </p:txBody>
      </p:sp>
      <p:pic>
        <p:nvPicPr>
          <p:cNvPr id="5" name="Picture 4">
            <a:extLst>
              <a:ext uri="{FF2B5EF4-FFF2-40B4-BE49-F238E27FC236}">
                <a16:creationId xmlns="" xmlns:a16="http://schemas.microsoft.com/office/drawing/2014/main" id="{DD179EE7-C7B0-46CA-90F1-C7813E08D1EA}"/>
              </a:ext>
            </a:extLst>
          </p:cNvPr>
          <p:cNvPicPr>
            <a:picLocks noChangeAspect="1"/>
          </p:cNvPicPr>
          <p:nvPr/>
        </p:nvPicPr>
        <p:blipFill>
          <a:blip r:embed="rId2"/>
          <a:stretch>
            <a:fillRect/>
          </a:stretch>
        </p:blipFill>
        <p:spPr>
          <a:xfrm>
            <a:off x="3429000" y="1667274"/>
            <a:ext cx="5334000" cy="1990725"/>
          </a:xfrm>
          <a:prstGeom prst="rect">
            <a:avLst/>
          </a:prstGeom>
        </p:spPr>
      </p:pic>
      <p:sp>
        <p:nvSpPr>
          <p:cNvPr id="8" name="TextBox 7">
            <a:extLst>
              <a:ext uri="{FF2B5EF4-FFF2-40B4-BE49-F238E27FC236}">
                <a16:creationId xmlns="" xmlns:a16="http://schemas.microsoft.com/office/drawing/2014/main" id="{4960D595-1B67-4159-8160-EF7097B74180}"/>
              </a:ext>
            </a:extLst>
          </p:cNvPr>
          <p:cNvSpPr txBox="1"/>
          <p:nvPr/>
        </p:nvSpPr>
        <p:spPr>
          <a:xfrm>
            <a:off x="953086" y="3898685"/>
            <a:ext cx="10005646" cy="1754326"/>
          </a:xfrm>
          <a:prstGeom prst="rect">
            <a:avLst/>
          </a:prstGeom>
          <a:noFill/>
        </p:spPr>
        <p:txBody>
          <a:bodyPr wrap="square">
            <a:spAutoFit/>
          </a:bodyPr>
          <a:lstStyle/>
          <a:p>
            <a:r>
              <a:rPr lang="en-US" dirty="0">
                <a:solidFill>
                  <a:srgbClr val="666666"/>
                </a:solidFill>
                <a:latin typeface="Helvetica" panose="020B0604020202020204" pitchFamily="34" charset="0"/>
              </a:rPr>
              <a:t>I</a:t>
            </a:r>
            <a:r>
              <a:rPr lang="en-US" b="0" i="0" dirty="0">
                <a:solidFill>
                  <a:srgbClr val="666666"/>
                </a:solidFill>
                <a:effectLst/>
                <a:latin typeface="Helvetica" panose="020B0604020202020204" pitchFamily="34" charset="0"/>
              </a:rPr>
              <a:t>n n-type semiconductors electrons are the majority carriers while holes are the minority carriers. On the other hand, in p-type semiconductors holes are the majority carriers while electrons are the minority carriers. </a:t>
            </a:r>
          </a:p>
          <a:p>
            <a:endParaRPr lang="en-US" dirty="0"/>
          </a:p>
          <a:p>
            <a:r>
              <a:rPr lang="en-US" b="0" i="0" dirty="0">
                <a:solidFill>
                  <a:srgbClr val="666666"/>
                </a:solidFill>
                <a:effectLst/>
                <a:latin typeface="Helvetica" panose="020B0604020202020204" pitchFamily="34" charset="0"/>
              </a:rPr>
              <a:t>The p-type and n-type semiconductors are not used separately for practical purpose because the overall charge of p-type and n-type semiconductors is electrically neutral. </a:t>
            </a:r>
            <a:endParaRPr lang="en-US" dirty="0"/>
          </a:p>
        </p:txBody>
      </p:sp>
      <p:sp>
        <p:nvSpPr>
          <p:cNvPr id="10" name="TextBox 9">
            <a:extLst>
              <a:ext uri="{FF2B5EF4-FFF2-40B4-BE49-F238E27FC236}">
                <a16:creationId xmlns="" xmlns:a16="http://schemas.microsoft.com/office/drawing/2014/main" id="{B664EAB0-5BEE-4375-9F0E-5C47448CD7F6}"/>
              </a:ext>
            </a:extLst>
          </p:cNvPr>
          <p:cNvSpPr txBox="1"/>
          <p:nvPr/>
        </p:nvSpPr>
        <p:spPr>
          <a:xfrm>
            <a:off x="1135966" y="1057257"/>
            <a:ext cx="8486336" cy="369332"/>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Generally, junction refers to a point where two or more things are joined.</a:t>
            </a:r>
            <a:endParaRPr lang="en-US" dirty="0"/>
          </a:p>
        </p:txBody>
      </p:sp>
    </p:spTree>
    <p:extLst>
      <p:ext uri="{BB962C8B-B14F-4D97-AF65-F5344CB8AC3E}">
        <p14:creationId xmlns="" xmlns:p14="http://schemas.microsoft.com/office/powerpoint/2010/main" val="3709420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4053ED0-AF77-491A-804D-6B8E12ED6E41}"/>
              </a:ext>
            </a:extLst>
          </p:cNvPr>
          <p:cNvSpPr txBox="1"/>
          <p:nvPr/>
        </p:nvSpPr>
        <p:spPr>
          <a:xfrm>
            <a:off x="1079695" y="519728"/>
            <a:ext cx="10357340" cy="6186309"/>
          </a:xfrm>
          <a:prstGeom prst="rect">
            <a:avLst/>
          </a:prstGeom>
          <a:noFill/>
        </p:spPr>
        <p:txBody>
          <a:bodyPr wrap="square">
            <a:spAutoFit/>
          </a:bodyPr>
          <a:lstStyle/>
          <a:p>
            <a:pPr algn="just"/>
            <a:r>
              <a:rPr lang="en-US" dirty="0">
                <a:solidFill>
                  <a:srgbClr val="666666"/>
                </a:solidFill>
                <a:latin typeface="Helvetica" panose="020B0604020202020204" pitchFamily="34" charset="0"/>
              </a:rPr>
              <a:t>W</a:t>
            </a:r>
            <a:r>
              <a:rPr lang="en-US" b="0" i="0" dirty="0">
                <a:solidFill>
                  <a:srgbClr val="666666"/>
                </a:solidFill>
                <a:effectLst/>
                <a:latin typeface="Helvetica" panose="020B0604020202020204" pitchFamily="34" charset="0"/>
              </a:rPr>
              <a:t>hen an n-type semiconductor is joined with the p-type semiconductor, a </a:t>
            </a:r>
            <a:r>
              <a:rPr lang="en-US" b="0" i="0" dirty="0">
                <a:solidFill>
                  <a:srgbClr val="FF0000"/>
                </a:solidFill>
                <a:effectLst/>
                <a:latin typeface="Helvetica" panose="020B0604020202020204" pitchFamily="34" charset="0"/>
              </a:rPr>
              <a:t>p-n junction </a:t>
            </a:r>
            <a:r>
              <a:rPr lang="en-US" b="0" i="0" dirty="0">
                <a:solidFill>
                  <a:srgbClr val="666666"/>
                </a:solidFill>
                <a:effectLst/>
                <a:latin typeface="Helvetica" panose="020B0604020202020204" pitchFamily="34" charset="0"/>
              </a:rPr>
              <a:t>is formed. </a:t>
            </a:r>
          </a:p>
          <a:p>
            <a:pPr algn="just"/>
            <a:endParaRPr lang="en-US" dirty="0">
              <a:solidFill>
                <a:srgbClr val="666666"/>
              </a:solidFill>
              <a:latin typeface="Helvetica" panose="020B0604020202020204" pitchFamily="34" charset="0"/>
            </a:endParaRPr>
          </a:p>
          <a:p>
            <a:pPr algn="just"/>
            <a:r>
              <a:rPr lang="en-US" b="0" i="0" dirty="0">
                <a:solidFill>
                  <a:srgbClr val="666666"/>
                </a:solidFill>
                <a:effectLst/>
                <a:latin typeface="Helvetica" panose="020B0604020202020204" pitchFamily="34" charset="0"/>
              </a:rPr>
              <a:t>The p-type and n-type are </a:t>
            </a:r>
            <a:r>
              <a:rPr lang="en-US" b="0" i="0" dirty="0">
                <a:solidFill>
                  <a:srgbClr val="FF0000"/>
                </a:solidFill>
                <a:effectLst/>
                <a:latin typeface="Helvetica" panose="020B0604020202020204" pitchFamily="34" charset="0"/>
              </a:rPr>
              <a:t>chemically combined</a:t>
            </a:r>
            <a:r>
              <a:rPr lang="en-US" b="0" i="0" dirty="0">
                <a:solidFill>
                  <a:srgbClr val="666666"/>
                </a:solidFill>
                <a:effectLst/>
                <a:latin typeface="Helvetica" panose="020B0604020202020204" pitchFamily="34" charset="0"/>
              </a:rPr>
              <a:t> with a special fabrication technique to form the </a:t>
            </a:r>
            <a:r>
              <a:rPr lang="en-US" b="0" i="0" dirty="0" err="1">
                <a:solidFill>
                  <a:srgbClr val="666666"/>
                </a:solidFill>
                <a:effectLst/>
                <a:latin typeface="Helvetica" panose="020B0604020202020204" pitchFamily="34" charset="0"/>
              </a:rPr>
              <a:t>pn</a:t>
            </a:r>
            <a:r>
              <a:rPr lang="en-US" b="0" i="0" dirty="0">
                <a:solidFill>
                  <a:srgbClr val="666666"/>
                </a:solidFill>
                <a:effectLst/>
                <a:latin typeface="Helvetica" panose="020B0604020202020204" pitchFamily="34" charset="0"/>
              </a:rPr>
              <a:t>-junction.</a:t>
            </a:r>
          </a:p>
          <a:p>
            <a:pPr algn="just"/>
            <a:endParaRPr lang="en-US" dirty="0">
              <a:solidFill>
                <a:srgbClr val="666666"/>
              </a:solidFill>
              <a:latin typeface="Helvetica" panose="020B0604020202020204" pitchFamily="34" charset="0"/>
            </a:endParaRPr>
          </a:p>
          <a:p>
            <a:pPr algn="just"/>
            <a:endParaRPr lang="en-US" b="0" i="0" dirty="0">
              <a:solidFill>
                <a:srgbClr val="666666"/>
              </a:solidFill>
              <a:effectLst/>
              <a:latin typeface="Helvetica" panose="020B0604020202020204" pitchFamily="34" charset="0"/>
            </a:endParaRPr>
          </a:p>
          <a:p>
            <a:pPr algn="just"/>
            <a:endParaRPr lang="en-US" b="0" i="0" dirty="0">
              <a:solidFill>
                <a:srgbClr val="666666"/>
              </a:solidFill>
              <a:effectLst/>
              <a:latin typeface="Helvetica" panose="020B0604020202020204" pitchFamily="34" charset="0"/>
            </a:endParaRPr>
          </a:p>
          <a:p>
            <a:pPr algn="just"/>
            <a:endParaRPr lang="en-US" b="0" i="0" dirty="0">
              <a:solidFill>
                <a:srgbClr val="666666"/>
              </a:solidFill>
              <a:effectLst/>
              <a:latin typeface="Helvetica" panose="020B0604020202020204" pitchFamily="34" charset="0"/>
            </a:endParaRPr>
          </a:p>
          <a:p>
            <a:pPr algn="just"/>
            <a:endParaRPr lang="en-US" b="0" i="0" dirty="0">
              <a:solidFill>
                <a:srgbClr val="666666"/>
              </a:solidFill>
              <a:effectLst/>
              <a:latin typeface="Helvetica" panose="020B0604020202020204" pitchFamily="34" charset="0"/>
            </a:endParaRPr>
          </a:p>
          <a:p>
            <a:pPr algn="just"/>
            <a:endParaRPr lang="en-US" b="0" i="0" dirty="0">
              <a:solidFill>
                <a:srgbClr val="666666"/>
              </a:solidFill>
              <a:effectLst/>
              <a:latin typeface="Helvetica" panose="020B0604020202020204" pitchFamily="34" charset="0"/>
            </a:endParaRPr>
          </a:p>
          <a:p>
            <a:pPr algn="just"/>
            <a:r>
              <a:rPr lang="en-US" b="0" i="0" dirty="0">
                <a:solidFill>
                  <a:srgbClr val="666666"/>
                </a:solidFill>
                <a:effectLst/>
                <a:latin typeface="Helvetica" panose="020B0604020202020204" pitchFamily="34" charset="0"/>
              </a:rPr>
              <a:t>The region where the p-type and n-type semiconductors are joined is called </a:t>
            </a:r>
            <a:r>
              <a:rPr lang="en-US" b="0" i="0" dirty="0">
                <a:solidFill>
                  <a:srgbClr val="FF0000"/>
                </a:solidFill>
                <a:effectLst/>
                <a:latin typeface="Helvetica" panose="020B0604020202020204" pitchFamily="34" charset="0"/>
              </a:rPr>
              <a:t>p-n junction</a:t>
            </a:r>
            <a:r>
              <a:rPr lang="en-US" b="0" i="0" dirty="0">
                <a:solidFill>
                  <a:srgbClr val="666666"/>
                </a:solidFill>
                <a:effectLst/>
                <a:latin typeface="Helvetica" panose="020B0604020202020204" pitchFamily="34" charset="0"/>
              </a:rPr>
              <a:t>.</a:t>
            </a:r>
          </a:p>
          <a:p>
            <a:pPr algn="just"/>
            <a:endParaRPr lang="en-US" b="0" i="0" dirty="0">
              <a:solidFill>
                <a:srgbClr val="666666"/>
              </a:solidFill>
              <a:effectLst/>
              <a:latin typeface="Helvetica" panose="020B0604020202020204" pitchFamily="34" charset="0"/>
            </a:endParaRPr>
          </a:p>
          <a:p>
            <a:pPr algn="just"/>
            <a:r>
              <a:rPr lang="en-US" b="0" i="0" dirty="0">
                <a:solidFill>
                  <a:srgbClr val="666666"/>
                </a:solidFill>
                <a:effectLst/>
                <a:latin typeface="Helvetica" panose="020B0604020202020204" pitchFamily="34" charset="0"/>
              </a:rPr>
              <a:t>This p-n junction forms a most popular semiconductor device known as </a:t>
            </a:r>
            <a:r>
              <a:rPr lang="en-US" b="0" i="0" dirty="0">
                <a:solidFill>
                  <a:srgbClr val="FF0000"/>
                </a:solidFill>
                <a:effectLst/>
                <a:latin typeface="Helvetica" panose="020B0604020202020204" pitchFamily="34" charset="0"/>
              </a:rPr>
              <a:t>diode</a:t>
            </a:r>
            <a:r>
              <a:rPr lang="en-US" b="0" i="0" dirty="0">
                <a:solidFill>
                  <a:srgbClr val="666666"/>
                </a:solidFill>
                <a:effectLst/>
                <a:latin typeface="Helvetica" panose="020B0604020202020204" pitchFamily="34" charset="0"/>
              </a:rPr>
              <a:t>. </a:t>
            </a:r>
          </a:p>
          <a:p>
            <a:pPr algn="just"/>
            <a:endParaRPr lang="en-US" b="0" i="0" dirty="0">
              <a:solidFill>
                <a:srgbClr val="666666"/>
              </a:solidFill>
              <a:effectLst/>
              <a:latin typeface="Helvetica" panose="020B0604020202020204" pitchFamily="34" charset="0"/>
            </a:endParaRPr>
          </a:p>
          <a:p>
            <a:pPr algn="just"/>
            <a:r>
              <a:rPr lang="en-US" b="0" i="0" dirty="0">
                <a:solidFill>
                  <a:srgbClr val="666666"/>
                </a:solidFill>
                <a:effectLst/>
                <a:latin typeface="Helvetica" panose="020B0604020202020204" pitchFamily="34" charset="0"/>
              </a:rPr>
              <a:t>P-n junction is also a </a:t>
            </a:r>
            <a:r>
              <a:rPr lang="en-US" b="0" i="0" dirty="0">
                <a:solidFill>
                  <a:srgbClr val="FF0000"/>
                </a:solidFill>
                <a:effectLst/>
                <a:latin typeface="Helvetica" panose="020B0604020202020204" pitchFamily="34" charset="0"/>
              </a:rPr>
              <a:t>fundamental building block </a:t>
            </a:r>
            <a:r>
              <a:rPr lang="en-US" b="0" i="0" dirty="0">
                <a:solidFill>
                  <a:srgbClr val="666666"/>
                </a:solidFill>
                <a:effectLst/>
                <a:latin typeface="Helvetica" panose="020B0604020202020204" pitchFamily="34" charset="0"/>
              </a:rPr>
              <a:t>of many other semiconductor electronic devices such as transistors, solar cells, light emitting diodes, and integrated circuits.</a:t>
            </a:r>
          </a:p>
          <a:p>
            <a:pPr algn="just"/>
            <a:endParaRPr lang="en-US" dirty="0">
              <a:solidFill>
                <a:srgbClr val="666666"/>
              </a:solidFill>
              <a:latin typeface="Helvetica" panose="020B0604020202020204" pitchFamily="34" charset="0"/>
            </a:endParaRPr>
          </a:p>
          <a:p>
            <a:pPr algn="just"/>
            <a:r>
              <a:rPr lang="en-US" b="0" i="0" dirty="0">
                <a:solidFill>
                  <a:srgbClr val="666666"/>
                </a:solidFill>
                <a:effectLst/>
                <a:latin typeface="Helvetica" panose="020B0604020202020204" pitchFamily="34" charset="0"/>
              </a:rPr>
              <a:t>The credit of discovery of the p-n junction goes to American physicist Russel </a:t>
            </a:r>
            <a:r>
              <a:rPr lang="en-US" b="0" i="0" dirty="0" err="1">
                <a:solidFill>
                  <a:srgbClr val="666666"/>
                </a:solidFill>
                <a:effectLst/>
                <a:latin typeface="Helvetica" panose="020B0604020202020204" pitchFamily="34" charset="0"/>
              </a:rPr>
              <a:t>Ohi</a:t>
            </a:r>
            <a:r>
              <a:rPr lang="en-US" b="0" i="0" dirty="0">
                <a:solidFill>
                  <a:srgbClr val="666666"/>
                </a:solidFill>
                <a:effectLst/>
                <a:latin typeface="Helvetica" panose="020B0604020202020204" pitchFamily="34" charset="0"/>
              </a:rPr>
              <a:t> of </a:t>
            </a:r>
            <a:r>
              <a:rPr lang="en-US" b="0" i="0" dirty="0">
                <a:solidFill>
                  <a:srgbClr val="FF0000"/>
                </a:solidFill>
                <a:effectLst/>
                <a:latin typeface="Helvetica" panose="020B0604020202020204" pitchFamily="34" charset="0"/>
              </a:rPr>
              <a:t>Bell Laboratories</a:t>
            </a:r>
            <a:r>
              <a:rPr lang="en-US" b="0" i="0" dirty="0">
                <a:solidFill>
                  <a:srgbClr val="666666"/>
                </a:solidFill>
                <a:effectLst/>
                <a:latin typeface="Helvetica" panose="020B0604020202020204" pitchFamily="34" charset="0"/>
              </a:rPr>
              <a:t>.</a:t>
            </a:r>
          </a:p>
          <a:p>
            <a:pPr algn="just"/>
            <a:endParaRPr lang="en-US" dirty="0">
              <a:solidFill>
                <a:srgbClr val="666666"/>
              </a:solidFill>
              <a:latin typeface="Helvetica" panose="020B0604020202020204" pitchFamily="34" charset="0"/>
            </a:endParaRPr>
          </a:p>
          <a:p>
            <a:pPr algn="just"/>
            <a:r>
              <a:rPr lang="en-US" b="0" i="0" dirty="0">
                <a:solidFill>
                  <a:srgbClr val="666666"/>
                </a:solidFill>
                <a:effectLst/>
                <a:latin typeface="Helvetica" panose="020B0604020202020204" pitchFamily="34" charset="0"/>
              </a:rPr>
              <a:t>Semiconductor devices are the fundamental building blocks of all the electronic devices such as computers, control systems, ATM (Automated Teller Machine), mobile phones, amplifiers, etc.</a:t>
            </a:r>
            <a:endParaRPr lang="en-US" dirty="0"/>
          </a:p>
        </p:txBody>
      </p:sp>
      <p:pic>
        <p:nvPicPr>
          <p:cNvPr id="5" name="Picture 4">
            <a:extLst>
              <a:ext uri="{FF2B5EF4-FFF2-40B4-BE49-F238E27FC236}">
                <a16:creationId xmlns="" xmlns:a16="http://schemas.microsoft.com/office/drawing/2014/main" id="{99D7F137-B418-4C9A-B4A8-9E5196811CA1}"/>
              </a:ext>
            </a:extLst>
          </p:cNvPr>
          <p:cNvPicPr>
            <a:picLocks noChangeAspect="1"/>
          </p:cNvPicPr>
          <p:nvPr/>
        </p:nvPicPr>
        <p:blipFill>
          <a:blip r:embed="rId2"/>
          <a:stretch>
            <a:fillRect/>
          </a:stretch>
        </p:blipFill>
        <p:spPr>
          <a:xfrm>
            <a:off x="4228658" y="1476332"/>
            <a:ext cx="3410098" cy="1751762"/>
          </a:xfrm>
          <a:prstGeom prst="rect">
            <a:avLst/>
          </a:prstGeom>
        </p:spPr>
      </p:pic>
    </p:spTree>
    <p:extLst>
      <p:ext uri="{BB962C8B-B14F-4D97-AF65-F5344CB8AC3E}">
        <p14:creationId xmlns="" xmlns:p14="http://schemas.microsoft.com/office/powerpoint/2010/main" val="300863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38FC7BB-4120-48E2-9E19-C216A539ED88}"/>
              </a:ext>
            </a:extLst>
          </p:cNvPr>
          <p:cNvSpPr txBox="1"/>
          <p:nvPr/>
        </p:nvSpPr>
        <p:spPr>
          <a:xfrm>
            <a:off x="1041008" y="661182"/>
            <a:ext cx="10044333" cy="1938992"/>
          </a:xfrm>
          <a:prstGeom prst="rect">
            <a:avLst/>
          </a:prstGeom>
          <a:noFill/>
        </p:spPr>
        <p:txBody>
          <a:bodyPr wrap="square">
            <a:spAutoFit/>
          </a:bodyPr>
          <a:lstStyle/>
          <a:p>
            <a:pPr algn="just"/>
            <a:r>
              <a:rPr lang="en-US" sz="2400" b="0" i="0" dirty="0">
                <a:solidFill>
                  <a:srgbClr val="666666"/>
                </a:solidFill>
                <a:effectLst/>
                <a:latin typeface="Helvetica" panose="020B0604020202020204" pitchFamily="34" charset="0"/>
              </a:rPr>
              <a:t>Before the invention of semiconductor diode there was vacuum tubes which are larger in size, takes more power, costly, and noisy. </a:t>
            </a:r>
          </a:p>
          <a:p>
            <a:pPr algn="just"/>
            <a:r>
              <a:rPr lang="en-US" sz="2400" b="0" i="0" dirty="0">
                <a:solidFill>
                  <a:srgbClr val="666666"/>
                </a:solidFill>
                <a:effectLst/>
                <a:latin typeface="Helvetica" panose="020B0604020202020204" pitchFamily="34" charset="0"/>
              </a:rPr>
              <a:t>This problem was solved with invention of semiconductor diode. Semiconductor diodes are smaller in size, low cost and consume less power.</a:t>
            </a:r>
            <a:endParaRPr lang="en-US" sz="2400" dirty="0"/>
          </a:p>
        </p:txBody>
      </p:sp>
    </p:spTree>
    <p:extLst>
      <p:ext uri="{BB962C8B-B14F-4D97-AF65-F5344CB8AC3E}">
        <p14:creationId xmlns="" xmlns:p14="http://schemas.microsoft.com/office/powerpoint/2010/main" val="529390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ABB759B-9DED-40F8-B2DE-7D0B770E45F9}"/>
              </a:ext>
            </a:extLst>
          </p:cNvPr>
          <p:cNvSpPr txBox="1"/>
          <p:nvPr/>
        </p:nvSpPr>
        <p:spPr>
          <a:xfrm>
            <a:off x="474785" y="553888"/>
            <a:ext cx="6376181" cy="523220"/>
          </a:xfrm>
          <a:prstGeom prst="rect">
            <a:avLst/>
          </a:prstGeom>
          <a:noFill/>
        </p:spPr>
        <p:txBody>
          <a:bodyPr wrap="square">
            <a:spAutoFit/>
          </a:bodyPr>
          <a:lstStyle/>
          <a:p>
            <a:pPr algn="ctr"/>
            <a:r>
              <a:rPr lang="en-US" sz="2800" b="1" i="0" dirty="0">
                <a:solidFill>
                  <a:srgbClr val="FF0000"/>
                </a:solidFill>
                <a:effectLst/>
                <a:latin typeface="Helvetica" panose="020B0604020202020204" pitchFamily="34" charset="0"/>
              </a:rPr>
              <a:t>Zero bias / Unbiased  P-N junction</a:t>
            </a:r>
          </a:p>
        </p:txBody>
      </p:sp>
      <p:sp>
        <p:nvSpPr>
          <p:cNvPr id="5" name="TextBox 4">
            <a:extLst>
              <a:ext uri="{FF2B5EF4-FFF2-40B4-BE49-F238E27FC236}">
                <a16:creationId xmlns="" xmlns:a16="http://schemas.microsoft.com/office/drawing/2014/main" id="{78A18783-A088-4F6E-9488-975FAE6C42EA}"/>
              </a:ext>
            </a:extLst>
          </p:cNvPr>
          <p:cNvSpPr txBox="1"/>
          <p:nvPr/>
        </p:nvSpPr>
        <p:spPr>
          <a:xfrm>
            <a:off x="613702" y="1261627"/>
            <a:ext cx="10457571" cy="646331"/>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The </a:t>
            </a:r>
            <a:r>
              <a:rPr lang="en-US" b="0" i="0" u="none" strike="noStrike" dirty="0">
                <a:solidFill>
                  <a:srgbClr val="3333FF"/>
                </a:solidFill>
                <a:effectLst/>
                <a:latin typeface="Helvetica" panose="020B0604020202020204" pitchFamily="34" charset="0"/>
                <a:hlinkClick r:id="rId2"/>
              </a:rPr>
              <a:t>p-n Junction</a:t>
            </a:r>
            <a:r>
              <a:rPr lang="en-US" b="0" i="0" dirty="0">
                <a:solidFill>
                  <a:srgbClr val="666666"/>
                </a:solidFill>
                <a:effectLst/>
                <a:latin typeface="Helvetica" panose="020B0604020202020204" pitchFamily="34" charset="0"/>
              </a:rPr>
              <a:t> in which no external </a:t>
            </a:r>
            <a:r>
              <a:rPr lang="en-US" b="0" i="0" u="none" strike="noStrike" dirty="0">
                <a:solidFill>
                  <a:srgbClr val="3333FF"/>
                </a:solidFill>
                <a:effectLst/>
                <a:latin typeface="Helvetica" panose="020B0604020202020204" pitchFamily="34" charset="0"/>
                <a:hlinkClick r:id="rId3"/>
              </a:rPr>
              <a:t>voltage </a:t>
            </a:r>
            <a:r>
              <a:rPr lang="en-US" b="0" i="0" dirty="0">
                <a:solidFill>
                  <a:srgbClr val="666666"/>
                </a:solidFill>
                <a:effectLst/>
                <a:latin typeface="Helvetica" panose="020B0604020202020204" pitchFamily="34" charset="0"/>
              </a:rPr>
              <a:t>is applied is called zero bias p-n junction.</a:t>
            </a:r>
          </a:p>
          <a:p>
            <a:r>
              <a:rPr lang="en-US" b="0" i="0" dirty="0">
                <a:solidFill>
                  <a:srgbClr val="666666"/>
                </a:solidFill>
                <a:effectLst/>
                <a:latin typeface="Helvetica" panose="020B0604020202020204" pitchFamily="34" charset="0"/>
              </a:rPr>
              <a:t> Zero bias </a:t>
            </a:r>
            <a:r>
              <a:rPr lang="en-US" b="0" i="0" dirty="0" err="1">
                <a:solidFill>
                  <a:srgbClr val="666666"/>
                </a:solidFill>
                <a:effectLst/>
                <a:latin typeface="Helvetica" panose="020B0604020202020204" pitchFamily="34" charset="0"/>
              </a:rPr>
              <a:t>pn</a:t>
            </a:r>
            <a:r>
              <a:rPr lang="en-US" b="0" i="0" dirty="0">
                <a:solidFill>
                  <a:srgbClr val="666666"/>
                </a:solidFill>
                <a:effectLst/>
                <a:latin typeface="Helvetica" panose="020B0604020202020204" pitchFamily="34" charset="0"/>
              </a:rPr>
              <a:t>- Junction is also called as unbiased p-n junction.</a:t>
            </a:r>
            <a:endParaRPr lang="en-US" dirty="0"/>
          </a:p>
        </p:txBody>
      </p:sp>
      <p:pic>
        <p:nvPicPr>
          <p:cNvPr id="7" name="Picture 6">
            <a:extLst>
              <a:ext uri="{FF2B5EF4-FFF2-40B4-BE49-F238E27FC236}">
                <a16:creationId xmlns="" xmlns:a16="http://schemas.microsoft.com/office/drawing/2014/main" id="{D103D849-0271-4F72-9778-56C6A4BEA6A5}"/>
              </a:ext>
            </a:extLst>
          </p:cNvPr>
          <p:cNvPicPr>
            <a:picLocks noChangeAspect="1"/>
          </p:cNvPicPr>
          <p:nvPr/>
        </p:nvPicPr>
        <p:blipFill>
          <a:blip r:embed="rId4"/>
          <a:stretch>
            <a:fillRect/>
          </a:stretch>
        </p:blipFill>
        <p:spPr>
          <a:xfrm>
            <a:off x="3751749" y="2814343"/>
            <a:ext cx="4181475" cy="3705225"/>
          </a:xfrm>
          <a:prstGeom prst="rect">
            <a:avLst/>
          </a:prstGeom>
        </p:spPr>
      </p:pic>
      <p:sp>
        <p:nvSpPr>
          <p:cNvPr id="9" name="TextBox 8">
            <a:extLst>
              <a:ext uri="{FF2B5EF4-FFF2-40B4-BE49-F238E27FC236}">
                <a16:creationId xmlns="" xmlns:a16="http://schemas.microsoft.com/office/drawing/2014/main" id="{FA7AA95B-C7ED-4195-B63F-EDD24AADBD8F}"/>
              </a:ext>
            </a:extLst>
          </p:cNvPr>
          <p:cNvSpPr txBox="1"/>
          <p:nvPr/>
        </p:nvSpPr>
        <p:spPr>
          <a:xfrm>
            <a:off x="613702" y="2168012"/>
            <a:ext cx="6098344" cy="646331"/>
          </a:xfrm>
          <a:prstGeom prst="rect">
            <a:avLst/>
          </a:prstGeom>
          <a:noFill/>
        </p:spPr>
        <p:txBody>
          <a:bodyPr wrap="square">
            <a:spAutoFit/>
          </a:bodyPr>
          <a:lstStyle/>
          <a:p>
            <a:r>
              <a:rPr lang="en-US" b="0" i="0" dirty="0">
                <a:solidFill>
                  <a:srgbClr val="FF0000"/>
                </a:solidFill>
                <a:effectLst/>
                <a:latin typeface="Helvetica" panose="020B0604020202020204" pitchFamily="34" charset="0"/>
              </a:rPr>
              <a:t>Charge carriers crossing the junction</a:t>
            </a:r>
            <a:endParaRPr lang="en-US" b="1" i="0" dirty="0">
              <a:solidFill>
                <a:srgbClr val="FF0000"/>
              </a:solidFill>
              <a:effectLst/>
              <a:latin typeface="Helvetica" panose="020B0604020202020204" pitchFamily="34" charset="0"/>
            </a:endParaRPr>
          </a:p>
          <a:p>
            <a:pPr algn="l"/>
            <a:r>
              <a:rPr lang="en-US" b="0" i="0" dirty="0">
                <a:solidFill>
                  <a:srgbClr val="FF0000"/>
                </a:solidFill>
                <a:effectLst/>
                <a:latin typeface="Helvetica" panose="020B0604020202020204" pitchFamily="34" charset="0"/>
              </a:rPr>
              <a:t>Formation of positive and negative ion</a:t>
            </a:r>
            <a:endParaRPr lang="en-US" b="1" i="0" dirty="0">
              <a:solidFill>
                <a:srgbClr val="FF0000"/>
              </a:solidFill>
              <a:effectLst/>
              <a:latin typeface="Helvetica" panose="020B0604020202020204" pitchFamily="34" charset="0"/>
            </a:endParaRPr>
          </a:p>
        </p:txBody>
      </p:sp>
    </p:spTree>
    <p:extLst>
      <p:ext uri="{BB962C8B-B14F-4D97-AF65-F5344CB8AC3E}">
        <p14:creationId xmlns="" xmlns:p14="http://schemas.microsoft.com/office/powerpoint/2010/main" val="369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BBE269F-691E-4D36-91D2-56B4C5B399B5}"/>
              </a:ext>
            </a:extLst>
          </p:cNvPr>
          <p:cNvSpPr txBox="1"/>
          <p:nvPr/>
        </p:nvSpPr>
        <p:spPr>
          <a:xfrm>
            <a:off x="601394" y="469481"/>
            <a:ext cx="2606040" cy="461665"/>
          </a:xfrm>
          <a:prstGeom prst="rect">
            <a:avLst/>
          </a:prstGeom>
          <a:noFill/>
        </p:spPr>
        <p:txBody>
          <a:bodyPr wrap="square">
            <a:spAutoFit/>
          </a:bodyPr>
          <a:lstStyle/>
          <a:p>
            <a:pPr algn="ctr"/>
            <a:r>
              <a:rPr lang="en-US" sz="2400" b="1" i="0" dirty="0">
                <a:solidFill>
                  <a:srgbClr val="FF0000"/>
                </a:solidFill>
                <a:effectLst/>
                <a:latin typeface="Helvetica" panose="020B0604020202020204" pitchFamily="34" charset="0"/>
              </a:rPr>
              <a:t> Barrier voltage</a:t>
            </a:r>
          </a:p>
        </p:txBody>
      </p:sp>
      <p:pic>
        <p:nvPicPr>
          <p:cNvPr id="5" name="Picture 4">
            <a:extLst>
              <a:ext uri="{FF2B5EF4-FFF2-40B4-BE49-F238E27FC236}">
                <a16:creationId xmlns="" xmlns:a16="http://schemas.microsoft.com/office/drawing/2014/main" id="{23659A1E-3579-468F-AAE2-94C7218F39BF}"/>
              </a:ext>
            </a:extLst>
          </p:cNvPr>
          <p:cNvPicPr>
            <a:picLocks noChangeAspect="1"/>
          </p:cNvPicPr>
          <p:nvPr/>
        </p:nvPicPr>
        <p:blipFill>
          <a:blip r:embed="rId2"/>
          <a:stretch>
            <a:fillRect/>
          </a:stretch>
        </p:blipFill>
        <p:spPr>
          <a:xfrm>
            <a:off x="3559309" y="1607538"/>
            <a:ext cx="4821335" cy="2825575"/>
          </a:xfrm>
          <a:prstGeom prst="rect">
            <a:avLst/>
          </a:prstGeom>
        </p:spPr>
      </p:pic>
      <p:sp>
        <p:nvSpPr>
          <p:cNvPr id="7" name="TextBox 6">
            <a:extLst>
              <a:ext uri="{FF2B5EF4-FFF2-40B4-BE49-F238E27FC236}">
                <a16:creationId xmlns="" xmlns:a16="http://schemas.microsoft.com/office/drawing/2014/main" id="{24E34E06-C0B4-4069-A2BD-D2312C0ED90C}"/>
              </a:ext>
            </a:extLst>
          </p:cNvPr>
          <p:cNvSpPr txBox="1"/>
          <p:nvPr/>
        </p:nvSpPr>
        <p:spPr>
          <a:xfrm>
            <a:off x="868680" y="1238206"/>
            <a:ext cx="10202594" cy="369332"/>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A barrier is build near the junction which prevents the further movement of electrons and holes. </a:t>
            </a:r>
            <a:endParaRPr lang="en-US" dirty="0"/>
          </a:p>
        </p:txBody>
      </p:sp>
      <p:sp>
        <p:nvSpPr>
          <p:cNvPr id="9" name="TextBox 8">
            <a:extLst>
              <a:ext uri="{FF2B5EF4-FFF2-40B4-BE49-F238E27FC236}">
                <a16:creationId xmlns="" xmlns:a16="http://schemas.microsoft.com/office/drawing/2014/main" id="{15317361-42BB-40FF-B605-D026643E3495}"/>
              </a:ext>
            </a:extLst>
          </p:cNvPr>
          <p:cNvSpPr txBox="1"/>
          <p:nvPr/>
        </p:nvSpPr>
        <p:spPr>
          <a:xfrm>
            <a:off x="868680" y="4433113"/>
            <a:ext cx="9836834" cy="2031325"/>
          </a:xfrm>
          <a:prstGeom prst="rect">
            <a:avLst/>
          </a:prstGeom>
          <a:noFill/>
        </p:spPr>
        <p:txBody>
          <a:bodyPr wrap="square">
            <a:spAutoFit/>
          </a:bodyPr>
          <a:lstStyle/>
          <a:p>
            <a:pPr algn="l"/>
            <a:r>
              <a:rPr lang="en-US" b="0" i="0" dirty="0">
                <a:solidFill>
                  <a:srgbClr val="666666"/>
                </a:solidFill>
                <a:effectLst/>
                <a:latin typeface="Helvetica" panose="020B0604020202020204" pitchFamily="34" charset="0"/>
              </a:rPr>
              <a:t>The negative charge formed at the p-side of the p-n junction is called negative barrier voltage while the positive charge formed at the n-side of the p-n junction is called positive barrier voltage. The total charge formed at the p-n junction is called </a:t>
            </a:r>
            <a:r>
              <a:rPr lang="en-US" b="0" i="0" dirty="0">
                <a:solidFill>
                  <a:srgbClr val="FF0000"/>
                </a:solidFill>
                <a:effectLst/>
                <a:latin typeface="Helvetica" panose="020B0604020202020204" pitchFamily="34" charset="0"/>
              </a:rPr>
              <a:t>barrier voltage, barrier potential </a:t>
            </a:r>
            <a:r>
              <a:rPr lang="en-US" b="0" i="0" dirty="0">
                <a:effectLst/>
                <a:latin typeface="Helvetica" panose="020B0604020202020204" pitchFamily="34" charset="0"/>
              </a:rPr>
              <a:t>or</a:t>
            </a:r>
            <a:r>
              <a:rPr lang="en-US" b="0" i="0" dirty="0">
                <a:solidFill>
                  <a:srgbClr val="FF0000"/>
                </a:solidFill>
                <a:effectLst/>
                <a:latin typeface="Helvetica" panose="020B0604020202020204" pitchFamily="34" charset="0"/>
              </a:rPr>
              <a:t> junction barrier. </a:t>
            </a:r>
          </a:p>
          <a:p>
            <a:pPr algn="l"/>
            <a:r>
              <a:rPr lang="en-US" b="0" i="0" dirty="0">
                <a:solidFill>
                  <a:srgbClr val="666666"/>
                </a:solidFill>
                <a:effectLst/>
                <a:latin typeface="Helvetica" panose="020B0604020202020204" pitchFamily="34" charset="0"/>
              </a:rPr>
              <a:t>The size of the barrier voltage at the p-n junction </a:t>
            </a:r>
            <a:r>
              <a:rPr lang="en-US" b="0" i="0" dirty="0">
                <a:solidFill>
                  <a:srgbClr val="FF0000"/>
                </a:solidFill>
                <a:effectLst/>
                <a:latin typeface="Helvetica" panose="020B0604020202020204" pitchFamily="34" charset="0"/>
              </a:rPr>
              <a:t>is depends on</a:t>
            </a:r>
            <a:r>
              <a:rPr lang="en-US" b="0" i="0" dirty="0">
                <a:solidFill>
                  <a:srgbClr val="666666"/>
                </a:solidFill>
                <a:effectLst/>
                <a:latin typeface="Helvetica" panose="020B0604020202020204" pitchFamily="34" charset="0"/>
              </a:rPr>
              <a:t>, the amount of </a:t>
            </a:r>
            <a:r>
              <a:rPr lang="en-US" b="0" i="0" dirty="0">
                <a:solidFill>
                  <a:srgbClr val="FF0000"/>
                </a:solidFill>
                <a:effectLst/>
                <a:latin typeface="Helvetica" panose="020B0604020202020204" pitchFamily="34" charset="0"/>
              </a:rPr>
              <a:t>doping, junction temperature and type of material used. </a:t>
            </a:r>
            <a:r>
              <a:rPr lang="en-US" b="0" i="0" dirty="0">
                <a:solidFill>
                  <a:srgbClr val="666666"/>
                </a:solidFill>
                <a:effectLst/>
                <a:latin typeface="Helvetica" panose="020B0604020202020204" pitchFamily="34" charset="0"/>
              </a:rPr>
              <a:t>The barrier voltage for silicon diode is </a:t>
            </a:r>
            <a:r>
              <a:rPr lang="en-US" b="0" i="0" dirty="0">
                <a:solidFill>
                  <a:srgbClr val="FF0000"/>
                </a:solidFill>
                <a:effectLst/>
                <a:latin typeface="Helvetica" panose="020B0604020202020204" pitchFamily="34" charset="0"/>
              </a:rPr>
              <a:t>0.7 </a:t>
            </a:r>
            <a:r>
              <a:rPr lang="en-US" b="0" i="0" dirty="0">
                <a:effectLst/>
                <a:latin typeface="Helvetica" panose="020B0604020202020204" pitchFamily="34" charset="0"/>
              </a:rPr>
              <a:t>volts</a:t>
            </a:r>
            <a:r>
              <a:rPr lang="en-US" b="0" i="0" dirty="0">
                <a:solidFill>
                  <a:srgbClr val="FF0000"/>
                </a:solidFill>
                <a:effectLst/>
                <a:latin typeface="Helvetica" panose="020B0604020202020204" pitchFamily="34" charset="0"/>
              </a:rPr>
              <a:t> </a:t>
            </a:r>
            <a:r>
              <a:rPr lang="en-US" b="0" i="0" dirty="0">
                <a:solidFill>
                  <a:srgbClr val="666666"/>
                </a:solidFill>
                <a:effectLst/>
                <a:latin typeface="Helvetica" panose="020B0604020202020204" pitchFamily="34" charset="0"/>
              </a:rPr>
              <a:t>and for germanium is </a:t>
            </a:r>
            <a:r>
              <a:rPr lang="en-US" b="0" i="0" dirty="0">
                <a:solidFill>
                  <a:srgbClr val="FF0000"/>
                </a:solidFill>
                <a:effectLst/>
                <a:latin typeface="Helvetica" panose="020B0604020202020204" pitchFamily="34" charset="0"/>
              </a:rPr>
              <a:t>0.3</a:t>
            </a:r>
            <a:r>
              <a:rPr lang="en-US" b="0" i="0" dirty="0">
                <a:solidFill>
                  <a:srgbClr val="666666"/>
                </a:solidFill>
                <a:effectLst/>
                <a:latin typeface="Helvetica" panose="020B0604020202020204" pitchFamily="34" charset="0"/>
              </a:rPr>
              <a:t> volts.</a:t>
            </a:r>
          </a:p>
        </p:txBody>
      </p:sp>
    </p:spTree>
    <p:extLst>
      <p:ext uri="{BB962C8B-B14F-4D97-AF65-F5344CB8AC3E}">
        <p14:creationId xmlns="" xmlns:p14="http://schemas.microsoft.com/office/powerpoint/2010/main" val="121762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FA0163F-9AA5-4E90-B810-82FBFDAB2273}"/>
              </a:ext>
            </a:extLst>
          </p:cNvPr>
          <p:cNvSpPr txBox="1"/>
          <p:nvPr/>
        </p:nvSpPr>
        <p:spPr>
          <a:xfrm>
            <a:off x="1069145" y="762000"/>
            <a:ext cx="10100603" cy="2523768"/>
          </a:xfrm>
          <a:prstGeom prst="rect">
            <a:avLst/>
          </a:prstGeom>
          <a:noFill/>
        </p:spPr>
        <p:txBody>
          <a:bodyPr wrap="square">
            <a:spAutoFit/>
          </a:bodyPr>
          <a:lstStyle/>
          <a:p>
            <a:pPr algn="ctr"/>
            <a:r>
              <a:rPr lang="en-US" sz="3200" b="1" dirty="0">
                <a:solidFill>
                  <a:srgbClr val="FF0000"/>
                </a:solidFill>
                <a:latin typeface="Helvetica" panose="020B0604020202020204" pitchFamily="34" charset="0"/>
                <a:cs typeface="Helvetica" panose="020B0604020202020204" pitchFamily="34" charset="0"/>
              </a:rPr>
              <a:t>UNIT – I</a:t>
            </a:r>
          </a:p>
          <a:p>
            <a:pPr algn="r"/>
            <a:endParaRPr lang="en-US" dirty="0">
              <a:latin typeface="Helvetica" panose="020B0604020202020204" pitchFamily="34" charset="0"/>
              <a:cs typeface="Helvetica" panose="020B0604020202020204" pitchFamily="34" charset="0"/>
            </a:endParaRPr>
          </a:p>
          <a:p>
            <a:pPr algn="just"/>
            <a:r>
              <a:rPr lang="en-US" dirty="0">
                <a:latin typeface="Helvetica" panose="020B0604020202020204" pitchFamily="34" charset="0"/>
                <a:cs typeface="Helvetica" panose="020B0604020202020204" pitchFamily="34" charset="0"/>
              </a:rPr>
              <a:t> </a:t>
            </a:r>
            <a:r>
              <a:rPr lang="en-US" sz="2800" b="1" dirty="0">
                <a:solidFill>
                  <a:srgbClr val="FF0000"/>
                </a:solidFill>
                <a:latin typeface="Helvetica" panose="020B0604020202020204" pitchFamily="34" charset="0"/>
                <a:cs typeface="Helvetica" panose="020B0604020202020204" pitchFamily="34" charset="0"/>
              </a:rPr>
              <a:t>P-N Junction Diode</a:t>
            </a:r>
            <a:r>
              <a:rPr lang="en-US" sz="2000" dirty="0">
                <a:latin typeface="Helvetica" panose="020B0604020202020204" pitchFamily="34" charset="0"/>
                <a:cs typeface="Helvetica" panose="020B0604020202020204" pitchFamily="34" charset="0"/>
              </a:rPr>
              <a:t>: Qualitative Theory of P-N Junction, P-N Junction as a Diode, Diode Equation, Volt-Ampere Characteristics, Temperature dependence of VI characteristic, Ideal versus Practical – Resistance levels (Static and Dynamic), define Transition and Diffusion Capacitances, varactor diode, photo diode, Breakdown Mechanisms in Semiconductor Diodes, Zener Diode Characteristics. </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 xmlns:p14="http://schemas.microsoft.com/office/powerpoint/2010/main" val="116833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DE30961-2E2C-4DC5-AA9C-7A01C7E36DB6}"/>
              </a:ext>
            </a:extLst>
          </p:cNvPr>
          <p:cNvSpPr txBox="1"/>
          <p:nvPr/>
        </p:nvSpPr>
        <p:spPr>
          <a:xfrm>
            <a:off x="1543928" y="553887"/>
            <a:ext cx="4744330" cy="523220"/>
          </a:xfrm>
          <a:prstGeom prst="rect">
            <a:avLst/>
          </a:prstGeom>
          <a:noFill/>
        </p:spPr>
        <p:txBody>
          <a:bodyPr wrap="square">
            <a:spAutoFit/>
          </a:bodyPr>
          <a:lstStyle/>
          <a:p>
            <a:pPr algn="ctr"/>
            <a:r>
              <a:rPr lang="en-US" sz="2800" b="1" i="0" dirty="0">
                <a:solidFill>
                  <a:srgbClr val="FF0000"/>
                </a:solidFill>
                <a:effectLst/>
                <a:latin typeface="Helvetica" panose="020B0604020202020204" pitchFamily="34" charset="0"/>
              </a:rPr>
              <a:t>Width of depletion region</a:t>
            </a:r>
          </a:p>
        </p:txBody>
      </p:sp>
      <p:pic>
        <p:nvPicPr>
          <p:cNvPr id="5" name="Picture 4">
            <a:extLst>
              <a:ext uri="{FF2B5EF4-FFF2-40B4-BE49-F238E27FC236}">
                <a16:creationId xmlns="" xmlns:a16="http://schemas.microsoft.com/office/drawing/2014/main" id="{693D576D-E23A-4D19-B0B8-EACB7C1C6935}"/>
              </a:ext>
            </a:extLst>
          </p:cNvPr>
          <p:cNvPicPr>
            <a:picLocks noChangeAspect="1"/>
          </p:cNvPicPr>
          <p:nvPr/>
        </p:nvPicPr>
        <p:blipFill>
          <a:blip r:embed="rId2"/>
          <a:stretch>
            <a:fillRect/>
          </a:stretch>
        </p:blipFill>
        <p:spPr>
          <a:xfrm>
            <a:off x="828349" y="1446407"/>
            <a:ext cx="5267652" cy="3554218"/>
          </a:xfrm>
          <a:prstGeom prst="rect">
            <a:avLst/>
          </a:prstGeom>
        </p:spPr>
      </p:pic>
      <p:pic>
        <p:nvPicPr>
          <p:cNvPr id="7" name="Picture 6">
            <a:extLst>
              <a:ext uri="{FF2B5EF4-FFF2-40B4-BE49-F238E27FC236}">
                <a16:creationId xmlns="" xmlns:a16="http://schemas.microsoft.com/office/drawing/2014/main" id="{389BE295-8A9B-4B57-A32F-2D3BB648B8E6}"/>
              </a:ext>
            </a:extLst>
          </p:cNvPr>
          <p:cNvPicPr>
            <a:picLocks noChangeAspect="1"/>
          </p:cNvPicPr>
          <p:nvPr/>
        </p:nvPicPr>
        <p:blipFill>
          <a:blip r:embed="rId3"/>
          <a:stretch>
            <a:fillRect/>
          </a:stretch>
        </p:blipFill>
        <p:spPr>
          <a:xfrm>
            <a:off x="6427469" y="1857375"/>
            <a:ext cx="4936181" cy="3480640"/>
          </a:xfrm>
          <a:prstGeom prst="rect">
            <a:avLst/>
          </a:prstGeom>
        </p:spPr>
      </p:pic>
      <p:sp>
        <p:nvSpPr>
          <p:cNvPr id="9" name="TextBox 8">
            <a:extLst>
              <a:ext uri="{FF2B5EF4-FFF2-40B4-BE49-F238E27FC236}">
                <a16:creationId xmlns="" xmlns:a16="http://schemas.microsoft.com/office/drawing/2014/main" id="{553347FF-5714-4827-995A-A54E07E3356B}"/>
              </a:ext>
            </a:extLst>
          </p:cNvPr>
          <p:cNvSpPr txBox="1"/>
          <p:nvPr/>
        </p:nvSpPr>
        <p:spPr>
          <a:xfrm>
            <a:off x="1135966" y="5338015"/>
            <a:ext cx="9907172" cy="923330"/>
          </a:xfrm>
          <a:prstGeom prst="rect">
            <a:avLst/>
          </a:prstGeom>
          <a:noFill/>
        </p:spPr>
        <p:txBody>
          <a:bodyPr wrap="square">
            <a:spAutoFit/>
          </a:bodyPr>
          <a:lstStyle/>
          <a:p>
            <a:r>
              <a:rPr lang="en-US" b="0" i="0" dirty="0">
                <a:solidFill>
                  <a:srgbClr val="202124"/>
                </a:solidFill>
                <a:effectLst/>
                <a:latin typeface="arial" panose="020B0604020202020204" pitchFamily="34" charset="0"/>
              </a:rPr>
              <a:t>The physical width of the depletion region in a typical Si diode ranges from a fraction of a micrometer to tens of </a:t>
            </a:r>
            <a:r>
              <a:rPr lang="en-US" b="1" i="0" dirty="0">
                <a:solidFill>
                  <a:srgbClr val="202124"/>
                </a:solidFill>
                <a:effectLst/>
                <a:latin typeface="arial" panose="020B0604020202020204" pitchFamily="34" charset="0"/>
              </a:rPr>
              <a:t>micrometers</a:t>
            </a:r>
            <a:r>
              <a:rPr lang="en-US" b="0" i="0" dirty="0">
                <a:solidFill>
                  <a:srgbClr val="202124"/>
                </a:solidFill>
                <a:effectLst/>
                <a:latin typeface="arial" panose="020B0604020202020204" pitchFamily="34" charset="0"/>
              </a:rPr>
              <a:t> </a:t>
            </a:r>
          </a:p>
          <a:p>
            <a:r>
              <a:rPr lang="en-US" dirty="0">
                <a:solidFill>
                  <a:srgbClr val="202124"/>
                </a:solidFill>
                <a:latin typeface="arial" panose="020B0604020202020204" pitchFamily="34" charset="0"/>
              </a:rPr>
              <a:t>1 micron =</a:t>
            </a:r>
            <a:endParaRPr lang="en-US" dirty="0"/>
          </a:p>
        </p:txBody>
      </p:sp>
      <p:pic>
        <p:nvPicPr>
          <p:cNvPr id="11" name="Picture 10">
            <a:extLst>
              <a:ext uri="{FF2B5EF4-FFF2-40B4-BE49-F238E27FC236}">
                <a16:creationId xmlns="" xmlns:a16="http://schemas.microsoft.com/office/drawing/2014/main" id="{C19464D1-DBBA-4F2C-8424-14183B55DA82}"/>
              </a:ext>
            </a:extLst>
          </p:cNvPr>
          <p:cNvPicPr>
            <a:picLocks noChangeAspect="1"/>
          </p:cNvPicPr>
          <p:nvPr/>
        </p:nvPicPr>
        <p:blipFill>
          <a:blip r:embed="rId4"/>
          <a:stretch>
            <a:fillRect/>
          </a:stretch>
        </p:blipFill>
        <p:spPr>
          <a:xfrm>
            <a:off x="2421586" y="5964702"/>
            <a:ext cx="1040589" cy="283797"/>
          </a:xfrm>
          <a:prstGeom prst="rect">
            <a:avLst/>
          </a:prstGeom>
        </p:spPr>
      </p:pic>
    </p:spTree>
    <p:extLst>
      <p:ext uri="{BB962C8B-B14F-4D97-AF65-F5344CB8AC3E}">
        <p14:creationId xmlns="" xmlns:p14="http://schemas.microsoft.com/office/powerpoint/2010/main" val="406787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9F4DBB0-DCC7-40AB-80CE-85717F617BEB}"/>
              </a:ext>
            </a:extLst>
          </p:cNvPr>
          <p:cNvSpPr txBox="1"/>
          <p:nvPr/>
        </p:nvSpPr>
        <p:spPr>
          <a:xfrm>
            <a:off x="629529" y="511685"/>
            <a:ext cx="3632982" cy="523220"/>
          </a:xfrm>
          <a:prstGeom prst="rect">
            <a:avLst/>
          </a:prstGeom>
          <a:noFill/>
        </p:spPr>
        <p:txBody>
          <a:bodyPr wrap="square">
            <a:spAutoFit/>
          </a:bodyPr>
          <a:lstStyle/>
          <a:p>
            <a:pPr algn="ctr"/>
            <a:r>
              <a:rPr lang="en-US" sz="2800" b="1" i="0" dirty="0">
                <a:solidFill>
                  <a:srgbClr val="FF0000"/>
                </a:solidFill>
                <a:effectLst/>
                <a:latin typeface="Helvetica" panose="020B0604020202020204" pitchFamily="34" charset="0"/>
              </a:rPr>
              <a:t>Depletion region</a:t>
            </a:r>
          </a:p>
        </p:txBody>
      </p:sp>
      <p:sp>
        <p:nvSpPr>
          <p:cNvPr id="5" name="TextBox 4">
            <a:extLst>
              <a:ext uri="{FF2B5EF4-FFF2-40B4-BE49-F238E27FC236}">
                <a16:creationId xmlns="" xmlns:a16="http://schemas.microsoft.com/office/drawing/2014/main" id="{213AF306-92BE-4E31-8456-EDBB01C1CB10}"/>
              </a:ext>
            </a:extLst>
          </p:cNvPr>
          <p:cNvSpPr txBox="1"/>
          <p:nvPr/>
        </p:nvSpPr>
        <p:spPr>
          <a:xfrm>
            <a:off x="882746" y="1331966"/>
            <a:ext cx="9724293" cy="1754326"/>
          </a:xfrm>
          <a:prstGeom prst="rect">
            <a:avLst/>
          </a:prstGeom>
          <a:noFill/>
        </p:spPr>
        <p:txBody>
          <a:bodyPr wrap="square">
            <a:spAutoFit/>
          </a:bodyPr>
          <a:lstStyle/>
          <a:p>
            <a:pPr algn="l"/>
            <a:r>
              <a:rPr lang="en-US" b="0" i="0" dirty="0">
                <a:solidFill>
                  <a:srgbClr val="FF0000"/>
                </a:solidFill>
                <a:effectLst/>
                <a:latin typeface="Helvetica" panose="020B0604020202020204" pitchFamily="34" charset="0"/>
              </a:rPr>
              <a:t>What is depletion region?</a:t>
            </a:r>
            <a:endParaRPr lang="en-US" b="1" i="0" dirty="0">
              <a:solidFill>
                <a:srgbClr val="FF0000"/>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Generally, depletion refers to reduction or decrease in quantity of something.</a:t>
            </a:r>
          </a:p>
          <a:p>
            <a:pPr algn="l"/>
            <a:r>
              <a:rPr lang="en-US" dirty="0">
                <a:solidFill>
                  <a:srgbClr val="666666"/>
                </a:solidFill>
                <a:latin typeface="Helvetica" panose="020B0604020202020204" pitchFamily="34" charset="0"/>
              </a:rPr>
              <a:t>T</a:t>
            </a:r>
            <a:r>
              <a:rPr lang="en-US" b="0" i="0" dirty="0">
                <a:solidFill>
                  <a:srgbClr val="666666"/>
                </a:solidFill>
                <a:effectLst/>
                <a:latin typeface="Helvetica" panose="020B0604020202020204" pitchFamily="34" charset="0"/>
              </a:rPr>
              <a:t>he depletion region refers to a region where flow of charge carriers are decreased over a given time and finally results in empty mobile charge carriers or full of immobile charge carriers.</a:t>
            </a:r>
            <a:endParaRPr lang="en-US" dirty="0">
              <a:solidFill>
                <a:srgbClr val="666666"/>
              </a:solidFill>
              <a:latin typeface="Helvetica" panose="020B0604020202020204" pitchFamily="34" charset="0"/>
            </a:endParaRPr>
          </a:p>
          <a:p>
            <a:pPr algn="l"/>
            <a:endParaRPr lang="en-US" b="0" i="0" dirty="0">
              <a:solidFill>
                <a:srgbClr val="666666"/>
              </a:solidFill>
              <a:effectLst/>
              <a:latin typeface="Helvetica" panose="020B0604020202020204" pitchFamily="34" charset="0"/>
            </a:endParaRPr>
          </a:p>
        </p:txBody>
      </p:sp>
      <p:pic>
        <p:nvPicPr>
          <p:cNvPr id="7" name="Picture 6">
            <a:extLst>
              <a:ext uri="{FF2B5EF4-FFF2-40B4-BE49-F238E27FC236}">
                <a16:creationId xmlns="" xmlns:a16="http://schemas.microsoft.com/office/drawing/2014/main" id="{F8DBFEB2-3DF0-48B4-A537-978637FFA294}"/>
              </a:ext>
            </a:extLst>
          </p:cNvPr>
          <p:cNvPicPr>
            <a:picLocks noChangeAspect="1"/>
          </p:cNvPicPr>
          <p:nvPr/>
        </p:nvPicPr>
        <p:blipFill>
          <a:blip r:embed="rId2"/>
          <a:stretch>
            <a:fillRect/>
          </a:stretch>
        </p:blipFill>
        <p:spPr>
          <a:xfrm>
            <a:off x="3193366" y="2666262"/>
            <a:ext cx="4262877" cy="3210856"/>
          </a:xfrm>
          <a:prstGeom prst="rect">
            <a:avLst/>
          </a:prstGeom>
        </p:spPr>
      </p:pic>
    </p:spTree>
    <p:extLst>
      <p:ext uri="{BB962C8B-B14F-4D97-AF65-F5344CB8AC3E}">
        <p14:creationId xmlns="" xmlns:p14="http://schemas.microsoft.com/office/powerpoint/2010/main" val="770984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4AF895D-ED44-4606-B9C6-666ACC5F8F00}"/>
              </a:ext>
            </a:extLst>
          </p:cNvPr>
          <p:cNvSpPr txBox="1"/>
          <p:nvPr/>
        </p:nvSpPr>
        <p:spPr>
          <a:xfrm>
            <a:off x="882748" y="635114"/>
            <a:ext cx="9949376" cy="4524315"/>
          </a:xfrm>
          <a:prstGeom prst="rect">
            <a:avLst/>
          </a:prstGeom>
          <a:noFill/>
        </p:spPr>
        <p:txBody>
          <a:bodyPr wrap="square">
            <a:spAutoFit/>
          </a:bodyPr>
          <a:lstStyle/>
          <a:p>
            <a:pPr algn="just"/>
            <a:r>
              <a:rPr lang="en-US" b="0" i="0" dirty="0">
                <a:solidFill>
                  <a:srgbClr val="666666"/>
                </a:solidFill>
                <a:effectLst/>
                <a:latin typeface="Helvetica" panose="020B0604020202020204" pitchFamily="34" charset="0"/>
              </a:rPr>
              <a:t>The net negative charge at p-side of the p-n junction prevents further flow of free electrons crossing from n-side to p-side because the negative charge present at the p-side of the p-n junction repels the free electrons. </a:t>
            </a:r>
          </a:p>
          <a:p>
            <a:pPr algn="just"/>
            <a:r>
              <a:rPr lang="en-US" b="0" i="0" dirty="0">
                <a:solidFill>
                  <a:srgbClr val="666666"/>
                </a:solidFill>
                <a:effectLst/>
                <a:latin typeface="Helvetica" panose="020B0604020202020204" pitchFamily="34" charset="0"/>
              </a:rPr>
              <a:t>Similarly, the net positive charge at n-side of the p-n junction prevents further flow of holes from p-side to n-side.</a:t>
            </a:r>
          </a:p>
          <a:p>
            <a:pPr algn="just"/>
            <a:endParaRPr lang="en-US" dirty="0">
              <a:solidFill>
                <a:srgbClr val="666666"/>
              </a:solidFill>
              <a:latin typeface="Helvetica" panose="020B0604020202020204" pitchFamily="34" charset="0"/>
            </a:endParaRPr>
          </a:p>
          <a:p>
            <a:pPr algn="just"/>
            <a:r>
              <a:rPr lang="en-US" b="0" i="0" dirty="0">
                <a:solidFill>
                  <a:srgbClr val="666666"/>
                </a:solidFill>
                <a:effectLst/>
                <a:latin typeface="Helvetica" panose="020B0604020202020204" pitchFamily="34" charset="0"/>
              </a:rPr>
              <a:t>Thus, immobile positive charge at n-side and immobile negative charge at p-side near the junction acts like </a:t>
            </a:r>
            <a:r>
              <a:rPr lang="en-US" b="0" i="0" dirty="0">
                <a:solidFill>
                  <a:srgbClr val="FF0000"/>
                </a:solidFill>
                <a:effectLst/>
                <a:latin typeface="Helvetica" panose="020B0604020202020204" pitchFamily="34" charset="0"/>
              </a:rPr>
              <a:t>a barrier or wall </a:t>
            </a:r>
            <a:r>
              <a:rPr lang="en-US" b="0" i="0" dirty="0">
                <a:solidFill>
                  <a:srgbClr val="666666"/>
                </a:solidFill>
                <a:effectLst/>
                <a:latin typeface="Helvetica" panose="020B0604020202020204" pitchFamily="34" charset="0"/>
              </a:rPr>
              <a:t>and prevent the further flow of free electrons and holes. The region near the junction where flow of charges carriers are decreased over a given time and finally results in empty charge carriers or full of immobile charge carriers is called depletion region. </a:t>
            </a:r>
          </a:p>
          <a:p>
            <a:pPr algn="just"/>
            <a:endParaRPr lang="en-US" b="0" i="0" dirty="0">
              <a:solidFill>
                <a:srgbClr val="666666"/>
              </a:solidFill>
              <a:effectLst/>
              <a:latin typeface="Helvetica" panose="020B0604020202020204" pitchFamily="34" charset="0"/>
            </a:endParaRPr>
          </a:p>
          <a:p>
            <a:pPr algn="just"/>
            <a:r>
              <a:rPr lang="en-US" b="0" i="0" dirty="0">
                <a:solidFill>
                  <a:srgbClr val="666666"/>
                </a:solidFill>
                <a:effectLst/>
                <a:latin typeface="Helvetica" panose="020B0604020202020204" pitchFamily="34" charset="0"/>
              </a:rPr>
              <a:t>The depletion region is </a:t>
            </a:r>
            <a:r>
              <a:rPr lang="en-US" b="0" i="0" dirty="0">
                <a:solidFill>
                  <a:srgbClr val="FF0000"/>
                </a:solidFill>
                <a:effectLst/>
                <a:latin typeface="Helvetica" panose="020B0604020202020204" pitchFamily="34" charset="0"/>
              </a:rPr>
              <a:t>also called </a:t>
            </a:r>
            <a:r>
              <a:rPr lang="en-US" b="0" i="0" dirty="0">
                <a:solidFill>
                  <a:srgbClr val="666666"/>
                </a:solidFill>
                <a:effectLst/>
                <a:latin typeface="Helvetica" panose="020B0604020202020204" pitchFamily="34" charset="0"/>
              </a:rPr>
              <a:t>as </a:t>
            </a:r>
            <a:r>
              <a:rPr lang="en-US" b="0" i="0" dirty="0">
                <a:solidFill>
                  <a:srgbClr val="FF0000"/>
                </a:solidFill>
                <a:effectLst/>
                <a:latin typeface="Helvetica" panose="020B0604020202020204" pitchFamily="34" charset="0"/>
              </a:rPr>
              <a:t>depletion zone, depletion layer, space charge region, </a:t>
            </a:r>
            <a:r>
              <a:rPr lang="en-US" b="0" i="0" dirty="0">
                <a:effectLst/>
                <a:latin typeface="Helvetica" panose="020B0604020202020204" pitchFamily="34" charset="0"/>
              </a:rPr>
              <a:t>or</a:t>
            </a:r>
            <a:r>
              <a:rPr lang="en-US" b="0" i="0" dirty="0">
                <a:solidFill>
                  <a:srgbClr val="FF0000"/>
                </a:solidFill>
                <a:effectLst/>
                <a:latin typeface="Helvetica" panose="020B0604020202020204" pitchFamily="34" charset="0"/>
              </a:rPr>
              <a:t> space charge layer.</a:t>
            </a:r>
            <a:r>
              <a:rPr lang="en-US" b="0" i="0" dirty="0">
                <a:solidFill>
                  <a:srgbClr val="666666"/>
                </a:solidFill>
                <a:effectLst/>
                <a:latin typeface="Helvetica" panose="020B0604020202020204" pitchFamily="34" charset="0"/>
              </a:rPr>
              <a:t> The depletion region acts like a wall between p-type and n-type semiconductor and prevents further flow of free electrons and holes.</a:t>
            </a:r>
          </a:p>
          <a:p>
            <a:pPr algn="just"/>
            <a:endParaRPr lang="en-US" dirty="0"/>
          </a:p>
        </p:txBody>
      </p:sp>
    </p:spTree>
    <p:extLst>
      <p:ext uri="{BB962C8B-B14F-4D97-AF65-F5344CB8AC3E}">
        <p14:creationId xmlns="" xmlns:p14="http://schemas.microsoft.com/office/powerpoint/2010/main" val="73874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4E8C318-C272-41C3-84EC-6A921D358A24}"/>
              </a:ext>
            </a:extLst>
          </p:cNvPr>
          <p:cNvSpPr txBox="1"/>
          <p:nvPr/>
        </p:nvSpPr>
        <p:spPr>
          <a:xfrm>
            <a:off x="910883" y="567955"/>
            <a:ext cx="3998742" cy="523220"/>
          </a:xfrm>
          <a:prstGeom prst="rect">
            <a:avLst/>
          </a:prstGeom>
          <a:noFill/>
        </p:spPr>
        <p:txBody>
          <a:bodyPr wrap="square">
            <a:spAutoFit/>
          </a:bodyPr>
          <a:lstStyle/>
          <a:p>
            <a:pPr algn="l"/>
            <a:r>
              <a:rPr lang="en-US" sz="2800" b="1" i="0" dirty="0">
                <a:solidFill>
                  <a:srgbClr val="FF0000"/>
                </a:solidFill>
                <a:effectLst/>
                <a:latin typeface="Helvetica" panose="020B0604020202020204" pitchFamily="34" charset="0"/>
              </a:rPr>
              <a:t>P-N junction diode</a:t>
            </a:r>
          </a:p>
        </p:txBody>
      </p:sp>
      <p:sp>
        <p:nvSpPr>
          <p:cNvPr id="5" name="TextBox 4">
            <a:extLst>
              <a:ext uri="{FF2B5EF4-FFF2-40B4-BE49-F238E27FC236}">
                <a16:creationId xmlns="" xmlns:a16="http://schemas.microsoft.com/office/drawing/2014/main" id="{C09356BE-8214-42CC-8A9D-6E0584AE9F5D}"/>
              </a:ext>
            </a:extLst>
          </p:cNvPr>
          <p:cNvSpPr txBox="1"/>
          <p:nvPr/>
        </p:nvSpPr>
        <p:spPr>
          <a:xfrm>
            <a:off x="910883" y="1306008"/>
            <a:ext cx="9020908" cy="923330"/>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A p-n junction diode is </a:t>
            </a:r>
            <a:r>
              <a:rPr lang="en-US" b="0" i="0" dirty="0">
                <a:solidFill>
                  <a:srgbClr val="FF0000"/>
                </a:solidFill>
                <a:effectLst/>
                <a:latin typeface="Helvetica" panose="020B0604020202020204" pitchFamily="34" charset="0"/>
              </a:rPr>
              <a:t>two-terminal </a:t>
            </a:r>
            <a:r>
              <a:rPr lang="en-US" b="0" i="0" dirty="0">
                <a:solidFill>
                  <a:srgbClr val="666666"/>
                </a:solidFill>
                <a:effectLst/>
                <a:latin typeface="Helvetica" panose="020B0604020202020204" pitchFamily="34" charset="0"/>
              </a:rPr>
              <a:t>or </a:t>
            </a:r>
            <a:r>
              <a:rPr lang="en-US" b="0" i="0" dirty="0">
                <a:solidFill>
                  <a:srgbClr val="FF0000"/>
                </a:solidFill>
                <a:effectLst/>
                <a:latin typeface="Helvetica" panose="020B0604020202020204" pitchFamily="34" charset="0"/>
              </a:rPr>
              <a:t>two-electrode</a:t>
            </a:r>
            <a:r>
              <a:rPr lang="en-US" b="0" i="0" dirty="0">
                <a:solidFill>
                  <a:srgbClr val="666666"/>
                </a:solidFill>
                <a:effectLst/>
                <a:latin typeface="Helvetica" panose="020B0604020202020204" pitchFamily="34" charset="0"/>
              </a:rPr>
              <a:t> </a:t>
            </a:r>
            <a:r>
              <a:rPr lang="en-US" b="0" i="0" u="none" strike="noStrike" dirty="0">
                <a:solidFill>
                  <a:srgbClr val="3333FF"/>
                </a:solidFill>
                <a:effectLst/>
                <a:latin typeface="Helvetica" panose="020B0604020202020204" pitchFamily="34" charset="0"/>
                <a:hlinkClick r:id="rId2"/>
              </a:rPr>
              <a:t>semiconductor </a:t>
            </a:r>
            <a:r>
              <a:rPr lang="en-US" b="0" i="0" dirty="0">
                <a:solidFill>
                  <a:srgbClr val="666666"/>
                </a:solidFill>
                <a:effectLst/>
                <a:latin typeface="Helvetica" panose="020B0604020202020204" pitchFamily="34" charset="0"/>
              </a:rPr>
              <a:t>device, which allows the electric current in only one direction while blocks the electric current in opposite or reverse direction.</a:t>
            </a:r>
            <a:endParaRPr lang="en-US" dirty="0"/>
          </a:p>
        </p:txBody>
      </p:sp>
      <p:sp>
        <p:nvSpPr>
          <p:cNvPr id="7" name="TextBox 6">
            <a:extLst>
              <a:ext uri="{FF2B5EF4-FFF2-40B4-BE49-F238E27FC236}">
                <a16:creationId xmlns="" xmlns:a16="http://schemas.microsoft.com/office/drawing/2014/main" id="{19FA023A-8F4E-414B-B80B-C5588B8EF26E}"/>
              </a:ext>
            </a:extLst>
          </p:cNvPr>
          <p:cNvSpPr txBox="1"/>
          <p:nvPr/>
        </p:nvSpPr>
        <p:spPr>
          <a:xfrm>
            <a:off x="910883" y="2444171"/>
            <a:ext cx="8908366" cy="369332"/>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The basic </a:t>
            </a:r>
            <a:r>
              <a:rPr lang="en-US" b="0" i="0" dirty="0">
                <a:solidFill>
                  <a:srgbClr val="FF0000"/>
                </a:solidFill>
                <a:effectLst/>
                <a:latin typeface="Helvetica" panose="020B0604020202020204" pitchFamily="34" charset="0"/>
              </a:rPr>
              <a:t>symbol</a:t>
            </a:r>
            <a:r>
              <a:rPr lang="en-US" b="0" i="0" dirty="0">
                <a:solidFill>
                  <a:srgbClr val="666666"/>
                </a:solidFill>
                <a:effectLst/>
                <a:latin typeface="Helvetica" panose="020B0604020202020204" pitchFamily="34" charset="0"/>
              </a:rPr>
              <a:t> of p-n junction diode                    </a:t>
            </a:r>
            <a:r>
              <a:rPr lang="en-US" b="0" i="0" dirty="0">
                <a:solidFill>
                  <a:srgbClr val="FF0000"/>
                </a:solidFill>
                <a:effectLst/>
                <a:latin typeface="Helvetica" panose="020B0604020202020204" pitchFamily="34" charset="0"/>
              </a:rPr>
              <a:t>structure</a:t>
            </a:r>
            <a:r>
              <a:rPr lang="en-US" b="0" i="0" dirty="0">
                <a:solidFill>
                  <a:srgbClr val="666666"/>
                </a:solidFill>
                <a:effectLst/>
                <a:latin typeface="Helvetica" panose="020B0604020202020204" pitchFamily="34" charset="0"/>
              </a:rPr>
              <a:t> of p-n junction diode</a:t>
            </a:r>
            <a:endParaRPr lang="en-US" dirty="0"/>
          </a:p>
        </p:txBody>
      </p:sp>
      <p:pic>
        <p:nvPicPr>
          <p:cNvPr id="9" name="Picture 8">
            <a:extLst>
              <a:ext uri="{FF2B5EF4-FFF2-40B4-BE49-F238E27FC236}">
                <a16:creationId xmlns="" xmlns:a16="http://schemas.microsoft.com/office/drawing/2014/main" id="{0351E252-6425-447F-8FC8-FC50607D7C6C}"/>
              </a:ext>
            </a:extLst>
          </p:cNvPr>
          <p:cNvPicPr>
            <a:picLocks noChangeAspect="1"/>
          </p:cNvPicPr>
          <p:nvPr/>
        </p:nvPicPr>
        <p:blipFill>
          <a:blip r:embed="rId3"/>
          <a:stretch>
            <a:fillRect/>
          </a:stretch>
        </p:blipFill>
        <p:spPr>
          <a:xfrm>
            <a:off x="1721680" y="3895725"/>
            <a:ext cx="2238375" cy="933450"/>
          </a:xfrm>
          <a:prstGeom prst="rect">
            <a:avLst/>
          </a:prstGeom>
        </p:spPr>
      </p:pic>
      <p:pic>
        <p:nvPicPr>
          <p:cNvPr id="11" name="Picture 10">
            <a:extLst>
              <a:ext uri="{FF2B5EF4-FFF2-40B4-BE49-F238E27FC236}">
                <a16:creationId xmlns="" xmlns:a16="http://schemas.microsoft.com/office/drawing/2014/main" id="{82C41E69-785F-456C-A5A2-12A874E60C39}"/>
              </a:ext>
            </a:extLst>
          </p:cNvPr>
          <p:cNvPicPr>
            <a:picLocks noChangeAspect="1"/>
          </p:cNvPicPr>
          <p:nvPr/>
        </p:nvPicPr>
        <p:blipFill>
          <a:blip r:embed="rId4"/>
          <a:stretch>
            <a:fillRect/>
          </a:stretch>
        </p:blipFill>
        <p:spPr>
          <a:xfrm>
            <a:off x="4909625" y="3028336"/>
            <a:ext cx="6219825" cy="2343150"/>
          </a:xfrm>
          <a:prstGeom prst="rect">
            <a:avLst/>
          </a:prstGeom>
        </p:spPr>
      </p:pic>
    </p:spTree>
    <p:extLst>
      <p:ext uri="{BB962C8B-B14F-4D97-AF65-F5344CB8AC3E}">
        <p14:creationId xmlns="" xmlns:p14="http://schemas.microsoft.com/office/powerpoint/2010/main" val="1546503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43886D3-AA81-4229-8792-8C8AF175460E}"/>
              </a:ext>
            </a:extLst>
          </p:cNvPr>
          <p:cNvSpPr txBox="1"/>
          <p:nvPr/>
        </p:nvSpPr>
        <p:spPr>
          <a:xfrm>
            <a:off x="432581" y="443524"/>
            <a:ext cx="9597683" cy="4031873"/>
          </a:xfrm>
          <a:prstGeom prst="rect">
            <a:avLst/>
          </a:prstGeom>
          <a:noFill/>
        </p:spPr>
        <p:txBody>
          <a:bodyPr wrap="square">
            <a:spAutoFit/>
          </a:bodyPr>
          <a:lstStyle/>
          <a:p>
            <a:r>
              <a:rPr lang="en-US" sz="2400" b="1" i="0" dirty="0">
                <a:solidFill>
                  <a:srgbClr val="FF0000"/>
                </a:solidFill>
                <a:effectLst/>
                <a:latin typeface="arial" panose="020B0604020202020204" pitchFamily="34" charset="0"/>
              </a:rPr>
              <a:t>There are three biasing conditions for p-n junction diode and this is based on the voltage applied:</a:t>
            </a:r>
          </a:p>
          <a:p>
            <a:endParaRPr lang="en-US" sz="2400" b="1" dirty="0">
              <a:solidFill>
                <a:srgbClr val="FF0000"/>
              </a:solidFill>
              <a:latin typeface="arial" panose="020B0604020202020204" pitchFamily="34" charset="0"/>
            </a:endParaRPr>
          </a:p>
          <a:p>
            <a:pPr algn="l">
              <a:buFont typeface="Arial" panose="020B0604020202020204" pitchFamily="34" charset="0"/>
              <a:buChar char="•"/>
            </a:pPr>
            <a:r>
              <a:rPr lang="en-US" sz="2000" b="1" i="0" dirty="0">
                <a:solidFill>
                  <a:srgbClr val="FF0000"/>
                </a:solidFill>
                <a:effectLst/>
                <a:latin typeface="arial" panose="020B0604020202020204" pitchFamily="34" charset="0"/>
              </a:rPr>
              <a:t>Zero bias / Unbiased </a:t>
            </a:r>
            <a:r>
              <a:rPr lang="en-US" sz="2000" b="0" i="0" dirty="0">
                <a:solidFill>
                  <a:srgbClr val="202124"/>
                </a:solidFill>
                <a:effectLst/>
                <a:latin typeface="arial" panose="020B0604020202020204" pitchFamily="34" charset="0"/>
              </a:rPr>
              <a:t>: There is no external voltage applied to the </a:t>
            </a:r>
            <a:r>
              <a:rPr lang="en-US" sz="2000" b="1" i="0" dirty="0">
                <a:solidFill>
                  <a:srgbClr val="202124"/>
                </a:solidFill>
                <a:effectLst/>
                <a:latin typeface="arial" panose="020B0604020202020204" pitchFamily="34" charset="0"/>
              </a:rPr>
              <a:t>p-n junction diode</a:t>
            </a:r>
            <a:r>
              <a:rPr lang="en-US" sz="2000" b="0" i="0" dirty="0">
                <a:solidFill>
                  <a:srgbClr val="202124"/>
                </a:solidFill>
                <a:effectLst/>
                <a:latin typeface="arial" panose="020B0604020202020204" pitchFamily="34" charset="0"/>
              </a:rPr>
              <a:t>.</a:t>
            </a:r>
          </a:p>
          <a:p>
            <a:pPr algn="l">
              <a:buFont typeface="Arial" panose="020B0604020202020204" pitchFamily="34" charset="0"/>
              <a:buChar char="•"/>
            </a:pPr>
            <a:endParaRPr lang="en-US" sz="2000" b="0" i="0" dirty="0">
              <a:solidFill>
                <a:srgbClr val="202124"/>
              </a:solidFill>
              <a:effectLst/>
              <a:latin typeface="arial" panose="020B0604020202020204" pitchFamily="34" charset="0"/>
            </a:endParaRPr>
          </a:p>
          <a:p>
            <a:pPr algn="l">
              <a:buFont typeface="Arial" panose="020B0604020202020204" pitchFamily="34" charset="0"/>
              <a:buChar char="•"/>
            </a:pPr>
            <a:r>
              <a:rPr lang="en-US" sz="2000" b="1" i="0" dirty="0">
                <a:solidFill>
                  <a:srgbClr val="FF0000"/>
                </a:solidFill>
                <a:effectLst/>
                <a:latin typeface="arial" panose="020B0604020202020204" pitchFamily="34" charset="0"/>
              </a:rPr>
              <a:t>Forward bias</a:t>
            </a:r>
            <a:r>
              <a:rPr lang="en-US" sz="2000" b="0" i="0" dirty="0">
                <a:solidFill>
                  <a:srgbClr val="202124"/>
                </a:solidFill>
                <a:effectLst/>
                <a:latin typeface="arial" panose="020B0604020202020204" pitchFamily="34" charset="0"/>
              </a:rPr>
              <a:t>: The positive terminal of the voltage potential is connected to the p-</a:t>
            </a:r>
            <a:r>
              <a:rPr lang="en-US" sz="2000" b="1" i="0" dirty="0">
                <a:solidFill>
                  <a:srgbClr val="202124"/>
                </a:solidFill>
                <a:effectLst/>
                <a:latin typeface="arial" panose="020B0604020202020204" pitchFamily="34" charset="0"/>
              </a:rPr>
              <a:t>type</a:t>
            </a:r>
            <a:r>
              <a:rPr lang="en-US" sz="2000" b="0" i="0" dirty="0">
                <a:solidFill>
                  <a:srgbClr val="202124"/>
                </a:solidFill>
                <a:effectLst/>
                <a:latin typeface="arial" panose="020B0604020202020204" pitchFamily="34" charset="0"/>
              </a:rPr>
              <a:t> while the negative terminal is connected to the n-</a:t>
            </a:r>
            <a:r>
              <a:rPr lang="en-US" sz="2000" b="1" i="0" dirty="0">
                <a:solidFill>
                  <a:srgbClr val="202124"/>
                </a:solidFill>
                <a:effectLst/>
                <a:latin typeface="arial" panose="020B0604020202020204" pitchFamily="34" charset="0"/>
              </a:rPr>
              <a:t>type</a:t>
            </a:r>
            <a:r>
              <a:rPr lang="en-US" sz="2000" b="0" i="0" dirty="0">
                <a:solidFill>
                  <a:srgbClr val="202124"/>
                </a:solidFill>
                <a:effectLst/>
                <a:latin typeface="arial" panose="020B0604020202020204" pitchFamily="34" charset="0"/>
              </a:rPr>
              <a:t>.</a:t>
            </a:r>
          </a:p>
          <a:p>
            <a:pPr algn="l">
              <a:buFont typeface="Arial" panose="020B0604020202020204" pitchFamily="34" charset="0"/>
              <a:buChar char="•"/>
            </a:pPr>
            <a:endParaRPr lang="en-US" sz="2000" b="0" i="0" dirty="0">
              <a:solidFill>
                <a:srgbClr val="202124"/>
              </a:solidFill>
              <a:effectLst/>
              <a:latin typeface="arial" panose="020B0604020202020204" pitchFamily="34" charset="0"/>
            </a:endParaRPr>
          </a:p>
          <a:p>
            <a:pPr algn="l">
              <a:buFont typeface="Arial" panose="020B0604020202020204" pitchFamily="34" charset="0"/>
              <a:buChar char="•"/>
            </a:pPr>
            <a:r>
              <a:rPr lang="en-US" sz="2000" b="1" i="0" dirty="0">
                <a:solidFill>
                  <a:srgbClr val="FF0000"/>
                </a:solidFill>
                <a:effectLst/>
                <a:latin typeface="Arial" panose="020B0604020202020204" pitchFamily="34" charset="0"/>
              </a:rPr>
              <a:t>Reverse bias</a:t>
            </a:r>
            <a:r>
              <a:rPr lang="en-US" sz="2000" b="0" i="0" dirty="0">
                <a:solidFill>
                  <a:srgbClr val="333333"/>
                </a:solidFill>
                <a:effectLst/>
                <a:latin typeface="Arial" panose="020B0604020202020204" pitchFamily="34" charset="0"/>
              </a:rPr>
              <a:t>: The negative terminal of the voltage potential is connected to the p-type and the positive is connected to the n-type</a:t>
            </a:r>
            <a:endParaRPr lang="en-US" sz="2000" b="0" i="0" dirty="0">
              <a:solidFill>
                <a:srgbClr val="202124"/>
              </a:solidFill>
              <a:effectLst/>
              <a:latin typeface="arial" panose="020B0604020202020204" pitchFamily="34" charset="0"/>
            </a:endParaRPr>
          </a:p>
          <a:p>
            <a:endParaRPr lang="en-US" sz="2400" dirty="0">
              <a:solidFill>
                <a:srgbClr val="FF0000"/>
              </a:solidFill>
            </a:endParaRPr>
          </a:p>
        </p:txBody>
      </p:sp>
      <p:pic>
        <p:nvPicPr>
          <p:cNvPr id="4" name="Picture 2" descr="Under no voltage or unbiased condition, the p-n junction diode does not allow the electric current. If the external voltage">
            <a:extLst>
              <a:ext uri="{FF2B5EF4-FFF2-40B4-BE49-F238E27FC236}">
                <a16:creationId xmlns="" xmlns:a16="http://schemas.microsoft.com/office/drawing/2014/main" id="{FF2A9F6D-A219-4210-866C-649C5AB23DC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38753" y="4101366"/>
            <a:ext cx="4972050" cy="2524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4566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CA3021E-4980-44F6-A364-5E59189726FC}"/>
              </a:ext>
            </a:extLst>
          </p:cNvPr>
          <p:cNvSpPr txBox="1"/>
          <p:nvPr/>
        </p:nvSpPr>
        <p:spPr>
          <a:xfrm>
            <a:off x="587326" y="399143"/>
            <a:ext cx="6098344" cy="461665"/>
          </a:xfrm>
          <a:prstGeom prst="rect">
            <a:avLst/>
          </a:prstGeom>
          <a:noFill/>
        </p:spPr>
        <p:txBody>
          <a:bodyPr wrap="square">
            <a:spAutoFit/>
          </a:bodyPr>
          <a:lstStyle/>
          <a:p>
            <a:pPr algn="l"/>
            <a:r>
              <a:rPr lang="en-US" sz="2400" b="1" i="0" dirty="0">
                <a:solidFill>
                  <a:srgbClr val="FF0000"/>
                </a:solidFill>
                <a:effectLst/>
                <a:latin typeface="Helvetica" panose="020B0604020202020204" pitchFamily="34" charset="0"/>
              </a:rPr>
              <a:t>Forward biased p-n junction diode</a:t>
            </a:r>
          </a:p>
        </p:txBody>
      </p:sp>
      <p:sp>
        <p:nvSpPr>
          <p:cNvPr id="5" name="TextBox 4">
            <a:extLst>
              <a:ext uri="{FF2B5EF4-FFF2-40B4-BE49-F238E27FC236}">
                <a16:creationId xmlns="" xmlns:a16="http://schemas.microsoft.com/office/drawing/2014/main" id="{DA21F2DE-7930-4CC7-9668-F403697AB184}"/>
              </a:ext>
            </a:extLst>
          </p:cNvPr>
          <p:cNvSpPr txBox="1"/>
          <p:nvPr/>
        </p:nvSpPr>
        <p:spPr>
          <a:xfrm>
            <a:off x="713935" y="968384"/>
            <a:ext cx="10104119" cy="923330"/>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In forward biased p-n junction diode, the positive terminal of the battery is connected to the </a:t>
            </a:r>
            <a:r>
              <a:rPr lang="en-US" b="0" i="0" u="none" strike="noStrike" dirty="0">
                <a:solidFill>
                  <a:srgbClr val="3333FF"/>
                </a:solidFill>
                <a:effectLst/>
                <a:latin typeface="Helvetica" panose="020B0604020202020204" pitchFamily="34" charset="0"/>
                <a:hlinkClick r:id="rId2"/>
              </a:rPr>
              <a:t>p-type semiconductor</a:t>
            </a:r>
            <a:r>
              <a:rPr lang="en-US" b="0" i="0" dirty="0">
                <a:solidFill>
                  <a:srgbClr val="666666"/>
                </a:solidFill>
                <a:effectLst/>
                <a:latin typeface="Helvetica" panose="020B0604020202020204" pitchFamily="34" charset="0"/>
              </a:rPr>
              <a:t> material and the negative terminal of the battery is connected to the </a:t>
            </a:r>
            <a:r>
              <a:rPr lang="en-US" b="0" i="0" u="none" strike="noStrike" dirty="0">
                <a:solidFill>
                  <a:srgbClr val="3333FF"/>
                </a:solidFill>
                <a:effectLst/>
                <a:latin typeface="Helvetica" panose="020B0604020202020204" pitchFamily="34" charset="0"/>
                <a:hlinkClick r:id="rId3"/>
              </a:rPr>
              <a:t>n-type semiconductor</a:t>
            </a:r>
            <a:r>
              <a:rPr lang="en-US" b="0" i="0" dirty="0">
                <a:solidFill>
                  <a:srgbClr val="666666"/>
                </a:solidFill>
                <a:effectLst/>
                <a:latin typeface="Helvetica" panose="020B0604020202020204" pitchFamily="34" charset="0"/>
              </a:rPr>
              <a:t> material.</a:t>
            </a:r>
            <a:endParaRPr lang="en-US" dirty="0"/>
          </a:p>
        </p:txBody>
      </p:sp>
      <p:pic>
        <p:nvPicPr>
          <p:cNvPr id="7" name="Picture 6">
            <a:extLst>
              <a:ext uri="{FF2B5EF4-FFF2-40B4-BE49-F238E27FC236}">
                <a16:creationId xmlns="" xmlns:a16="http://schemas.microsoft.com/office/drawing/2014/main" id="{132FD8E6-52C7-43F7-9389-832B4F00260E}"/>
              </a:ext>
            </a:extLst>
          </p:cNvPr>
          <p:cNvPicPr>
            <a:picLocks noChangeAspect="1"/>
          </p:cNvPicPr>
          <p:nvPr/>
        </p:nvPicPr>
        <p:blipFill>
          <a:blip r:embed="rId4"/>
          <a:stretch>
            <a:fillRect/>
          </a:stretch>
        </p:blipFill>
        <p:spPr>
          <a:xfrm>
            <a:off x="1296055" y="1999290"/>
            <a:ext cx="4274748" cy="3547131"/>
          </a:xfrm>
          <a:prstGeom prst="rect">
            <a:avLst/>
          </a:prstGeom>
        </p:spPr>
      </p:pic>
      <p:pic>
        <p:nvPicPr>
          <p:cNvPr id="9" name="Picture 8">
            <a:extLst>
              <a:ext uri="{FF2B5EF4-FFF2-40B4-BE49-F238E27FC236}">
                <a16:creationId xmlns="" xmlns:a16="http://schemas.microsoft.com/office/drawing/2014/main" id="{2B7A2F09-A5E3-46AF-BB86-CF76A0FF79C8}"/>
              </a:ext>
            </a:extLst>
          </p:cNvPr>
          <p:cNvPicPr>
            <a:picLocks noChangeAspect="1"/>
          </p:cNvPicPr>
          <p:nvPr/>
        </p:nvPicPr>
        <p:blipFill>
          <a:blip r:embed="rId5"/>
          <a:stretch>
            <a:fillRect/>
          </a:stretch>
        </p:blipFill>
        <p:spPr>
          <a:xfrm>
            <a:off x="6621198" y="1999290"/>
            <a:ext cx="3914775" cy="3219450"/>
          </a:xfrm>
          <a:prstGeom prst="rect">
            <a:avLst/>
          </a:prstGeom>
        </p:spPr>
      </p:pic>
      <p:sp>
        <p:nvSpPr>
          <p:cNvPr id="13" name="TextBox 12">
            <a:extLst>
              <a:ext uri="{FF2B5EF4-FFF2-40B4-BE49-F238E27FC236}">
                <a16:creationId xmlns="" xmlns:a16="http://schemas.microsoft.com/office/drawing/2014/main" id="{579C5D2B-CF80-47FB-B3BD-C2C832191E8D}"/>
              </a:ext>
            </a:extLst>
          </p:cNvPr>
          <p:cNvSpPr txBox="1"/>
          <p:nvPr/>
        </p:nvSpPr>
        <p:spPr>
          <a:xfrm>
            <a:off x="1296052" y="5546421"/>
            <a:ext cx="10000302" cy="923330"/>
          </a:xfrm>
          <a:prstGeom prst="rect">
            <a:avLst/>
          </a:prstGeom>
          <a:noFill/>
        </p:spPr>
        <p:txBody>
          <a:bodyPr wrap="square">
            <a:spAutoFit/>
          </a:bodyPr>
          <a:lstStyle/>
          <a:p>
            <a:r>
              <a:rPr lang="en-US" b="0" i="0" dirty="0">
                <a:solidFill>
                  <a:srgbClr val="202124"/>
                </a:solidFill>
                <a:effectLst/>
                <a:latin typeface="arial" panose="020B0604020202020204" pitchFamily="34" charset="0"/>
              </a:rPr>
              <a:t>The </a:t>
            </a:r>
            <a:r>
              <a:rPr lang="en-US" b="1" i="0" dirty="0">
                <a:solidFill>
                  <a:srgbClr val="202124"/>
                </a:solidFill>
                <a:effectLst/>
                <a:latin typeface="arial" panose="020B0604020202020204" pitchFamily="34" charset="0"/>
              </a:rPr>
              <a:t>voltage</a:t>
            </a:r>
            <a:r>
              <a:rPr lang="en-US" b="0" i="0" dirty="0">
                <a:solidFill>
                  <a:srgbClr val="202124"/>
                </a:solidFill>
                <a:effectLst/>
                <a:latin typeface="arial" panose="020B0604020202020204" pitchFamily="34" charset="0"/>
              </a:rPr>
              <a:t> at which the </a:t>
            </a:r>
            <a:r>
              <a:rPr lang="en-US" b="1" i="0" dirty="0">
                <a:solidFill>
                  <a:srgbClr val="202124"/>
                </a:solidFill>
                <a:effectLst/>
                <a:latin typeface="arial" panose="020B0604020202020204" pitchFamily="34" charset="0"/>
              </a:rPr>
              <a:t>diode</a:t>
            </a:r>
            <a:r>
              <a:rPr lang="en-US" b="0" i="0" dirty="0">
                <a:solidFill>
                  <a:srgbClr val="202124"/>
                </a:solidFill>
                <a:effectLst/>
                <a:latin typeface="arial" panose="020B0604020202020204" pitchFamily="34" charset="0"/>
              </a:rPr>
              <a:t> starts to conduct significantly is called the </a:t>
            </a:r>
            <a:r>
              <a:rPr lang="en-US" b="0" i="0" dirty="0">
                <a:solidFill>
                  <a:srgbClr val="FF0000"/>
                </a:solidFill>
                <a:effectLst/>
                <a:latin typeface="arial" panose="020B0604020202020204" pitchFamily="34" charset="0"/>
              </a:rPr>
              <a:t>knee </a:t>
            </a:r>
            <a:r>
              <a:rPr lang="en-US" b="1" i="0" dirty="0">
                <a:solidFill>
                  <a:srgbClr val="FF0000"/>
                </a:solidFill>
                <a:effectLst/>
                <a:latin typeface="arial" panose="020B0604020202020204" pitchFamily="34" charset="0"/>
              </a:rPr>
              <a:t>voltage</a:t>
            </a:r>
            <a:r>
              <a:rPr lang="en-US" b="0" i="0" dirty="0">
                <a:solidFill>
                  <a:srgbClr val="FF0000"/>
                </a:solidFill>
                <a:effectLst/>
                <a:latin typeface="arial" panose="020B0604020202020204" pitchFamily="34" charset="0"/>
              </a:rPr>
              <a:t> </a:t>
            </a:r>
            <a:r>
              <a:rPr lang="en-US" b="0" i="0" dirty="0">
                <a:solidFill>
                  <a:srgbClr val="202124"/>
                </a:solidFill>
                <a:effectLst/>
                <a:latin typeface="arial" panose="020B0604020202020204" pitchFamily="34" charset="0"/>
              </a:rPr>
              <a:t>or </a:t>
            </a:r>
            <a:r>
              <a:rPr lang="en-US" b="1" i="0" dirty="0">
                <a:solidFill>
                  <a:srgbClr val="FF0000"/>
                </a:solidFill>
                <a:effectLst/>
                <a:latin typeface="arial" panose="020B0604020202020204" pitchFamily="34" charset="0"/>
              </a:rPr>
              <a:t>cut-in voltage</a:t>
            </a:r>
            <a:r>
              <a:rPr lang="en-US" b="0" i="0" dirty="0">
                <a:solidFill>
                  <a:srgbClr val="FF0000"/>
                </a:solidFill>
                <a:effectLst/>
                <a:latin typeface="arial" panose="020B0604020202020204" pitchFamily="34" charset="0"/>
              </a:rPr>
              <a:t> </a:t>
            </a:r>
            <a:r>
              <a:rPr lang="en-US" b="0" i="0" dirty="0">
                <a:solidFill>
                  <a:srgbClr val="202124"/>
                </a:solidFill>
                <a:effectLst/>
                <a:latin typeface="arial" panose="020B0604020202020204" pitchFamily="34" charset="0"/>
              </a:rPr>
              <a:t>and is equal to the barrier potential of the p-n junction.</a:t>
            </a:r>
          </a:p>
          <a:p>
            <a:r>
              <a:rPr lang="en-US" dirty="0">
                <a:solidFill>
                  <a:srgbClr val="FF0000"/>
                </a:solidFill>
                <a:latin typeface="arial" panose="020B0604020202020204" pitchFamily="34" charset="0"/>
              </a:rPr>
              <a:t>For Si=0.7v and Ge=0.3v.</a:t>
            </a:r>
            <a:endParaRPr lang="en-US" dirty="0">
              <a:solidFill>
                <a:srgbClr val="FF0000"/>
              </a:solidFill>
            </a:endParaRPr>
          </a:p>
        </p:txBody>
      </p:sp>
    </p:spTree>
    <p:extLst>
      <p:ext uri="{BB962C8B-B14F-4D97-AF65-F5344CB8AC3E}">
        <p14:creationId xmlns="" xmlns:p14="http://schemas.microsoft.com/office/powerpoint/2010/main" val="2030337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C6C2954-5A40-4B23-8D88-2B425C91B4F4}"/>
              </a:ext>
            </a:extLst>
          </p:cNvPr>
          <p:cNvSpPr txBox="1"/>
          <p:nvPr/>
        </p:nvSpPr>
        <p:spPr>
          <a:xfrm>
            <a:off x="643596" y="356940"/>
            <a:ext cx="6098344" cy="461665"/>
          </a:xfrm>
          <a:prstGeom prst="rect">
            <a:avLst/>
          </a:prstGeom>
          <a:noFill/>
        </p:spPr>
        <p:txBody>
          <a:bodyPr wrap="square">
            <a:spAutoFit/>
          </a:bodyPr>
          <a:lstStyle/>
          <a:p>
            <a:pPr algn="l"/>
            <a:r>
              <a:rPr lang="en-US" sz="2400" b="1" i="0" dirty="0">
                <a:solidFill>
                  <a:srgbClr val="FF0000"/>
                </a:solidFill>
                <a:effectLst/>
                <a:latin typeface="Helvetica" panose="020B0604020202020204" pitchFamily="34" charset="0"/>
              </a:rPr>
              <a:t>Reverse biased p-n junction diode</a:t>
            </a:r>
          </a:p>
        </p:txBody>
      </p:sp>
      <p:sp>
        <p:nvSpPr>
          <p:cNvPr id="5" name="TextBox 4">
            <a:extLst>
              <a:ext uri="{FF2B5EF4-FFF2-40B4-BE49-F238E27FC236}">
                <a16:creationId xmlns="" xmlns:a16="http://schemas.microsoft.com/office/drawing/2014/main" id="{29E6535A-9FA9-47D4-81DC-B9003C7A0234}"/>
              </a:ext>
            </a:extLst>
          </p:cNvPr>
          <p:cNvSpPr txBox="1"/>
          <p:nvPr/>
        </p:nvSpPr>
        <p:spPr>
          <a:xfrm>
            <a:off x="643595" y="1052790"/>
            <a:ext cx="10357339" cy="1477328"/>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In reverse biased p-n junction diode, the positive terminal of the battery is connected to the </a:t>
            </a:r>
            <a:r>
              <a:rPr lang="en-US" b="0" i="0" u="none" strike="noStrike" dirty="0">
                <a:solidFill>
                  <a:srgbClr val="3333FF"/>
                </a:solidFill>
                <a:effectLst/>
                <a:latin typeface="Helvetica" panose="020B0604020202020204" pitchFamily="34" charset="0"/>
                <a:hlinkClick r:id="rId2"/>
              </a:rPr>
              <a:t>n-type semiconductor</a:t>
            </a:r>
            <a:r>
              <a:rPr lang="en-US" b="0" i="0" dirty="0">
                <a:solidFill>
                  <a:srgbClr val="666666"/>
                </a:solidFill>
                <a:effectLst/>
                <a:latin typeface="Helvetica" panose="020B0604020202020204" pitchFamily="34" charset="0"/>
              </a:rPr>
              <a:t> material and the negative terminal of the battery is connected to the </a:t>
            </a:r>
            <a:r>
              <a:rPr lang="en-US" b="0" i="0" u="none" strike="noStrike" dirty="0">
                <a:solidFill>
                  <a:srgbClr val="3333FF"/>
                </a:solidFill>
                <a:effectLst/>
                <a:latin typeface="Helvetica" panose="020B0604020202020204" pitchFamily="34" charset="0"/>
                <a:hlinkClick r:id="rId3"/>
              </a:rPr>
              <a:t>p-type semiconductor</a:t>
            </a:r>
            <a:r>
              <a:rPr lang="en-US" b="0" i="0" dirty="0">
                <a:solidFill>
                  <a:srgbClr val="666666"/>
                </a:solidFill>
                <a:effectLst/>
                <a:latin typeface="Helvetica" panose="020B0604020202020204" pitchFamily="34" charset="0"/>
              </a:rPr>
              <a:t> material.</a:t>
            </a:r>
          </a:p>
          <a:p>
            <a:r>
              <a:rPr lang="en-US" b="0" i="0" dirty="0">
                <a:solidFill>
                  <a:srgbClr val="666666"/>
                </a:solidFill>
                <a:effectLst/>
                <a:latin typeface="Helvetica" panose="020B0604020202020204" pitchFamily="34" charset="0"/>
              </a:rPr>
              <a:t> </a:t>
            </a:r>
            <a:r>
              <a:rPr lang="en-US" b="0" i="0" u="none" strike="noStrike" dirty="0">
                <a:solidFill>
                  <a:srgbClr val="3333FF"/>
                </a:solidFill>
                <a:effectLst/>
                <a:latin typeface="Helvetica" panose="020B0604020202020204" pitchFamily="34" charset="0"/>
                <a:hlinkClick r:id="rId4"/>
              </a:rPr>
              <a:t>holes </a:t>
            </a:r>
            <a:r>
              <a:rPr lang="en-US" b="0" i="0" dirty="0">
                <a:solidFill>
                  <a:srgbClr val="666666"/>
                </a:solidFill>
                <a:effectLst/>
                <a:latin typeface="Helvetica" panose="020B0604020202020204" pitchFamily="34" charset="0"/>
              </a:rPr>
              <a:t>from the p-side are attracted towards the negative terminal whereas </a:t>
            </a:r>
            <a:r>
              <a:rPr lang="en-US" b="0" i="0" u="none" strike="noStrike" dirty="0">
                <a:solidFill>
                  <a:srgbClr val="3232FF"/>
                </a:solidFill>
                <a:effectLst/>
                <a:latin typeface="Helvetica" panose="020B0604020202020204" pitchFamily="34" charset="0"/>
                <a:hlinkClick r:id="rId5"/>
              </a:rPr>
              <a:t>free electrons</a:t>
            </a:r>
            <a:r>
              <a:rPr lang="en-US" b="0" i="0" dirty="0">
                <a:solidFill>
                  <a:srgbClr val="666666"/>
                </a:solidFill>
                <a:effectLst/>
                <a:latin typeface="Helvetica" panose="020B0604020202020204" pitchFamily="34" charset="0"/>
              </a:rPr>
              <a:t> from the n-side are attracted towards the positive terminal.</a:t>
            </a:r>
            <a:endParaRPr lang="en-US" dirty="0"/>
          </a:p>
        </p:txBody>
      </p:sp>
      <p:pic>
        <p:nvPicPr>
          <p:cNvPr id="7" name="Picture 6">
            <a:extLst>
              <a:ext uri="{FF2B5EF4-FFF2-40B4-BE49-F238E27FC236}">
                <a16:creationId xmlns="" xmlns:a16="http://schemas.microsoft.com/office/drawing/2014/main" id="{8CFAC767-653B-4003-AFCD-2385C4F62B79}"/>
              </a:ext>
            </a:extLst>
          </p:cNvPr>
          <p:cNvPicPr>
            <a:picLocks noChangeAspect="1"/>
          </p:cNvPicPr>
          <p:nvPr/>
        </p:nvPicPr>
        <p:blipFill>
          <a:blip r:embed="rId6"/>
          <a:stretch>
            <a:fillRect/>
          </a:stretch>
        </p:blipFill>
        <p:spPr>
          <a:xfrm>
            <a:off x="2057400" y="2886881"/>
            <a:ext cx="4038600" cy="3419475"/>
          </a:xfrm>
          <a:prstGeom prst="rect">
            <a:avLst/>
          </a:prstGeom>
        </p:spPr>
      </p:pic>
      <p:pic>
        <p:nvPicPr>
          <p:cNvPr id="9" name="Picture 8">
            <a:extLst>
              <a:ext uri="{FF2B5EF4-FFF2-40B4-BE49-F238E27FC236}">
                <a16:creationId xmlns="" xmlns:a16="http://schemas.microsoft.com/office/drawing/2014/main" id="{A952E9F4-912C-43A1-A927-C5D0061A40FF}"/>
              </a:ext>
            </a:extLst>
          </p:cNvPr>
          <p:cNvPicPr>
            <a:picLocks noChangeAspect="1"/>
          </p:cNvPicPr>
          <p:nvPr/>
        </p:nvPicPr>
        <p:blipFill>
          <a:blip r:embed="rId7"/>
          <a:stretch>
            <a:fillRect/>
          </a:stretch>
        </p:blipFill>
        <p:spPr>
          <a:xfrm>
            <a:off x="6801726" y="2556233"/>
            <a:ext cx="3571875" cy="3543300"/>
          </a:xfrm>
          <a:prstGeom prst="rect">
            <a:avLst/>
          </a:prstGeom>
        </p:spPr>
      </p:pic>
    </p:spTree>
    <p:extLst>
      <p:ext uri="{BB962C8B-B14F-4D97-AF65-F5344CB8AC3E}">
        <p14:creationId xmlns="" xmlns:p14="http://schemas.microsoft.com/office/powerpoint/2010/main" val="3515475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5E3EEFD-3FC7-4438-8ABB-8D76CA63BAAA}"/>
              </a:ext>
            </a:extLst>
          </p:cNvPr>
          <p:cNvSpPr txBox="1"/>
          <p:nvPr/>
        </p:nvSpPr>
        <p:spPr>
          <a:xfrm>
            <a:off x="910882" y="483549"/>
            <a:ext cx="6098344" cy="461665"/>
          </a:xfrm>
          <a:prstGeom prst="rect">
            <a:avLst/>
          </a:prstGeom>
          <a:noFill/>
        </p:spPr>
        <p:txBody>
          <a:bodyPr wrap="square">
            <a:spAutoFit/>
          </a:bodyPr>
          <a:lstStyle/>
          <a:p>
            <a:r>
              <a:rPr lang="en-US" sz="2400" dirty="0">
                <a:solidFill>
                  <a:srgbClr val="FF0000"/>
                </a:solidFill>
              </a:rPr>
              <a:t>BREAK DOWN MECHANISMS </a:t>
            </a:r>
          </a:p>
        </p:txBody>
      </p:sp>
      <p:sp>
        <p:nvSpPr>
          <p:cNvPr id="5" name="TextBox 4">
            <a:extLst>
              <a:ext uri="{FF2B5EF4-FFF2-40B4-BE49-F238E27FC236}">
                <a16:creationId xmlns="" xmlns:a16="http://schemas.microsoft.com/office/drawing/2014/main" id="{AE6F043E-E90C-4A52-B4EF-358049905BD6}"/>
              </a:ext>
            </a:extLst>
          </p:cNvPr>
          <p:cNvSpPr txBox="1"/>
          <p:nvPr/>
        </p:nvSpPr>
        <p:spPr>
          <a:xfrm>
            <a:off x="910882" y="1960657"/>
            <a:ext cx="6098344" cy="707886"/>
          </a:xfrm>
          <a:prstGeom prst="rect">
            <a:avLst/>
          </a:prstGeom>
          <a:noFill/>
        </p:spPr>
        <p:txBody>
          <a:bodyPr wrap="square">
            <a:spAutoFit/>
          </a:bodyPr>
          <a:lstStyle/>
          <a:p>
            <a:pPr marL="342900" indent="-342900">
              <a:buAutoNum type="arabicParenR"/>
            </a:pPr>
            <a:r>
              <a:rPr lang="en-US" sz="2000" b="1" i="0" dirty="0">
                <a:solidFill>
                  <a:srgbClr val="303030"/>
                </a:solidFill>
                <a:effectLst/>
                <a:latin typeface="IBM Plex Sans"/>
              </a:rPr>
              <a:t>Avalanche breakdown</a:t>
            </a:r>
          </a:p>
          <a:p>
            <a:pPr marL="342900" indent="-342900">
              <a:buAutoNum type="arabicParenR"/>
            </a:pPr>
            <a:r>
              <a:rPr lang="en-US" sz="2000" b="1" i="0" dirty="0">
                <a:solidFill>
                  <a:srgbClr val="303030"/>
                </a:solidFill>
                <a:effectLst/>
                <a:latin typeface="IBM Plex Sans"/>
              </a:rPr>
              <a:t>Zener breakdown</a:t>
            </a:r>
            <a:r>
              <a:rPr lang="en-US" sz="2000" b="0" i="0" dirty="0">
                <a:solidFill>
                  <a:srgbClr val="303030"/>
                </a:solidFill>
                <a:effectLst/>
                <a:latin typeface="IBM Plex Sans"/>
              </a:rPr>
              <a:t>  </a:t>
            </a:r>
            <a:endParaRPr lang="en-US" sz="2000" dirty="0"/>
          </a:p>
        </p:txBody>
      </p:sp>
      <p:sp>
        <p:nvSpPr>
          <p:cNvPr id="7" name="TextBox 6">
            <a:extLst>
              <a:ext uri="{FF2B5EF4-FFF2-40B4-BE49-F238E27FC236}">
                <a16:creationId xmlns="" xmlns:a16="http://schemas.microsoft.com/office/drawing/2014/main" id="{EA089EAC-7749-4087-A19F-B88E5EF3E43E}"/>
              </a:ext>
            </a:extLst>
          </p:cNvPr>
          <p:cNvSpPr txBox="1"/>
          <p:nvPr/>
        </p:nvSpPr>
        <p:spPr>
          <a:xfrm>
            <a:off x="910882" y="2821491"/>
            <a:ext cx="10540220" cy="2062103"/>
          </a:xfrm>
          <a:prstGeom prst="rect">
            <a:avLst/>
          </a:prstGeom>
          <a:noFill/>
        </p:spPr>
        <p:txBody>
          <a:bodyPr wrap="square">
            <a:spAutoFit/>
          </a:bodyPr>
          <a:lstStyle/>
          <a:p>
            <a:pPr algn="just"/>
            <a:r>
              <a:rPr lang="en-US" sz="2000" b="1" i="0" dirty="0">
                <a:solidFill>
                  <a:srgbClr val="FF0000"/>
                </a:solidFill>
                <a:effectLst/>
                <a:latin typeface="IBM Plex Sans"/>
              </a:rPr>
              <a:t>Avalanche breakdown</a:t>
            </a:r>
          </a:p>
          <a:p>
            <a:pPr algn="just"/>
            <a:r>
              <a:rPr lang="en-US" dirty="0"/>
              <a:t>The minority carriers, under reverse biased conditions, flowing through the junction acquire a kinetic energy which increases with the increase in reverse voltage. At a sufficiently high reverse voltage (say 5 V or more), the kinetic energy of minority carriers becomes so large that they knock out electrons from the covalent bonds of the semiconductor material. As a result of collision, the liberated electrons in turn liberate more electrons and the current becomes very large leading to the breakdown of the crystal structure itself. This phenomenon is called the avalanche breakdown.</a:t>
            </a:r>
          </a:p>
        </p:txBody>
      </p:sp>
      <p:sp>
        <p:nvSpPr>
          <p:cNvPr id="9" name="TextBox 8">
            <a:extLst>
              <a:ext uri="{FF2B5EF4-FFF2-40B4-BE49-F238E27FC236}">
                <a16:creationId xmlns="" xmlns:a16="http://schemas.microsoft.com/office/drawing/2014/main" id="{5477A205-662D-4C82-A831-B9877B25507F}"/>
              </a:ext>
            </a:extLst>
          </p:cNvPr>
          <p:cNvSpPr txBox="1"/>
          <p:nvPr/>
        </p:nvSpPr>
        <p:spPr>
          <a:xfrm>
            <a:off x="1023423" y="882718"/>
            <a:ext cx="9611751" cy="923330"/>
          </a:xfrm>
          <a:prstGeom prst="rect">
            <a:avLst/>
          </a:prstGeom>
          <a:noFill/>
        </p:spPr>
        <p:txBody>
          <a:bodyPr wrap="square">
            <a:spAutoFit/>
          </a:bodyPr>
          <a:lstStyle/>
          <a:p>
            <a:r>
              <a:rPr lang="en-US" dirty="0"/>
              <a:t>The critical value of the voltage, at which the breakdown of a P-N junction diode occurs, is called the </a:t>
            </a:r>
            <a:r>
              <a:rPr lang="en-US" dirty="0">
                <a:solidFill>
                  <a:srgbClr val="FF0000"/>
                </a:solidFill>
              </a:rPr>
              <a:t>breakdown voltage</a:t>
            </a:r>
            <a:r>
              <a:rPr lang="en-US" dirty="0"/>
              <a:t>.</a:t>
            </a:r>
          </a:p>
          <a:p>
            <a:r>
              <a:rPr lang="en-US" dirty="0"/>
              <a:t>There are </a:t>
            </a:r>
            <a:r>
              <a:rPr lang="en-US" dirty="0">
                <a:solidFill>
                  <a:srgbClr val="FF0000"/>
                </a:solidFill>
              </a:rPr>
              <a:t>two mechanisms </a:t>
            </a:r>
            <a:r>
              <a:rPr lang="en-US" dirty="0"/>
              <a:t>by which breakdown can occur at a reverse biased P-N junction: </a:t>
            </a:r>
          </a:p>
        </p:txBody>
      </p:sp>
      <p:sp>
        <p:nvSpPr>
          <p:cNvPr id="11" name="TextBox 10">
            <a:extLst>
              <a:ext uri="{FF2B5EF4-FFF2-40B4-BE49-F238E27FC236}">
                <a16:creationId xmlns="" xmlns:a16="http://schemas.microsoft.com/office/drawing/2014/main" id="{DAB749D6-4566-4C12-9040-7E4E4914D26B}"/>
              </a:ext>
            </a:extLst>
          </p:cNvPr>
          <p:cNvSpPr txBox="1"/>
          <p:nvPr/>
        </p:nvSpPr>
        <p:spPr>
          <a:xfrm>
            <a:off x="910882" y="4851876"/>
            <a:ext cx="10540220" cy="1323439"/>
          </a:xfrm>
          <a:prstGeom prst="rect">
            <a:avLst/>
          </a:prstGeom>
          <a:noFill/>
        </p:spPr>
        <p:txBody>
          <a:bodyPr wrap="square">
            <a:spAutoFit/>
          </a:bodyPr>
          <a:lstStyle/>
          <a:p>
            <a:r>
              <a:rPr lang="en-US" sz="2000" b="1" i="0" dirty="0">
                <a:solidFill>
                  <a:srgbClr val="FF0000"/>
                </a:solidFill>
                <a:effectLst/>
                <a:latin typeface="IBM Plex Sans"/>
              </a:rPr>
              <a:t>Zener breakdown</a:t>
            </a:r>
            <a:r>
              <a:rPr lang="en-US" sz="2000" b="0" i="0" dirty="0">
                <a:solidFill>
                  <a:srgbClr val="FF0000"/>
                </a:solidFill>
                <a:effectLst/>
                <a:latin typeface="IBM Plex Sans"/>
              </a:rPr>
              <a:t> </a:t>
            </a:r>
          </a:p>
          <a:p>
            <a:pPr algn="just"/>
            <a:r>
              <a:rPr lang="en-US" sz="2000" dirty="0">
                <a:latin typeface="IBM Plex Sans"/>
              </a:rPr>
              <a:t>When a </a:t>
            </a:r>
            <a:r>
              <a:rPr lang="en-US" sz="2000" dirty="0" err="1">
                <a:latin typeface="IBM Plex Sans"/>
              </a:rPr>
              <a:t>pn</a:t>
            </a:r>
            <a:r>
              <a:rPr lang="en-US" sz="2000" dirty="0">
                <a:latin typeface="IBM Plex Sans"/>
              </a:rPr>
              <a:t>-junction is heavily doped the depletion region is very narrow. So under reverse bias the electric field across the depletion region is very intense. Such an intense field is enough to pull the valency electrons from the stable atoms. Such a creation of free electrons is called Zener effect.</a:t>
            </a:r>
            <a:endParaRPr lang="en-US" sz="2000" dirty="0"/>
          </a:p>
        </p:txBody>
      </p:sp>
    </p:spTree>
    <p:extLst>
      <p:ext uri="{BB962C8B-B14F-4D97-AF65-F5344CB8AC3E}">
        <p14:creationId xmlns="" xmlns:p14="http://schemas.microsoft.com/office/powerpoint/2010/main" val="3500812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 xmlns:a16="http://schemas.microsoft.com/office/drawing/2014/main" id="{000DCEC1-684A-47FB-A5AF-39BC7DE94DBD}"/>
              </a:ext>
            </a:extLst>
          </p:cNvPr>
          <p:cNvSpPr/>
          <p:nvPr/>
        </p:nvSpPr>
        <p:spPr>
          <a:xfrm>
            <a:off x="1582615" y="0"/>
            <a:ext cx="9026769" cy="67056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a:extLst>
              <a:ext uri="{FF2B5EF4-FFF2-40B4-BE49-F238E27FC236}">
                <a16:creationId xmlns="" xmlns:a16="http://schemas.microsoft.com/office/drawing/2014/main" id="{7F050A13-7D03-457D-93A9-827F11469880}"/>
              </a:ext>
            </a:extLst>
          </p:cNvPr>
          <p:cNvSpPr/>
          <p:nvPr/>
        </p:nvSpPr>
        <p:spPr>
          <a:xfrm>
            <a:off x="1582615" y="0"/>
            <a:ext cx="9026769" cy="67056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 xmlns:a16="http://schemas.microsoft.com/office/drawing/2014/main" id="{AF603BEC-5C18-4B66-A81E-5290A8D858BC}"/>
              </a:ext>
            </a:extLst>
          </p:cNvPr>
          <p:cNvSpPr txBox="1"/>
          <p:nvPr/>
        </p:nvSpPr>
        <p:spPr>
          <a:xfrm>
            <a:off x="2166815" y="191064"/>
            <a:ext cx="7860811" cy="1225977"/>
          </a:xfrm>
          <a:prstGeom prst="rect">
            <a:avLst/>
          </a:prstGeom>
          <a:noFill/>
        </p:spPr>
        <p:txBody>
          <a:bodyPr wrap="square" lIns="0" tIns="0" rIns="0" rtlCol="0">
            <a:spAutoFit/>
          </a:bodyPr>
          <a:lstStyle/>
          <a:p>
            <a:pPr>
              <a:lnSpc>
                <a:spcPts val="4400"/>
              </a:lnSpc>
              <a:tabLst>
                <a:tab pos="88900" algn="l"/>
              </a:tabLst>
            </a:pPr>
            <a:r>
              <a:rPr lang="en-US" altLang="zh-CN" dirty="0"/>
              <a:t>	</a:t>
            </a:r>
            <a:r>
              <a:rPr lang="en-US" altLang="zh-CN" sz="4000" b="1" i="1" u="sng" dirty="0">
                <a:solidFill>
                  <a:srgbClr val="C00000"/>
                </a:solidFill>
                <a:latin typeface="Times New Roman" pitchFamily="18" charset="0"/>
                <a:cs typeface="Times New Roman" pitchFamily="18" charset="0"/>
              </a:rPr>
              <a:t>DIFFERENCE BETWEEN ZENER</a:t>
            </a:r>
          </a:p>
          <a:p>
            <a:pPr>
              <a:lnSpc>
                <a:spcPts val="4800"/>
              </a:lnSpc>
              <a:tabLst>
                <a:tab pos="88900" algn="l"/>
              </a:tabLst>
            </a:pPr>
            <a:r>
              <a:rPr lang="en-US" altLang="zh-CN" sz="4000" b="1" i="1" u="sng" dirty="0">
                <a:solidFill>
                  <a:srgbClr val="C00000"/>
                </a:solidFill>
                <a:latin typeface="Times New Roman" pitchFamily="18" charset="0"/>
                <a:cs typeface="Times New Roman" pitchFamily="18" charset="0"/>
              </a:rPr>
              <a:t>AND AVALANCHE BREAKDOWN</a:t>
            </a:r>
          </a:p>
        </p:txBody>
      </p:sp>
      <p:sp>
        <p:nvSpPr>
          <p:cNvPr id="5" name="TextBox 1">
            <a:extLst>
              <a:ext uri="{FF2B5EF4-FFF2-40B4-BE49-F238E27FC236}">
                <a16:creationId xmlns="" xmlns:a16="http://schemas.microsoft.com/office/drawing/2014/main" id="{397856E6-D5CC-4930-B4C0-8B9DC8837172}"/>
              </a:ext>
            </a:extLst>
          </p:cNvPr>
          <p:cNvSpPr txBox="1"/>
          <p:nvPr/>
        </p:nvSpPr>
        <p:spPr>
          <a:xfrm>
            <a:off x="1773115" y="1667368"/>
            <a:ext cx="3748617" cy="5086008"/>
          </a:xfrm>
          <a:prstGeom prst="rect">
            <a:avLst/>
          </a:prstGeom>
          <a:noFill/>
        </p:spPr>
        <p:txBody>
          <a:bodyPr wrap="square" lIns="0" tIns="0" rIns="0" rtlCol="0">
            <a:spAutoFit/>
          </a:bodyPr>
          <a:lstStyle/>
          <a:p>
            <a:pPr>
              <a:lnSpc>
                <a:spcPts val="2600"/>
              </a:lnSpc>
              <a:tabLst>
                <a:tab pos="292100" algn="l"/>
              </a:tabLst>
            </a:pPr>
            <a:r>
              <a:rPr lang="en-US" altLang="zh-CN" dirty="0"/>
              <a:t>	</a:t>
            </a:r>
            <a:r>
              <a:rPr lang="en-US" altLang="zh-CN" sz="2400" b="1" i="1" dirty="0">
                <a:solidFill>
                  <a:srgbClr val="7030A0"/>
                </a:solidFill>
                <a:latin typeface="Times New Roman" pitchFamily="18" charset="0"/>
                <a:cs typeface="Times New Roman" pitchFamily="18" charset="0"/>
              </a:rPr>
              <a:t>Zener</a:t>
            </a:r>
            <a:r>
              <a:rPr lang="en-US" altLang="zh-CN" sz="2400" dirty="0">
                <a:latin typeface="Times New Roman" pitchFamily="18" charset="0"/>
                <a:cs typeface="Times New Roman" pitchFamily="18" charset="0"/>
              </a:rPr>
              <a:t> </a:t>
            </a:r>
            <a:r>
              <a:rPr lang="en-US" altLang="zh-CN" sz="2400" b="1" i="1" dirty="0">
                <a:solidFill>
                  <a:srgbClr val="7030A0"/>
                </a:solidFill>
                <a:latin typeface="Times New Roman" pitchFamily="18" charset="0"/>
                <a:cs typeface="Times New Roman" pitchFamily="18" charset="0"/>
              </a:rPr>
              <a:t>Breakdown</a:t>
            </a:r>
          </a:p>
          <a:p>
            <a:pPr>
              <a:lnSpc>
                <a:spcPts val="2100"/>
              </a:lnSpc>
              <a:tabLst>
                <a:tab pos="292100" algn="l"/>
              </a:tabLst>
            </a:pPr>
            <a:r>
              <a:rPr lang="en-US" altLang="zh-CN" sz="1600" b="1" dirty="0">
                <a:solidFill>
                  <a:srgbClr val="000000"/>
                </a:solidFill>
                <a:latin typeface="Times New Roman" pitchFamily="18" charset="0"/>
                <a:cs typeface="Times New Roman" pitchFamily="18" charset="0"/>
              </a:rPr>
              <a:t>1.This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occurs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junctions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which</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being</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heavily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doped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have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narrow</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depletion</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layers</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2.</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breakdown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voltage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sets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very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strong</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electric</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field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across</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this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narrow</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layer.</a:t>
            </a:r>
          </a:p>
          <a:p>
            <a:pPr>
              <a:lnSpc>
                <a:spcPts val="1000"/>
              </a:lnSpc>
            </a:pPr>
            <a:endParaRPr lang="en-US" altLang="zh-CN" dirty="0"/>
          </a:p>
          <a:p>
            <a:pPr>
              <a:lnSpc>
                <a:spcPts val="2600"/>
              </a:lnSpc>
              <a:tabLst>
                <a:tab pos="292100" algn="l"/>
              </a:tabLst>
            </a:pPr>
            <a:r>
              <a:rPr lang="en-US" altLang="zh-CN" sz="1600" b="1" dirty="0">
                <a:solidFill>
                  <a:srgbClr val="000000"/>
                </a:solidFill>
                <a:latin typeface="Times New Roman" pitchFamily="18" charset="0"/>
                <a:cs typeface="Times New Roman" pitchFamily="18" charset="0"/>
              </a:rPr>
              <a:t>3.</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Here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electric</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field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very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strong</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to</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rupture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covalent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bonds</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thereby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generating</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electron-hole</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pairs.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So</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even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small</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increase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reverse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voltage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capable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of</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producing</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Large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number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of</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current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carriers.</a:t>
            </a:r>
          </a:p>
          <a:p>
            <a:pPr>
              <a:lnSpc>
                <a:spcPts val="1000"/>
              </a:lnSpc>
            </a:pPr>
            <a:endParaRPr lang="en-US" altLang="zh-CN" dirty="0"/>
          </a:p>
          <a:p>
            <a:pPr>
              <a:lnSpc>
                <a:spcPts val="2600"/>
              </a:lnSpc>
              <a:tabLst>
                <a:tab pos="292100" algn="l"/>
              </a:tabLst>
            </a:pPr>
            <a:r>
              <a:rPr lang="en-US" altLang="zh-CN" sz="1600" b="1" dirty="0">
                <a:solidFill>
                  <a:srgbClr val="000000"/>
                </a:solidFill>
                <a:latin typeface="Times New Roman" pitchFamily="18" charset="0"/>
                <a:cs typeface="Times New Roman" pitchFamily="18" charset="0"/>
              </a:rPr>
              <a:t>4.</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Zener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diode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exhibits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negative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temp:</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coefficient.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breakdown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voltage</a:t>
            </a:r>
          </a:p>
          <a:p>
            <a:pPr>
              <a:lnSpc>
                <a:spcPts val="2300"/>
              </a:lnSpc>
              <a:tabLst>
                <a:tab pos="292100" algn="l"/>
              </a:tabLst>
            </a:pPr>
            <a:r>
              <a:rPr lang="en-US" altLang="zh-CN" sz="1600" b="1" dirty="0">
                <a:solidFill>
                  <a:srgbClr val="000000"/>
                </a:solidFill>
                <a:latin typeface="Times New Roman" pitchFamily="18" charset="0"/>
                <a:cs typeface="Times New Roman" pitchFamily="18" charset="0"/>
              </a:rPr>
              <a:t>decreases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temperature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increases.</a:t>
            </a:r>
          </a:p>
        </p:txBody>
      </p:sp>
      <p:sp>
        <p:nvSpPr>
          <p:cNvPr id="6" name="TextBox 1">
            <a:extLst>
              <a:ext uri="{FF2B5EF4-FFF2-40B4-BE49-F238E27FC236}">
                <a16:creationId xmlns="" xmlns:a16="http://schemas.microsoft.com/office/drawing/2014/main" id="{432F4E23-1E9D-4BAA-A251-CBEBEC111A60}"/>
              </a:ext>
            </a:extLst>
          </p:cNvPr>
          <p:cNvSpPr txBox="1"/>
          <p:nvPr/>
        </p:nvSpPr>
        <p:spPr>
          <a:xfrm>
            <a:off x="5938715" y="1651282"/>
            <a:ext cx="4488310" cy="5214248"/>
          </a:xfrm>
          <a:prstGeom prst="rect">
            <a:avLst/>
          </a:prstGeom>
          <a:noFill/>
        </p:spPr>
        <p:txBody>
          <a:bodyPr wrap="square" lIns="0" tIns="0" rIns="0" rtlCol="0">
            <a:spAutoFit/>
          </a:bodyPr>
          <a:lstStyle/>
          <a:p>
            <a:pPr>
              <a:lnSpc>
                <a:spcPts val="2600"/>
              </a:lnSpc>
              <a:tabLst>
                <a:tab pos="444500" algn="l"/>
              </a:tabLst>
            </a:pPr>
            <a:r>
              <a:rPr lang="en-US" altLang="zh-CN" dirty="0"/>
              <a:t>	</a:t>
            </a:r>
            <a:r>
              <a:rPr lang="en-US" altLang="zh-CN" sz="2400" b="1" i="1" dirty="0">
                <a:solidFill>
                  <a:srgbClr val="7030A0"/>
                </a:solidFill>
                <a:latin typeface="Times New Roman" pitchFamily="18" charset="0"/>
                <a:cs typeface="Times New Roman" pitchFamily="18" charset="0"/>
              </a:rPr>
              <a:t>Avalanche</a:t>
            </a:r>
            <a:r>
              <a:rPr lang="en-US" altLang="zh-CN" sz="2400" dirty="0">
                <a:latin typeface="Times New Roman" pitchFamily="18" charset="0"/>
                <a:cs typeface="Times New Roman" pitchFamily="18" charset="0"/>
              </a:rPr>
              <a:t> </a:t>
            </a:r>
            <a:r>
              <a:rPr lang="en-US" altLang="zh-CN" sz="2400" b="1" i="1" dirty="0">
                <a:solidFill>
                  <a:srgbClr val="7030A0"/>
                </a:solidFill>
                <a:latin typeface="Times New Roman" pitchFamily="18" charset="0"/>
                <a:cs typeface="Times New Roman" pitchFamily="18" charset="0"/>
              </a:rPr>
              <a:t>breakdown</a:t>
            </a:r>
          </a:p>
          <a:p>
            <a:pPr>
              <a:lnSpc>
                <a:spcPts val="2200"/>
              </a:lnSpc>
              <a:tabLst>
                <a:tab pos="444500" algn="l"/>
              </a:tabLst>
            </a:pPr>
            <a:r>
              <a:rPr lang="en-US" altLang="zh-CN" sz="1600" b="1" dirty="0">
                <a:solidFill>
                  <a:srgbClr val="000000"/>
                </a:solidFill>
                <a:latin typeface="Times New Roman" pitchFamily="18" charset="0"/>
                <a:cs typeface="Times New Roman" pitchFamily="18" charset="0"/>
              </a:rPr>
              <a:t>1.</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occurs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junctions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which</a:t>
            </a:r>
          </a:p>
          <a:p>
            <a:pPr>
              <a:lnSpc>
                <a:spcPts val="2300"/>
              </a:lnSpc>
              <a:tabLst>
                <a:tab pos="444500" algn="l"/>
              </a:tabLst>
            </a:pPr>
            <a:r>
              <a:rPr lang="en-US" altLang="zh-CN" sz="1600" b="1" dirty="0">
                <a:solidFill>
                  <a:srgbClr val="000000"/>
                </a:solidFill>
                <a:latin typeface="Times New Roman" pitchFamily="18" charset="0"/>
                <a:cs typeface="Times New Roman" pitchFamily="18" charset="0"/>
              </a:rPr>
              <a:t>being</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lightly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doped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have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wide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depletion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layers.</a:t>
            </a:r>
          </a:p>
          <a:p>
            <a:pPr>
              <a:lnSpc>
                <a:spcPts val="1000"/>
              </a:lnSpc>
            </a:pPr>
            <a:endParaRPr lang="en-US" altLang="zh-CN" dirty="0"/>
          </a:p>
          <a:p>
            <a:pPr>
              <a:lnSpc>
                <a:spcPts val="1000"/>
              </a:lnSpc>
            </a:pPr>
            <a:endParaRPr lang="en-US" altLang="zh-CN" dirty="0"/>
          </a:p>
          <a:p>
            <a:pPr>
              <a:lnSpc>
                <a:spcPts val="2600"/>
              </a:lnSpc>
              <a:tabLst>
                <a:tab pos="444500" algn="l"/>
              </a:tabLst>
            </a:pPr>
            <a:r>
              <a:rPr lang="en-US" altLang="zh-CN" sz="1600" b="1" dirty="0">
                <a:solidFill>
                  <a:srgbClr val="000000"/>
                </a:solidFill>
                <a:latin typeface="Times New Roman" pitchFamily="18" charset="0"/>
                <a:cs typeface="Times New Roman" pitchFamily="18" charset="0"/>
              </a:rPr>
              <a:t>2.</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Here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electric</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field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not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strong</a:t>
            </a:r>
          </a:p>
          <a:p>
            <a:pPr>
              <a:lnSpc>
                <a:spcPts val="2300"/>
              </a:lnSpc>
              <a:tabLst>
                <a:tab pos="444500" algn="l"/>
              </a:tabLst>
            </a:pPr>
            <a:r>
              <a:rPr lang="en-US" altLang="zh-CN" sz="1600" b="1" dirty="0">
                <a:solidFill>
                  <a:srgbClr val="000000"/>
                </a:solidFill>
                <a:latin typeface="Times New Roman" pitchFamily="18" charset="0"/>
                <a:cs typeface="Times New Roman" pitchFamily="18" charset="0"/>
              </a:rPr>
              <a:t>enough</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to</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produce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Zener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breakdown.</a:t>
            </a:r>
          </a:p>
          <a:p>
            <a:pPr>
              <a:lnSpc>
                <a:spcPts val="1000"/>
              </a:lnSpc>
            </a:pPr>
            <a:endParaRPr lang="en-US" altLang="zh-CN" dirty="0"/>
          </a:p>
          <a:p>
            <a:pPr>
              <a:lnSpc>
                <a:spcPts val="1000"/>
              </a:lnSpc>
            </a:pPr>
            <a:endParaRPr lang="en-US" altLang="zh-CN" dirty="0"/>
          </a:p>
          <a:p>
            <a:pPr>
              <a:lnSpc>
                <a:spcPts val="2600"/>
              </a:lnSpc>
              <a:tabLst>
                <a:tab pos="444500" algn="l"/>
              </a:tabLst>
            </a:pPr>
            <a:r>
              <a:rPr lang="en-US" altLang="zh-CN" sz="1600" b="1" dirty="0">
                <a:solidFill>
                  <a:srgbClr val="000000"/>
                </a:solidFill>
                <a:latin typeface="Times New Roman" pitchFamily="18" charset="0"/>
                <a:cs typeface="Times New Roman" pitchFamily="18" charset="0"/>
              </a:rPr>
              <a:t>3.</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Her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minority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carriers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collide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with</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semi</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conductor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atoms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depletion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region,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which</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breaks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covalent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bonds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and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electron-hole</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pairs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generated.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Newly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generated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charge</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carriers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accelerated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electric</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field</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which</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results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more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collision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and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generates</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avalanche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of</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charge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carriers.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results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avalanche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breakdown.</a:t>
            </a:r>
          </a:p>
          <a:p>
            <a:pPr>
              <a:lnSpc>
                <a:spcPts val="1000"/>
              </a:lnSpc>
            </a:pPr>
            <a:endParaRPr lang="en-US" altLang="zh-CN" dirty="0"/>
          </a:p>
          <a:p>
            <a:pPr>
              <a:lnSpc>
                <a:spcPts val="2600"/>
              </a:lnSpc>
              <a:tabLst>
                <a:tab pos="444500" algn="l"/>
              </a:tabLst>
            </a:pPr>
            <a:r>
              <a:rPr lang="en-US" altLang="zh-CN" sz="1600" b="1" dirty="0">
                <a:solidFill>
                  <a:srgbClr val="000000"/>
                </a:solidFill>
                <a:latin typeface="Times New Roman" pitchFamily="18" charset="0"/>
                <a:cs typeface="Times New Roman" pitchFamily="18" charset="0"/>
              </a:rPr>
              <a:t>4.</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Avalanche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diodes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exhibits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positive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temp:</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coefficient.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breakdown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voltage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increases</a:t>
            </a:r>
          </a:p>
          <a:p>
            <a:pPr>
              <a:lnSpc>
                <a:spcPts val="1900"/>
              </a:lnSpc>
              <a:tabLst>
                <a:tab pos="444500" algn="l"/>
              </a:tabLst>
            </a:pPr>
            <a:r>
              <a:rPr lang="en-US" altLang="zh-CN" sz="1600" b="1" dirty="0">
                <a:solidFill>
                  <a:srgbClr val="000000"/>
                </a:solidFill>
                <a:latin typeface="Times New Roman" pitchFamily="18" charset="0"/>
                <a:cs typeface="Times New Roman" pitchFamily="18" charset="0"/>
              </a:rPr>
              <a:t>with</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increase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temperature.</a:t>
            </a:r>
          </a:p>
        </p:txBody>
      </p:sp>
    </p:spTree>
    <p:extLst>
      <p:ext uri="{BB962C8B-B14F-4D97-AF65-F5344CB8AC3E}">
        <p14:creationId xmlns="" xmlns:p14="http://schemas.microsoft.com/office/powerpoint/2010/main" val="3797001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pn junction diode characteristics">
            <a:extLst>
              <a:ext uri="{FF2B5EF4-FFF2-40B4-BE49-F238E27FC236}">
                <a16:creationId xmlns="" xmlns:a16="http://schemas.microsoft.com/office/drawing/2014/main" id="{4D4B1351-CC71-4108-94AC-37572E90779B}"/>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96871" y="1358352"/>
            <a:ext cx="5951836" cy="428617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5ED42B3E-2E50-41EE-B042-ED5090E7AFD4}"/>
              </a:ext>
            </a:extLst>
          </p:cNvPr>
          <p:cNvSpPr txBox="1"/>
          <p:nvPr/>
        </p:nvSpPr>
        <p:spPr>
          <a:xfrm>
            <a:off x="1219200" y="548305"/>
            <a:ext cx="6096000" cy="400110"/>
          </a:xfrm>
          <a:prstGeom prst="rect">
            <a:avLst/>
          </a:prstGeom>
          <a:noFill/>
        </p:spPr>
        <p:txBody>
          <a:bodyPr wrap="square">
            <a:spAutoFit/>
          </a:bodyPr>
          <a:lstStyle/>
          <a:p>
            <a:pPr algn="l"/>
            <a:r>
              <a:rPr lang="en-US" sz="2000" b="1" i="0" dirty="0">
                <a:solidFill>
                  <a:srgbClr val="FF0000"/>
                </a:solidFill>
                <a:effectLst/>
                <a:latin typeface="Helvetica" panose="020B0604020202020204" pitchFamily="34" charset="0"/>
              </a:rPr>
              <a:t>V-I characteristics of p-n junction diode</a:t>
            </a:r>
          </a:p>
        </p:txBody>
      </p:sp>
      <p:sp>
        <p:nvSpPr>
          <p:cNvPr id="9" name="TextBox 8">
            <a:extLst>
              <a:ext uri="{FF2B5EF4-FFF2-40B4-BE49-F238E27FC236}">
                <a16:creationId xmlns="" xmlns:a16="http://schemas.microsoft.com/office/drawing/2014/main" id="{9C9F0302-302E-4DD0-BE59-A90389CFEFDF}"/>
              </a:ext>
            </a:extLst>
          </p:cNvPr>
          <p:cNvSpPr txBox="1"/>
          <p:nvPr/>
        </p:nvSpPr>
        <p:spPr>
          <a:xfrm>
            <a:off x="601394" y="1077511"/>
            <a:ext cx="6098344" cy="923330"/>
          </a:xfrm>
          <a:prstGeom prst="rect">
            <a:avLst/>
          </a:prstGeom>
          <a:noFill/>
        </p:spPr>
        <p:txBody>
          <a:bodyPr wrap="square">
            <a:spAutoFit/>
          </a:bodyPr>
          <a:lstStyle/>
          <a:p>
            <a:pPr marL="285750" indent="-285750">
              <a:buFont typeface="Arial" panose="020B0604020202020204" pitchFamily="34" charset="0"/>
              <a:buChar char="•"/>
            </a:pPr>
            <a:r>
              <a:rPr lang="en-US" dirty="0"/>
              <a:t>The point at which this sudden increase in current takes place is represented on the static I-V characteristics curve above as the "knee" point.</a:t>
            </a:r>
          </a:p>
        </p:txBody>
      </p:sp>
      <p:sp>
        <p:nvSpPr>
          <p:cNvPr id="11" name="TextBox 10">
            <a:extLst>
              <a:ext uri="{FF2B5EF4-FFF2-40B4-BE49-F238E27FC236}">
                <a16:creationId xmlns="" xmlns:a16="http://schemas.microsoft.com/office/drawing/2014/main" id="{694975A7-F09C-4C58-B6DA-B44FAC28E573}"/>
              </a:ext>
            </a:extLst>
          </p:cNvPr>
          <p:cNvSpPr txBox="1"/>
          <p:nvPr/>
        </p:nvSpPr>
        <p:spPr>
          <a:xfrm>
            <a:off x="601394" y="2676463"/>
            <a:ext cx="6098344" cy="646331"/>
          </a:xfrm>
          <a:prstGeom prst="rect">
            <a:avLst/>
          </a:prstGeom>
          <a:noFill/>
        </p:spPr>
        <p:txBody>
          <a:bodyPr wrap="square">
            <a:spAutoFit/>
          </a:bodyPr>
          <a:lstStyle/>
          <a:p>
            <a:pPr marL="285750" indent="-285750">
              <a:buFont typeface="Arial" panose="020B0604020202020204" pitchFamily="34" charset="0"/>
              <a:buChar char="•"/>
            </a:pPr>
            <a:r>
              <a:rPr lang="en-US" dirty="0"/>
              <a:t>Under RB a very small leakage current does flow through the junction which can be measured in microamperes, (</a:t>
            </a:r>
            <a:r>
              <a:rPr lang="en-US" dirty="0" err="1"/>
              <a:t>μA</a:t>
            </a:r>
            <a:r>
              <a:rPr lang="en-US" dirty="0"/>
              <a:t>).</a:t>
            </a:r>
          </a:p>
        </p:txBody>
      </p:sp>
      <p:sp>
        <p:nvSpPr>
          <p:cNvPr id="13" name="TextBox 12">
            <a:extLst>
              <a:ext uri="{FF2B5EF4-FFF2-40B4-BE49-F238E27FC236}">
                <a16:creationId xmlns="" xmlns:a16="http://schemas.microsoft.com/office/drawing/2014/main" id="{D57EFBEE-B7F9-4365-9014-371F1688BD27}"/>
              </a:ext>
            </a:extLst>
          </p:cNvPr>
          <p:cNvSpPr txBox="1"/>
          <p:nvPr/>
        </p:nvSpPr>
        <p:spPr>
          <a:xfrm>
            <a:off x="601394" y="3429000"/>
            <a:ext cx="6098344" cy="1477328"/>
          </a:xfrm>
          <a:prstGeom prst="rect">
            <a:avLst/>
          </a:prstGeom>
          <a:noFill/>
        </p:spPr>
        <p:txBody>
          <a:bodyPr wrap="square">
            <a:spAutoFit/>
          </a:bodyPr>
          <a:lstStyle/>
          <a:p>
            <a:pPr marL="285750" indent="-285750">
              <a:buFont typeface="Arial" panose="020B0604020202020204" pitchFamily="34" charset="0"/>
              <a:buChar char="•"/>
            </a:pPr>
            <a:r>
              <a:rPr lang="en-US" dirty="0"/>
              <a:t>If reverse bias voltage </a:t>
            </a:r>
            <a:r>
              <a:rPr lang="en-US" dirty="0" err="1"/>
              <a:t>Vr</a:t>
            </a:r>
            <a:r>
              <a:rPr lang="en-US" dirty="0"/>
              <a:t> applied to the diode is increased to a sufficiently high enough value, it will cause the PN junction to overheat and fail due to the avalanche effect around the junction. This may cause the diode to become shorted and will result in the flow of maximum circuit current, </a:t>
            </a:r>
          </a:p>
        </p:txBody>
      </p:sp>
    </p:spTree>
    <p:extLst>
      <p:ext uri="{BB962C8B-B14F-4D97-AF65-F5344CB8AC3E}">
        <p14:creationId xmlns="" xmlns:p14="http://schemas.microsoft.com/office/powerpoint/2010/main" val="2027364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8F57A5-868F-4126-840B-981F1BCBA0FC}"/>
              </a:ext>
            </a:extLst>
          </p:cNvPr>
          <p:cNvPicPr>
            <a:picLocks noChangeAspect="1"/>
          </p:cNvPicPr>
          <p:nvPr/>
        </p:nvPicPr>
        <p:blipFill>
          <a:blip r:embed="rId2"/>
          <a:stretch>
            <a:fillRect/>
          </a:stretch>
        </p:blipFill>
        <p:spPr>
          <a:xfrm>
            <a:off x="609306" y="571427"/>
            <a:ext cx="7962900" cy="847725"/>
          </a:xfrm>
          <a:prstGeom prst="rect">
            <a:avLst/>
          </a:prstGeom>
        </p:spPr>
      </p:pic>
      <p:pic>
        <p:nvPicPr>
          <p:cNvPr id="5" name="Picture 4">
            <a:extLst>
              <a:ext uri="{FF2B5EF4-FFF2-40B4-BE49-F238E27FC236}">
                <a16:creationId xmlns="" xmlns:a16="http://schemas.microsoft.com/office/drawing/2014/main" id="{18D416C0-9311-4E66-A201-E419F6859F38}"/>
              </a:ext>
            </a:extLst>
          </p:cNvPr>
          <p:cNvPicPr>
            <a:picLocks noChangeAspect="1"/>
          </p:cNvPicPr>
          <p:nvPr/>
        </p:nvPicPr>
        <p:blipFill>
          <a:blip r:embed="rId3"/>
          <a:stretch>
            <a:fillRect/>
          </a:stretch>
        </p:blipFill>
        <p:spPr>
          <a:xfrm>
            <a:off x="609306" y="1803595"/>
            <a:ext cx="2486025" cy="381000"/>
          </a:xfrm>
          <a:prstGeom prst="rect">
            <a:avLst/>
          </a:prstGeom>
        </p:spPr>
      </p:pic>
      <p:pic>
        <p:nvPicPr>
          <p:cNvPr id="7" name="Picture 6">
            <a:extLst>
              <a:ext uri="{FF2B5EF4-FFF2-40B4-BE49-F238E27FC236}">
                <a16:creationId xmlns="" xmlns:a16="http://schemas.microsoft.com/office/drawing/2014/main" id="{25B88344-916E-4FDB-B043-E31A9B6494CD}"/>
              </a:ext>
            </a:extLst>
          </p:cNvPr>
          <p:cNvPicPr>
            <a:picLocks noChangeAspect="1"/>
          </p:cNvPicPr>
          <p:nvPr/>
        </p:nvPicPr>
        <p:blipFill>
          <a:blip r:embed="rId4"/>
          <a:stretch>
            <a:fillRect/>
          </a:stretch>
        </p:blipFill>
        <p:spPr>
          <a:xfrm>
            <a:off x="609306" y="2221375"/>
            <a:ext cx="8410575" cy="695325"/>
          </a:xfrm>
          <a:prstGeom prst="rect">
            <a:avLst/>
          </a:prstGeom>
        </p:spPr>
      </p:pic>
      <p:pic>
        <p:nvPicPr>
          <p:cNvPr id="9" name="Picture 8">
            <a:extLst>
              <a:ext uri="{FF2B5EF4-FFF2-40B4-BE49-F238E27FC236}">
                <a16:creationId xmlns="" xmlns:a16="http://schemas.microsoft.com/office/drawing/2014/main" id="{03806536-EE22-4120-9641-E878AF250163}"/>
              </a:ext>
            </a:extLst>
          </p:cNvPr>
          <p:cNvPicPr>
            <a:picLocks noChangeAspect="1"/>
          </p:cNvPicPr>
          <p:nvPr/>
        </p:nvPicPr>
        <p:blipFill>
          <a:blip r:embed="rId5"/>
          <a:stretch>
            <a:fillRect/>
          </a:stretch>
        </p:blipFill>
        <p:spPr>
          <a:xfrm>
            <a:off x="609306" y="3226777"/>
            <a:ext cx="8743950" cy="2514600"/>
          </a:xfrm>
          <a:prstGeom prst="rect">
            <a:avLst/>
          </a:prstGeom>
        </p:spPr>
      </p:pic>
    </p:spTree>
    <p:extLst>
      <p:ext uri="{BB962C8B-B14F-4D97-AF65-F5344CB8AC3E}">
        <p14:creationId xmlns="" xmlns:p14="http://schemas.microsoft.com/office/powerpoint/2010/main" val="2520650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4832F55-0330-4E14-837B-7AE1781C3988}"/>
              </a:ext>
            </a:extLst>
          </p:cNvPr>
          <p:cNvSpPr txBox="1"/>
          <p:nvPr/>
        </p:nvSpPr>
        <p:spPr>
          <a:xfrm>
            <a:off x="502920" y="415389"/>
            <a:ext cx="8190914" cy="400110"/>
          </a:xfrm>
          <a:prstGeom prst="rect">
            <a:avLst/>
          </a:prstGeom>
          <a:noFill/>
        </p:spPr>
        <p:txBody>
          <a:bodyPr wrap="square">
            <a:spAutoFit/>
          </a:bodyPr>
          <a:lstStyle/>
          <a:p>
            <a:r>
              <a:rPr lang="en-US" sz="2000" b="1" dirty="0">
                <a:solidFill>
                  <a:srgbClr val="FF0000"/>
                </a:solidFill>
              </a:rPr>
              <a:t>TEMPERATURE DEPENDANCE OF P-N JUNCTION DIODE CHARACTERISTICS </a:t>
            </a:r>
          </a:p>
        </p:txBody>
      </p:sp>
      <p:pic>
        <p:nvPicPr>
          <p:cNvPr id="7" name="Picture 6">
            <a:extLst>
              <a:ext uri="{FF2B5EF4-FFF2-40B4-BE49-F238E27FC236}">
                <a16:creationId xmlns="" xmlns:a16="http://schemas.microsoft.com/office/drawing/2014/main" id="{1F399E9E-D5B8-46F8-84E5-F7686EA747DE}"/>
              </a:ext>
            </a:extLst>
          </p:cNvPr>
          <p:cNvPicPr>
            <a:picLocks noChangeAspect="1"/>
          </p:cNvPicPr>
          <p:nvPr/>
        </p:nvPicPr>
        <p:blipFill>
          <a:blip r:embed="rId2"/>
          <a:stretch>
            <a:fillRect/>
          </a:stretch>
        </p:blipFill>
        <p:spPr>
          <a:xfrm>
            <a:off x="502920" y="817996"/>
            <a:ext cx="9051083" cy="2675865"/>
          </a:xfrm>
          <a:prstGeom prst="rect">
            <a:avLst/>
          </a:prstGeom>
        </p:spPr>
      </p:pic>
      <p:pic>
        <p:nvPicPr>
          <p:cNvPr id="9" name="Picture 8">
            <a:extLst>
              <a:ext uri="{FF2B5EF4-FFF2-40B4-BE49-F238E27FC236}">
                <a16:creationId xmlns="" xmlns:a16="http://schemas.microsoft.com/office/drawing/2014/main" id="{087612C4-DC61-4538-9A6A-E64DB883CFEF}"/>
              </a:ext>
            </a:extLst>
          </p:cNvPr>
          <p:cNvPicPr>
            <a:picLocks noChangeAspect="1"/>
          </p:cNvPicPr>
          <p:nvPr/>
        </p:nvPicPr>
        <p:blipFill>
          <a:blip r:embed="rId3"/>
          <a:stretch>
            <a:fillRect/>
          </a:stretch>
        </p:blipFill>
        <p:spPr>
          <a:xfrm>
            <a:off x="1633244" y="3527136"/>
            <a:ext cx="4086225" cy="1714500"/>
          </a:xfrm>
          <a:prstGeom prst="rect">
            <a:avLst/>
          </a:prstGeom>
        </p:spPr>
      </p:pic>
      <p:pic>
        <p:nvPicPr>
          <p:cNvPr id="11" name="Picture 10">
            <a:extLst>
              <a:ext uri="{FF2B5EF4-FFF2-40B4-BE49-F238E27FC236}">
                <a16:creationId xmlns="" xmlns:a16="http://schemas.microsoft.com/office/drawing/2014/main" id="{403155E5-8700-4659-953D-D61388A1909E}"/>
              </a:ext>
            </a:extLst>
          </p:cNvPr>
          <p:cNvPicPr>
            <a:picLocks noChangeAspect="1"/>
          </p:cNvPicPr>
          <p:nvPr/>
        </p:nvPicPr>
        <p:blipFill>
          <a:blip r:embed="rId4"/>
          <a:stretch>
            <a:fillRect/>
          </a:stretch>
        </p:blipFill>
        <p:spPr>
          <a:xfrm>
            <a:off x="1206377" y="5298088"/>
            <a:ext cx="7552847" cy="483734"/>
          </a:xfrm>
          <a:prstGeom prst="rect">
            <a:avLst/>
          </a:prstGeom>
        </p:spPr>
      </p:pic>
      <p:pic>
        <p:nvPicPr>
          <p:cNvPr id="13" name="Picture 12">
            <a:extLst>
              <a:ext uri="{FF2B5EF4-FFF2-40B4-BE49-F238E27FC236}">
                <a16:creationId xmlns="" xmlns:a16="http://schemas.microsoft.com/office/drawing/2014/main" id="{E0866892-F793-4FBD-AA23-49B17F80C3B5}"/>
              </a:ext>
            </a:extLst>
          </p:cNvPr>
          <p:cNvPicPr>
            <a:picLocks noChangeAspect="1"/>
          </p:cNvPicPr>
          <p:nvPr/>
        </p:nvPicPr>
        <p:blipFill>
          <a:blip r:embed="rId5"/>
          <a:stretch>
            <a:fillRect/>
          </a:stretch>
        </p:blipFill>
        <p:spPr>
          <a:xfrm>
            <a:off x="1206377" y="5897128"/>
            <a:ext cx="7378060" cy="334859"/>
          </a:xfrm>
          <a:prstGeom prst="rect">
            <a:avLst/>
          </a:prstGeom>
        </p:spPr>
      </p:pic>
    </p:spTree>
    <p:extLst>
      <p:ext uri="{BB962C8B-B14F-4D97-AF65-F5344CB8AC3E}">
        <p14:creationId xmlns="" xmlns:p14="http://schemas.microsoft.com/office/powerpoint/2010/main" val="133321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EC0299C-816C-4777-B2D3-2614D61DE7DD}"/>
              </a:ext>
            </a:extLst>
          </p:cNvPr>
          <p:cNvPicPr>
            <a:picLocks noChangeAspect="1"/>
          </p:cNvPicPr>
          <p:nvPr/>
        </p:nvPicPr>
        <p:blipFill>
          <a:blip r:embed="rId2"/>
          <a:stretch>
            <a:fillRect/>
          </a:stretch>
        </p:blipFill>
        <p:spPr>
          <a:xfrm>
            <a:off x="2200275" y="1028700"/>
            <a:ext cx="7791450" cy="4800600"/>
          </a:xfrm>
          <a:prstGeom prst="rect">
            <a:avLst/>
          </a:prstGeom>
        </p:spPr>
      </p:pic>
    </p:spTree>
    <p:extLst>
      <p:ext uri="{BB962C8B-B14F-4D97-AF65-F5344CB8AC3E}">
        <p14:creationId xmlns="" xmlns:p14="http://schemas.microsoft.com/office/powerpoint/2010/main" val="501980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45168F2-3B52-4B5D-B2A8-49E96E279743}"/>
              </a:ext>
            </a:extLst>
          </p:cNvPr>
          <p:cNvPicPr>
            <a:picLocks noChangeAspect="1"/>
          </p:cNvPicPr>
          <p:nvPr/>
        </p:nvPicPr>
        <p:blipFill>
          <a:blip r:embed="rId2"/>
          <a:stretch>
            <a:fillRect/>
          </a:stretch>
        </p:blipFill>
        <p:spPr>
          <a:xfrm>
            <a:off x="1145997" y="635761"/>
            <a:ext cx="8518508" cy="3024554"/>
          </a:xfrm>
          <a:prstGeom prst="rect">
            <a:avLst/>
          </a:prstGeom>
        </p:spPr>
      </p:pic>
      <p:sp>
        <p:nvSpPr>
          <p:cNvPr id="4" name="TextBox 3">
            <a:extLst>
              <a:ext uri="{FF2B5EF4-FFF2-40B4-BE49-F238E27FC236}">
                <a16:creationId xmlns="" xmlns:a16="http://schemas.microsoft.com/office/drawing/2014/main" id="{D38B3022-98C9-4510-A3F6-E4CEAFAF8CA2}"/>
              </a:ext>
            </a:extLst>
          </p:cNvPr>
          <p:cNvSpPr txBox="1"/>
          <p:nvPr/>
        </p:nvSpPr>
        <p:spPr>
          <a:xfrm>
            <a:off x="1145997" y="112541"/>
            <a:ext cx="3645613" cy="523220"/>
          </a:xfrm>
          <a:prstGeom prst="rect">
            <a:avLst/>
          </a:prstGeom>
          <a:noFill/>
        </p:spPr>
        <p:txBody>
          <a:bodyPr wrap="none" rtlCol="0">
            <a:spAutoFit/>
          </a:bodyPr>
          <a:lstStyle/>
          <a:p>
            <a:r>
              <a:rPr lang="en-US" sz="2800" b="1" dirty="0">
                <a:solidFill>
                  <a:srgbClr val="FF0000"/>
                </a:solidFill>
              </a:rPr>
              <a:t>Diode current Equation</a:t>
            </a:r>
          </a:p>
        </p:txBody>
      </p:sp>
      <p:pic>
        <p:nvPicPr>
          <p:cNvPr id="6" name="Picture 5">
            <a:extLst>
              <a:ext uri="{FF2B5EF4-FFF2-40B4-BE49-F238E27FC236}">
                <a16:creationId xmlns="" xmlns:a16="http://schemas.microsoft.com/office/drawing/2014/main" id="{944CB6D5-9649-4252-BF5A-B487A47F2C85}"/>
              </a:ext>
            </a:extLst>
          </p:cNvPr>
          <p:cNvPicPr>
            <a:picLocks noChangeAspect="1"/>
          </p:cNvPicPr>
          <p:nvPr/>
        </p:nvPicPr>
        <p:blipFill>
          <a:blip r:embed="rId3"/>
          <a:stretch>
            <a:fillRect/>
          </a:stretch>
        </p:blipFill>
        <p:spPr>
          <a:xfrm>
            <a:off x="1145997" y="3660315"/>
            <a:ext cx="8518508" cy="3024554"/>
          </a:xfrm>
          <a:prstGeom prst="rect">
            <a:avLst/>
          </a:prstGeom>
        </p:spPr>
      </p:pic>
      <p:pic>
        <p:nvPicPr>
          <p:cNvPr id="8" name="Picture 7">
            <a:extLst>
              <a:ext uri="{FF2B5EF4-FFF2-40B4-BE49-F238E27FC236}">
                <a16:creationId xmlns="" xmlns:a16="http://schemas.microsoft.com/office/drawing/2014/main" id="{7E2A9699-44A7-4BF1-9121-3E7EE3F8FF38}"/>
              </a:ext>
            </a:extLst>
          </p:cNvPr>
          <p:cNvPicPr>
            <a:picLocks noChangeAspect="1"/>
          </p:cNvPicPr>
          <p:nvPr/>
        </p:nvPicPr>
        <p:blipFill>
          <a:blip r:embed="rId4"/>
          <a:stretch>
            <a:fillRect/>
          </a:stretch>
        </p:blipFill>
        <p:spPr>
          <a:xfrm>
            <a:off x="5665177" y="6472389"/>
            <a:ext cx="4800600" cy="247650"/>
          </a:xfrm>
          <a:prstGeom prst="rect">
            <a:avLst/>
          </a:prstGeom>
        </p:spPr>
      </p:pic>
      <p:pic>
        <p:nvPicPr>
          <p:cNvPr id="10" name="Picture 9">
            <a:extLst>
              <a:ext uri="{FF2B5EF4-FFF2-40B4-BE49-F238E27FC236}">
                <a16:creationId xmlns="" xmlns:a16="http://schemas.microsoft.com/office/drawing/2014/main" id="{31FD2B20-3A8D-45C6-A41D-1B19DFF6E650}"/>
              </a:ext>
            </a:extLst>
          </p:cNvPr>
          <p:cNvPicPr>
            <a:picLocks noChangeAspect="1"/>
          </p:cNvPicPr>
          <p:nvPr/>
        </p:nvPicPr>
        <p:blipFill>
          <a:blip r:embed="rId5"/>
          <a:stretch>
            <a:fillRect/>
          </a:stretch>
        </p:blipFill>
        <p:spPr>
          <a:xfrm>
            <a:off x="7146388" y="2411466"/>
            <a:ext cx="4624314" cy="822421"/>
          </a:xfrm>
          <a:prstGeom prst="rect">
            <a:avLst/>
          </a:prstGeom>
        </p:spPr>
      </p:pic>
    </p:spTree>
    <p:extLst>
      <p:ext uri="{BB962C8B-B14F-4D97-AF65-F5344CB8AC3E}">
        <p14:creationId xmlns="" xmlns:p14="http://schemas.microsoft.com/office/powerpoint/2010/main" val="4220091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B5FE4B5-C25C-47ED-A6A2-B0823CB53F30}"/>
              </a:ext>
            </a:extLst>
          </p:cNvPr>
          <p:cNvSpPr txBox="1"/>
          <p:nvPr/>
        </p:nvSpPr>
        <p:spPr>
          <a:xfrm>
            <a:off x="87687" y="389753"/>
            <a:ext cx="609600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Lato"/>
              </a:rPr>
              <a:t>Junction Diode Ideal and Real Characteristics</a:t>
            </a:r>
          </a:p>
        </p:txBody>
      </p:sp>
      <p:sp>
        <p:nvSpPr>
          <p:cNvPr id="7" name="TextBox 6">
            <a:extLst>
              <a:ext uri="{FF2B5EF4-FFF2-40B4-BE49-F238E27FC236}">
                <a16:creationId xmlns="" xmlns:a16="http://schemas.microsoft.com/office/drawing/2014/main" id="{4B33E3B7-2E91-4E96-9570-5AEBA06200AB}"/>
              </a:ext>
            </a:extLst>
          </p:cNvPr>
          <p:cNvSpPr txBox="1"/>
          <p:nvPr/>
        </p:nvSpPr>
        <p:spPr>
          <a:xfrm>
            <a:off x="391104" y="1040319"/>
            <a:ext cx="6098344" cy="1477328"/>
          </a:xfrm>
          <a:prstGeom prst="rect">
            <a:avLst/>
          </a:prstGeom>
          <a:noFill/>
        </p:spPr>
        <p:txBody>
          <a:bodyPr wrap="square">
            <a:spAutoFit/>
          </a:bodyPr>
          <a:lstStyle/>
          <a:p>
            <a:r>
              <a:rPr lang="en-US" dirty="0"/>
              <a:t>The </a:t>
            </a:r>
            <a:r>
              <a:rPr lang="en-US" dirty="0">
                <a:solidFill>
                  <a:srgbClr val="FF0000"/>
                </a:solidFill>
              </a:rPr>
              <a:t>ideal diode </a:t>
            </a:r>
            <a:r>
              <a:rPr lang="en-US" dirty="0"/>
              <a:t>or perfect diode is a two terminal device, which completely allows the electric current without any loss under forward bias and completely blocks the electric current with infinite loss under reverse bias.</a:t>
            </a:r>
          </a:p>
          <a:p>
            <a:r>
              <a:rPr lang="en-US" dirty="0"/>
              <a:t>Ideal diodes actually do not exist.</a:t>
            </a:r>
          </a:p>
        </p:txBody>
      </p:sp>
      <p:sp>
        <p:nvSpPr>
          <p:cNvPr id="9" name="TextBox 8">
            <a:extLst>
              <a:ext uri="{FF2B5EF4-FFF2-40B4-BE49-F238E27FC236}">
                <a16:creationId xmlns="" xmlns:a16="http://schemas.microsoft.com/office/drawing/2014/main" id="{269CA425-A873-4DB2-BF3B-06B792DB4F86}"/>
              </a:ext>
            </a:extLst>
          </p:cNvPr>
          <p:cNvSpPr txBox="1"/>
          <p:nvPr/>
        </p:nvSpPr>
        <p:spPr>
          <a:xfrm>
            <a:off x="391104" y="3023612"/>
            <a:ext cx="6098344" cy="1200329"/>
          </a:xfrm>
          <a:prstGeom prst="rect">
            <a:avLst/>
          </a:prstGeom>
          <a:noFill/>
        </p:spPr>
        <p:txBody>
          <a:bodyPr wrap="square">
            <a:spAutoFit/>
          </a:bodyPr>
          <a:lstStyle/>
          <a:p>
            <a:pPr algn="just"/>
            <a:r>
              <a:rPr lang="en-US" b="0" i="0" dirty="0">
                <a:solidFill>
                  <a:srgbClr val="666666"/>
                </a:solidFill>
                <a:effectLst/>
                <a:latin typeface="Helvetica" panose="020B0604020202020204" pitchFamily="34" charset="0"/>
              </a:rPr>
              <a:t>The </a:t>
            </a:r>
            <a:r>
              <a:rPr lang="en-US" b="0" i="0" dirty="0">
                <a:solidFill>
                  <a:srgbClr val="FF0000"/>
                </a:solidFill>
                <a:effectLst/>
                <a:latin typeface="Helvetica" panose="020B0604020202020204" pitchFamily="34" charset="0"/>
              </a:rPr>
              <a:t>real diode </a:t>
            </a:r>
            <a:r>
              <a:rPr lang="en-US" b="0" i="0" dirty="0">
                <a:solidFill>
                  <a:srgbClr val="666666"/>
                </a:solidFill>
                <a:effectLst/>
                <a:latin typeface="Helvetica" panose="020B0604020202020204" pitchFamily="34" charset="0"/>
              </a:rPr>
              <a:t>or </a:t>
            </a:r>
            <a:r>
              <a:rPr lang="en-US" b="0" i="0" dirty="0">
                <a:solidFill>
                  <a:srgbClr val="FF0000"/>
                </a:solidFill>
                <a:effectLst/>
                <a:latin typeface="Helvetica" panose="020B0604020202020204" pitchFamily="34" charset="0"/>
              </a:rPr>
              <a:t>practical diode </a:t>
            </a:r>
            <a:r>
              <a:rPr lang="en-US" b="0" i="0" dirty="0">
                <a:solidFill>
                  <a:srgbClr val="666666"/>
                </a:solidFill>
                <a:effectLst/>
                <a:latin typeface="Helvetica" panose="020B0604020202020204" pitchFamily="34" charset="0"/>
              </a:rPr>
              <a:t>is a two terminal device, which allow most of the electric current under </a:t>
            </a:r>
            <a:r>
              <a:rPr lang="en-US" b="0" i="0" u="none" strike="noStrike" dirty="0">
                <a:solidFill>
                  <a:srgbClr val="3333FF"/>
                </a:solidFill>
                <a:effectLst/>
                <a:latin typeface="Helvetica" panose="020B0604020202020204" pitchFamily="34" charset="0"/>
                <a:hlinkClick r:id="rId2"/>
              </a:rPr>
              <a:t>forward bias</a:t>
            </a:r>
            <a:r>
              <a:rPr lang="en-US" b="0" i="0" dirty="0">
                <a:solidFill>
                  <a:srgbClr val="666666"/>
                </a:solidFill>
                <a:effectLst/>
                <a:latin typeface="Helvetica" panose="020B0604020202020204" pitchFamily="34" charset="0"/>
              </a:rPr>
              <a:t>, and block most of the electric current under </a:t>
            </a:r>
            <a:r>
              <a:rPr lang="en-US" b="0" i="0" u="none" strike="noStrike" dirty="0">
                <a:solidFill>
                  <a:srgbClr val="3333FF"/>
                </a:solidFill>
                <a:effectLst/>
                <a:latin typeface="Helvetica" panose="020B0604020202020204" pitchFamily="34" charset="0"/>
                <a:hlinkClick r:id="rId3"/>
              </a:rPr>
              <a:t>reverse bias</a:t>
            </a:r>
            <a:r>
              <a:rPr lang="en-US" b="0" i="0" dirty="0">
                <a:solidFill>
                  <a:srgbClr val="666666"/>
                </a:solidFill>
                <a:effectLst/>
                <a:latin typeface="Helvetica" panose="020B0604020202020204" pitchFamily="34" charset="0"/>
              </a:rPr>
              <a:t>.</a:t>
            </a:r>
            <a:endParaRPr lang="en-US" dirty="0"/>
          </a:p>
        </p:txBody>
      </p:sp>
      <p:pic>
        <p:nvPicPr>
          <p:cNvPr id="12" name="Picture 11">
            <a:extLst>
              <a:ext uri="{FF2B5EF4-FFF2-40B4-BE49-F238E27FC236}">
                <a16:creationId xmlns="" xmlns:a16="http://schemas.microsoft.com/office/drawing/2014/main" id="{E1318D31-829C-43CC-BEAD-5847291C4B1E}"/>
              </a:ext>
            </a:extLst>
          </p:cNvPr>
          <p:cNvPicPr>
            <a:picLocks noChangeAspect="1"/>
          </p:cNvPicPr>
          <p:nvPr/>
        </p:nvPicPr>
        <p:blipFill>
          <a:blip r:embed="rId4"/>
          <a:stretch>
            <a:fillRect/>
          </a:stretch>
        </p:blipFill>
        <p:spPr>
          <a:xfrm>
            <a:off x="6671383" y="1580663"/>
            <a:ext cx="4448175" cy="4086225"/>
          </a:xfrm>
          <a:prstGeom prst="rect">
            <a:avLst/>
          </a:prstGeom>
        </p:spPr>
      </p:pic>
    </p:spTree>
    <p:extLst>
      <p:ext uri="{BB962C8B-B14F-4D97-AF65-F5344CB8AC3E}">
        <p14:creationId xmlns="" xmlns:p14="http://schemas.microsoft.com/office/powerpoint/2010/main" val="1921549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A1828CD-E8BF-46F6-BEF4-C213DC44D519}"/>
              </a:ext>
            </a:extLst>
          </p:cNvPr>
          <p:cNvSpPr txBox="1"/>
          <p:nvPr/>
        </p:nvSpPr>
        <p:spPr>
          <a:xfrm>
            <a:off x="610771" y="324461"/>
            <a:ext cx="3253154" cy="461665"/>
          </a:xfrm>
          <a:prstGeom prst="rect">
            <a:avLst/>
          </a:prstGeom>
          <a:noFill/>
        </p:spPr>
        <p:txBody>
          <a:bodyPr wrap="square">
            <a:spAutoFit/>
          </a:bodyPr>
          <a:lstStyle/>
          <a:p>
            <a:pPr algn="ctr"/>
            <a:r>
              <a:rPr lang="en-US" sz="2400" b="1" i="0" dirty="0">
                <a:solidFill>
                  <a:srgbClr val="FF0000"/>
                </a:solidFill>
                <a:effectLst/>
                <a:latin typeface="Helvetica" panose="020B0604020202020204" pitchFamily="34" charset="0"/>
              </a:rPr>
              <a:t>Diode Resistance</a:t>
            </a:r>
          </a:p>
        </p:txBody>
      </p:sp>
      <p:sp>
        <p:nvSpPr>
          <p:cNvPr id="5" name="TextBox 4">
            <a:extLst>
              <a:ext uri="{FF2B5EF4-FFF2-40B4-BE49-F238E27FC236}">
                <a16:creationId xmlns="" xmlns:a16="http://schemas.microsoft.com/office/drawing/2014/main" id="{C955189E-2A80-408F-9D5C-BD66840E3A77}"/>
              </a:ext>
            </a:extLst>
          </p:cNvPr>
          <p:cNvSpPr txBox="1"/>
          <p:nvPr/>
        </p:nvSpPr>
        <p:spPr>
          <a:xfrm>
            <a:off x="924951" y="896737"/>
            <a:ext cx="10005646" cy="2308324"/>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A </a:t>
            </a:r>
            <a:r>
              <a:rPr lang="en-US" b="0" i="0" u="none" strike="noStrike" dirty="0">
                <a:solidFill>
                  <a:srgbClr val="3333FF"/>
                </a:solidFill>
                <a:effectLst/>
                <a:latin typeface="Helvetica" panose="020B0604020202020204" pitchFamily="34" charset="0"/>
                <a:hlinkClick r:id="rId2"/>
              </a:rPr>
              <a:t>p-n junction diode</a:t>
            </a:r>
            <a:r>
              <a:rPr lang="en-US" b="0" i="0" dirty="0">
                <a:solidFill>
                  <a:srgbClr val="666666"/>
                </a:solidFill>
                <a:effectLst/>
                <a:latin typeface="Helvetica" panose="020B0604020202020204" pitchFamily="34" charset="0"/>
              </a:rPr>
              <a:t> allows electric current in one direction and blocks electric current in another direction</a:t>
            </a:r>
          </a:p>
          <a:p>
            <a:r>
              <a:rPr lang="en-US" b="0" i="0" dirty="0">
                <a:solidFill>
                  <a:srgbClr val="666666"/>
                </a:solidFill>
                <a:effectLst/>
                <a:latin typeface="Helvetica" panose="020B0604020202020204" pitchFamily="34" charset="0"/>
              </a:rPr>
              <a:t>The </a:t>
            </a:r>
            <a:r>
              <a:rPr lang="en-US" b="0" i="0" u="none" strike="noStrike" dirty="0">
                <a:solidFill>
                  <a:srgbClr val="3333FF"/>
                </a:solidFill>
                <a:effectLst/>
                <a:latin typeface="Helvetica" panose="020B0604020202020204" pitchFamily="34" charset="0"/>
                <a:hlinkClick r:id="rId3"/>
              </a:rPr>
              <a:t>depletion region</a:t>
            </a:r>
            <a:r>
              <a:rPr lang="en-US" b="0" i="0" dirty="0">
                <a:solidFill>
                  <a:srgbClr val="666666"/>
                </a:solidFill>
                <a:effectLst/>
                <a:latin typeface="Helvetica" panose="020B0604020202020204" pitchFamily="34" charset="0"/>
              </a:rPr>
              <a:t> present in a diode acts like barrier to electric current. Hence, it offers resistance to the electric current. </a:t>
            </a:r>
          </a:p>
          <a:p>
            <a:pPr algn="l"/>
            <a:r>
              <a:rPr lang="en-US" sz="1800" b="0" i="0" dirty="0">
                <a:solidFill>
                  <a:srgbClr val="666666"/>
                </a:solidFill>
                <a:effectLst/>
                <a:latin typeface="Helvetica" panose="020B0604020202020204" pitchFamily="34" charset="0"/>
              </a:rPr>
              <a:t>The two types of resistance takes place in the p-n junction diode are:</a:t>
            </a:r>
            <a:endParaRPr lang="en-US" b="0" i="0" dirty="0">
              <a:solidFill>
                <a:srgbClr val="666666"/>
              </a:solidFill>
              <a:effectLst/>
              <a:latin typeface="Helvetica" panose="020B0604020202020204" pitchFamily="34" charset="0"/>
            </a:endParaRPr>
          </a:p>
          <a:p>
            <a:pPr algn="l">
              <a:buFont typeface="Arial" panose="020B0604020202020204" pitchFamily="34" charset="0"/>
              <a:buChar char="•"/>
            </a:pPr>
            <a:r>
              <a:rPr lang="en-US" sz="1800" b="0" i="0" dirty="0">
                <a:solidFill>
                  <a:srgbClr val="FF0000"/>
                </a:solidFill>
                <a:effectLst/>
                <a:latin typeface="Helvetica" panose="020B0604020202020204" pitchFamily="34" charset="0"/>
              </a:rPr>
              <a:t>Forward resistance </a:t>
            </a:r>
            <a:r>
              <a:rPr lang="en-US" sz="1800" b="0" i="0" dirty="0">
                <a:solidFill>
                  <a:srgbClr val="666666"/>
                </a:solidFill>
                <a:effectLst/>
                <a:latin typeface="Helvetica" panose="020B0604020202020204" pitchFamily="34" charset="0"/>
              </a:rPr>
              <a:t>: </a:t>
            </a:r>
            <a:r>
              <a:rPr lang="en-US" sz="1800" dirty="0">
                <a:solidFill>
                  <a:srgbClr val="666666"/>
                </a:solidFill>
                <a:latin typeface="Helvetica" panose="020B0604020202020204" pitchFamily="34" charset="0"/>
              </a:rPr>
              <a:t>R</a:t>
            </a:r>
            <a:r>
              <a:rPr lang="en-US" b="0" i="0" dirty="0">
                <a:solidFill>
                  <a:srgbClr val="666666"/>
                </a:solidFill>
                <a:effectLst/>
                <a:latin typeface="Helvetica" panose="020B0604020202020204" pitchFamily="34" charset="0"/>
              </a:rPr>
              <a:t>esistance offered by the p-n junction diode when it is forward biased.</a:t>
            </a:r>
          </a:p>
          <a:p>
            <a:pPr algn="l">
              <a:buFont typeface="Arial" panose="020B0604020202020204" pitchFamily="34" charset="0"/>
              <a:buChar char="•"/>
            </a:pPr>
            <a:r>
              <a:rPr lang="en-US" sz="1800" b="0" i="0" dirty="0">
                <a:solidFill>
                  <a:srgbClr val="FF0000"/>
                </a:solidFill>
                <a:effectLst/>
                <a:latin typeface="Helvetica" panose="020B0604020202020204" pitchFamily="34" charset="0"/>
              </a:rPr>
              <a:t>Reverse resistance </a:t>
            </a:r>
            <a:r>
              <a:rPr lang="en-US" sz="1800" b="0" i="0" dirty="0">
                <a:solidFill>
                  <a:srgbClr val="666666"/>
                </a:solidFill>
                <a:effectLst/>
                <a:latin typeface="Helvetica" panose="020B0604020202020204" pitchFamily="34" charset="0"/>
              </a:rPr>
              <a:t>: R</a:t>
            </a:r>
            <a:r>
              <a:rPr lang="en-US" b="0" i="0" dirty="0">
                <a:solidFill>
                  <a:srgbClr val="666666"/>
                </a:solidFill>
                <a:effectLst/>
                <a:latin typeface="Helvetica" panose="020B0604020202020204" pitchFamily="34" charset="0"/>
              </a:rPr>
              <a:t>esistance offered by the p-n junction diode when it is reverse biased.</a:t>
            </a:r>
          </a:p>
          <a:p>
            <a:endParaRPr lang="en-US" dirty="0"/>
          </a:p>
        </p:txBody>
      </p:sp>
      <p:sp>
        <p:nvSpPr>
          <p:cNvPr id="7" name="TextBox 6">
            <a:extLst>
              <a:ext uri="{FF2B5EF4-FFF2-40B4-BE49-F238E27FC236}">
                <a16:creationId xmlns="" xmlns:a16="http://schemas.microsoft.com/office/drawing/2014/main" id="{FE97E44F-0B8C-4D94-B3B8-8EC3DEF47C62}"/>
              </a:ext>
            </a:extLst>
          </p:cNvPr>
          <p:cNvSpPr txBox="1"/>
          <p:nvPr/>
        </p:nvSpPr>
        <p:spPr>
          <a:xfrm>
            <a:off x="924951" y="3163012"/>
            <a:ext cx="7163972" cy="2308324"/>
          </a:xfrm>
          <a:prstGeom prst="rect">
            <a:avLst/>
          </a:prstGeom>
          <a:noFill/>
        </p:spPr>
        <p:txBody>
          <a:bodyPr wrap="square">
            <a:spAutoFit/>
          </a:bodyPr>
          <a:lstStyle/>
          <a:p>
            <a:pPr algn="l"/>
            <a:r>
              <a:rPr lang="en-US" b="0" i="0" dirty="0">
                <a:solidFill>
                  <a:srgbClr val="868686"/>
                </a:solidFill>
                <a:effectLst/>
                <a:latin typeface="Helvetica" panose="020B0604020202020204" pitchFamily="34" charset="0"/>
                <a:cs typeface="Helvetica" panose="020B0604020202020204" pitchFamily="34" charset="0"/>
              </a:rPr>
              <a:t>The forward resistance can be further grouped into two category.</a:t>
            </a:r>
          </a:p>
          <a:p>
            <a:pPr algn="l"/>
            <a:r>
              <a:rPr lang="en-US" b="0" i="0" dirty="0">
                <a:solidFill>
                  <a:srgbClr val="009900"/>
                </a:solidFill>
                <a:effectLst/>
                <a:latin typeface="Helvetica" panose="020B0604020202020204" pitchFamily="34" charset="0"/>
              </a:rPr>
              <a:t>Static resistance or DC resistance  </a:t>
            </a:r>
          </a:p>
          <a:p>
            <a:pPr algn="l"/>
            <a:endParaRPr lang="en-US" b="0" i="0" dirty="0">
              <a:solidFill>
                <a:srgbClr val="009900"/>
              </a:solidFill>
              <a:effectLst/>
              <a:latin typeface="Helvetica" panose="020B0604020202020204" pitchFamily="34" charset="0"/>
            </a:endParaRPr>
          </a:p>
          <a:p>
            <a:endParaRPr lang="en-US" b="0" i="0" dirty="0">
              <a:solidFill>
                <a:srgbClr val="009900"/>
              </a:solidFill>
              <a:effectLst/>
              <a:latin typeface="Helvetica" panose="020B0604020202020204" pitchFamily="34" charset="0"/>
            </a:endParaRPr>
          </a:p>
          <a:p>
            <a:endParaRPr lang="en-US" dirty="0">
              <a:solidFill>
                <a:srgbClr val="009900"/>
              </a:solidFill>
              <a:latin typeface="Helvetica" panose="020B0604020202020204" pitchFamily="34" charset="0"/>
            </a:endParaRPr>
          </a:p>
          <a:p>
            <a:endParaRPr lang="en-US" b="0" i="0" dirty="0">
              <a:solidFill>
                <a:srgbClr val="009900"/>
              </a:solidFill>
              <a:effectLst/>
              <a:latin typeface="Helvetica" panose="020B0604020202020204" pitchFamily="34" charset="0"/>
            </a:endParaRPr>
          </a:p>
          <a:p>
            <a:r>
              <a:rPr lang="en-US" b="0" i="0" dirty="0">
                <a:solidFill>
                  <a:srgbClr val="009900"/>
                </a:solidFill>
                <a:effectLst/>
                <a:latin typeface="Helvetica" panose="020B0604020202020204" pitchFamily="34" charset="0"/>
              </a:rPr>
              <a:t>Dynamic resistance or AC resistance</a:t>
            </a:r>
            <a:endParaRPr lang="en-US" b="1" i="0" dirty="0">
              <a:solidFill>
                <a:srgbClr val="666666"/>
              </a:solidFill>
              <a:effectLst/>
              <a:latin typeface="Helvetica" panose="020B0604020202020204" pitchFamily="34" charset="0"/>
            </a:endParaRPr>
          </a:p>
          <a:p>
            <a:pPr algn="l"/>
            <a:endParaRPr lang="en-US" b="1" i="0" dirty="0">
              <a:solidFill>
                <a:srgbClr val="666666"/>
              </a:solidFill>
              <a:effectLst/>
              <a:latin typeface="Helvetica" panose="020B0604020202020204" pitchFamily="34" charset="0"/>
            </a:endParaRPr>
          </a:p>
        </p:txBody>
      </p:sp>
      <p:pic>
        <p:nvPicPr>
          <p:cNvPr id="9" name="Picture 8">
            <a:extLst>
              <a:ext uri="{FF2B5EF4-FFF2-40B4-BE49-F238E27FC236}">
                <a16:creationId xmlns="" xmlns:a16="http://schemas.microsoft.com/office/drawing/2014/main" id="{A4AA8FF7-BE51-40C8-8ACA-24BAFFC64507}"/>
              </a:ext>
            </a:extLst>
          </p:cNvPr>
          <p:cNvPicPr>
            <a:picLocks noChangeAspect="1"/>
          </p:cNvPicPr>
          <p:nvPr/>
        </p:nvPicPr>
        <p:blipFill>
          <a:blip r:embed="rId4"/>
          <a:stretch>
            <a:fillRect/>
          </a:stretch>
        </p:blipFill>
        <p:spPr>
          <a:xfrm>
            <a:off x="3647414" y="4020262"/>
            <a:ext cx="1323975" cy="704850"/>
          </a:xfrm>
          <a:prstGeom prst="rect">
            <a:avLst/>
          </a:prstGeom>
        </p:spPr>
      </p:pic>
      <p:pic>
        <p:nvPicPr>
          <p:cNvPr id="17" name="Picture 16">
            <a:extLst>
              <a:ext uri="{FF2B5EF4-FFF2-40B4-BE49-F238E27FC236}">
                <a16:creationId xmlns="" xmlns:a16="http://schemas.microsoft.com/office/drawing/2014/main" id="{9C4E131F-FCBF-4920-B869-E7BEB54A4516}"/>
              </a:ext>
            </a:extLst>
          </p:cNvPr>
          <p:cNvPicPr>
            <a:picLocks noChangeAspect="1"/>
          </p:cNvPicPr>
          <p:nvPr/>
        </p:nvPicPr>
        <p:blipFill>
          <a:blip r:embed="rId5"/>
          <a:stretch>
            <a:fillRect/>
          </a:stretch>
        </p:blipFill>
        <p:spPr>
          <a:xfrm>
            <a:off x="1489333" y="5811143"/>
            <a:ext cx="1028700" cy="657225"/>
          </a:xfrm>
          <a:prstGeom prst="rect">
            <a:avLst/>
          </a:prstGeom>
        </p:spPr>
      </p:pic>
      <p:pic>
        <p:nvPicPr>
          <p:cNvPr id="19" name="Picture 18">
            <a:extLst>
              <a:ext uri="{FF2B5EF4-FFF2-40B4-BE49-F238E27FC236}">
                <a16:creationId xmlns="" xmlns:a16="http://schemas.microsoft.com/office/drawing/2014/main" id="{49940738-CDAD-4354-8FD0-3C7357044E14}"/>
              </a:ext>
            </a:extLst>
          </p:cNvPr>
          <p:cNvPicPr>
            <a:picLocks noChangeAspect="1"/>
          </p:cNvPicPr>
          <p:nvPr/>
        </p:nvPicPr>
        <p:blipFill>
          <a:blip r:embed="rId6"/>
          <a:stretch>
            <a:fillRect/>
          </a:stretch>
        </p:blipFill>
        <p:spPr>
          <a:xfrm>
            <a:off x="8758246" y="4892724"/>
            <a:ext cx="1778885" cy="1784875"/>
          </a:xfrm>
          <a:prstGeom prst="rect">
            <a:avLst/>
          </a:prstGeom>
        </p:spPr>
      </p:pic>
      <p:pic>
        <p:nvPicPr>
          <p:cNvPr id="21" name="Picture 20">
            <a:extLst>
              <a:ext uri="{FF2B5EF4-FFF2-40B4-BE49-F238E27FC236}">
                <a16:creationId xmlns="" xmlns:a16="http://schemas.microsoft.com/office/drawing/2014/main" id="{190D7863-D97B-4680-9F92-E13F547ABEE5}"/>
              </a:ext>
            </a:extLst>
          </p:cNvPr>
          <p:cNvPicPr>
            <a:picLocks noChangeAspect="1"/>
          </p:cNvPicPr>
          <p:nvPr/>
        </p:nvPicPr>
        <p:blipFill>
          <a:blip r:embed="rId7"/>
          <a:stretch>
            <a:fillRect/>
          </a:stretch>
        </p:blipFill>
        <p:spPr>
          <a:xfrm>
            <a:off x="4309402" y="5811143"/>
            <a:ext cx="2143125" cy="781050"/>
          </a:xfrm>
          <a:prstGeom prst="rect">
            <a:avLst/>
          </a:prstGeom>
        </p:spPr>
      </p:pic>
      <p:pic>
        <p:nvPicPr>
          <p:cNvPr id="23" name="Picture 22">
            <a:extLst>
              <a:ext uri="{FF2B5EF4-FFF2-40B4-BE49-F238E27FC236}">
                <a16:creationId xmlns="" xmlns:a16="http://schemas.microsoft.com/office/drawing/2014/main" id="{4050E6C9-7FF3-4D44-9DCF-0CD6ADC497C0}"/>
              </a:ext>
            </a:extLst>
          </p:cNvPr>
          <p:cNvPicPr>
            <a:picLocks noChangeAspect="1"/>
          </p:cNvPicPr>
          <p:nvPr/>
        </p:nvPicPr>
        <p:blipFill>
          <a:blip r:embed="rId8"/>
          <a:stretch>
            <a:fillRect/>
          </a:stretch>
        </p:blipFill>
        <p:spPr>
          <a:xfrm>
            <a:off x="8056244" y="3148754"/>
            <a:ext cx="2480887" cy="1746668"/>
          </a:xfrm>
          <a:prstGeom prst="rect">
            <a:avLst/>
          </a:prstGeom>
        </p:spPr>
      </p:pic>
      <p:pic>
        <p:nvPicPr>
          <p:cNvPr id="25" name="Picture 24">
            <a:extLst>
              <a:ext uri="{FF2B5EF4-FFF2-40B4-BE49-F238E27FC236}">
                <a16:creationId xmlns="" xmlns:a16="http://schemas.microsoft.com/office/drawing/2014/main" id="{B9CCDF7C-DF15-4772-8F4A-F74B303C2FD0}"/>
              </a:ext>
            </a:extLst>
          </p:cNvPr>
          <p:cNvPicPr>
            <a:picLocks noChangeAspect="1"/>
          </p:cNvPicPr>
          <p:nvPr/>
        </p:nvPicPr>
        <p:blipFill>
          <a:blip r:embed="rId9"/>
          <a:stretch>
            <a:fillRect/>
          </a:stretch>
        </p:blipFill>
        <p:spPr>
          <a:xfrm>
            <a:off x="2955606" y="5853772"/>
            <a:ext cx="428625" cy="552450"/>
          </a:xfrm>
          <a:prstGeom prst="rect">
            <a:avLst/>
          </a:prstGeom>
        </p:spPr>
      </p:pic>
      <p:pic>
        <p:nvPicPr>
          <p:cNvPr id="27" name="Picture 26">
            <a:extLst>
              <a:ext uri="{FF2B5EF4-FFF2-40B4-BE49-F238E27FC236}">
                <a16:creationId xmlns="" xmlns:a16="http://schemas.microsoft.com/office/drawing/2014/main" id="{CF37F46C-ED91-4908-A583-74B857873B7D}"/>
              </a:ext>
            </a:extLst>
          </p:cNvPr>
          <p:cNvPicPr>
            <a:picLocks noChangeAspect="1"/>
          </p:cNvPicPr>
          <p:nvPr/>
        </p:nvPicPr>
        <p:blipFill>
          <a:blip r:embed="rId10"/>
          <a:stretch>
            <a:fillRect/>
          </a:stretch>
        </p:blipFill>
        <p:spPr>
          <a:xfrm>
            <a:off x="2643112" y="6034312"/>
            <a:ext cx="209550" cy="247650"/>
          </a:xfrm>
          <a:prstGeom prst="rect">
            <a:avLst/>
          </a:prstGeom>
        </p:spPr>
      </p:pic>
    </p:spTree>
    <p:extLst>
      <p:ext uri="{BB962C8B-B14F-4D97-AF65-F5344CB8AC3E}">
        <p14:creationId xmlns="" xmlns:p14="http://schemas.microsoft.com/office/powerpoint/2010/main" val="2543927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737187C-7EE2-413D-A7A9-A36CF50F69E9}"/>
              </a:ext>
            </a:extLst>
          </p:cNvPr>
          <p:cNvPicPr>
            <a:picLocks noChangeAspect="1"/>
          </p:cNvPicPr>
          <p:nvPr/>
        </p:nvPicPr>
        <p:blipFill>
          <a:blip r:embed="rId2"/>
          <a:stretch>
            <a:fillRect/>
          </a:stretch>
        </p:blipFill>
        <p:spPr>
          <a:xfrm>
            <a:off x="1266458" y="358432"/>
            <a:ext cx="7267575" cy="3070567"/>
          </a:xfrm>
          <a:prstGeom prst="rect">
            <a:avLst/>
          </a:prstGeom>
        </p:spPr>
      </p:pic>
      <p:pic>
        <p:nvPicPr>
          <p:cNvPr id="5" name="Picture 4">
            <a:extLst>
              <a:ext uri="{FF2B5EF4-FFF2-40B4-BE49-F238E27FC236}">
                <a16:creationId xmlns="" xmlns:a16="http://schemas.microsoft.com/office/drawing/2014/main" id="{9E20CDD8-3B1E-4FC1-AEEE-97014DC7B53C}"/>
              </a:ext>
            </a:extLst>
          </p:cNvPr>
          <p:cNvPicPr>
            <a:picLocks noChangeAspect="1"/>
          </p:cNvPicPr>
          <p:nvPr/>
        </p:nvPicPr>
        <p:blipFill>
          <a:blip r:embed="rId3"/>
          <a:stretch>
            <a:fillRect/>
          </a:stretch>
        </p:blipFill>
        <p:spPr>
          <a:xfrm>
            <a:off x="1590308" y="3428999"/>
            <a:ext cx="6943725" cy="3170800"/>
          </a:xfrm>
          <a:prstGeom prst="rect">
            <a:avLst/>
          </a:prstGeom>
        </p:spPr>
      </p:pic>
    </p:spTree>
    <p:extLst>
      <p:ext uri="{BB962C8B-B14F-4D97-AF65-F5344CB8AC3E}">
        <p14:creationId xmlns="" xmlns:p14="http://schemas.microsoft.com/office/powerpoint/2010/main" val="2058312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937F2B4-CF0D-49E0-AF9A-64E023F35CE2}"/>
              </a:ext>
            </a:extLst>
          </p:cNvPr>
          <p:cNvSpPr txBox="1"/>
          <p:nvPr/>
        </p:nvSpPr>
        <p:spPr>
          <a:xfrm>
            <a:off x="671731" y="407853"/>
            <a:ext cx="7979899" cy="1292662"/>
          </a:xfrm>
          <a:prstGeom prst="rect">
            <a:avLst/>
          </a:prstGeom>
          <a:noFill/>
        </p:spPr>
        <p:txBody>
          <a:bodyPr wrap="square">
            <a:spAutoFit/>
          </a:bodyPr>
          <a:lstStyle/>
          <a:p>
            <a:r>
              <a:rPr lang="en-US" b="1" i="0" dirty="0">
                <a:solidFill>
                  <a:srgbClr val="3366FF"/>
                </a:solidFill>
                <a:effectLst/>
                <a:latin typeface="Helvetica" panose="020B0604020202020204" pitchFamily="34" charset="0"/>
              </a:rPr>
              <a:t> </a:t>
            </a:r>
            <a:r>
              <a:rPr lang="en-US" sz="2400" b="1" i="0" dirty="0">
                <a:solidFill>
                  <a:srgbClr val="FF0000"/>
                </a:solidFill>
                <a:effectLst/>
                <a:latin typeface="Helvetica" panose="020B0604020202020204" pitchFamily="34" charset="0"/>
              </a:rPr>
              <a:t>Diode junction capacitance</a:t>
            </a:r>
          </a:p>
          <a:p>
            <a:pPr algn="l"/>
            <a:r>
              <a:rPr lang="en-US" b="0" i="0" dirty="0">
                <a:solidFill>
                  <a:srgbClr val="666666"/>
                </a:solidFill>
                <a:effectLst/>
                <a:latin typeface="Helvetica" panose="020B0604020202020204" pitchFamily="34" charset="0"/>
              </a:rPr>
              <a:t>In a </a:t>
            </a:r>
            <a:r>
              <a:rPr lang="en-US" b="0" i="0" u="none" strike="noStrike" dirty="0">
                <a:solidFill>
                  <a:srgbClr val="3333FF"/>
                </a:solidFill>
                <a:effectLst/>
                <a:latin typeface="Helvetica" panose="020B0604020202020204" pitchFamily="34" charset="0"/>
                <a:hlinkClick r:id="rId2"/>
              </a:rPr>
              <a:t>p-n junction diode</a:t>
            </a:r>
            <a:r>
              <a:rPr lang="en-US" b="0" i="0" dirty="0">
                <a:solidFill>
                  <a:srgbClr val="666666"/>
                </a:solidFill>
                <a:effectLst/>
                <a:latin typeface="Helvetica" panose="020B0604020202020204" pitchFamily="34" charset="0"/>
              </a:rPr>
              <a:t>, two types of capacitance take place. They are,</a:t>
            </a:r>
          </a:p>
          <a:p>
            <a:pPr algn="l">
              <a:buFont typeface="Arial" panose="020B0604020202020204" pitchFamily="34" charset="0"/>
              <a:buChar char="•"/>
            </a:pPr>
            <a:r>
              <a:rPr lang="en-US" b="0" i="0" dirty="0">
                <a:solidFill>
                  <a:srgbClr val="FF0000"/>
                </a:solidFill>
                <a:effectLst/>
                <a:latin typeface="Helvetica" panose="020B0604020202020204" pitchFamily="34" charset="0"/>
              </a:rPr>
              <a:t>Transition capacitance (C</a:t>
            </a:r>
            <a:r>
              <a:rPr lang="en-US" b="0" i="0" baseline="-25000" dirty="0">
                <a:solidFill>
                  <a:srgbClr val="FF0000"/>
                </a:solidFill>
                <a:effectLst/>
                <a:latin typeface="Helvetica" panose="020B0604020202020204" pitchFamily="34" charset="0"/>
              </a:rPr>
              <a:t>T</a:t>
            </a:r>
            <a:r>
              <a:rPr lang="en-US" b="0" i="0" dirty="0">
                <a:solidFill>
                  <a:srgbClr val="FF0000"/>
                </a:solidFill>
                <a:effectLst/>
                <a:latin typeface="Helvetica" panose="020B0604020202020204" pitchFamily="34" charset="0"/>
              </a:rPr>
              <a:t>)</a:t>
            </a:r>
          </a:p>
          <a:p>
            <a:pPr algn="l">
              <a:buFont typeface="Arial" panose="020B0604020202020204" pitchFamily="34" charset="0"/>
              <a:buChar char="•"/>
            </a:pPr>
            <a:r>
              <a:rPr lang="en-US" b="0" i="0" dirty="0">
                <a:solidFill>
                  <a:srgbClr val="FF0000"/>
                </a:solidFill>
                <a:effectLst/>
                <a:latin typeface="Helvetica" panose="020B0604020202020204" pitchFamily="34" charset="0"/>
              </a:rPr>
              <a:t>Diffusion capacitance (C</a:t>
            </a:r>
            <a:r>
              <a:rPr lang="en-US" b="0" i="0" baseline="-25000" dirty="0">
                <a:solidFill>
                  <a:srgbClr val="FF0000"/>
                </a:solidFill>
                <a:effectLst/>
                <a:latin typeface="Helvetica" panose="020B0604020202020204" pitchFamily="34" charset="0"/>
              </a:rPr>
              <a:t>D</a:t>
            </a:r>
            <a:r>
              <a:rPr lang="en-US" b="0" i="0" dirty="0">
                <a:solidFill>
                  <a:srgbClr val="FF0000"/>
                </a:solidFill>
                <a:effectLst/>
                <a:latin typeface="Helvetica" panose="020B0604020202020204" pitchFamily="34" charset="0"/>
              </a:rPr>
              <a:t>)</a:t>
            </a:r>
          </a:p>
        </p:txBody>
      </p:sp>
      <p:sp>
        <p:nvSpPr>
          <p:cNvPr id="5" name="TextBox 4">
            <a:extLst>
              <a:ext uri="{FF2B5EF4-FFF2-40B4-BE49-F238E27FC236}">
                <a16:creationId xmlns="" xmlns:a16="http://schemas.microsoft.com/office/drawing/2014/main" id="{5A70C3E1-C80B-4DD2-9D0E-4353F328854C}"/>
              </a:ext>
            </a:extLst>
          </p:cNvPr>
          <p:cNvSpPr txBox="1"/>
          <p:nvPr/>
        </p:nvSpPr>
        <p:spPr>
          <a:xfrm>
            <a:off x="545121" y="1700515"/>
            <a:ext cx="9302263" cy="5078313"/>
          </a:xfrm>
          <a:prstGeom prst="rect">
            <a:avLst/>
          </a:prstGeom>
          <a:noFill/>
        </p:spPr>
        <p:txBody>
          <a:bodyPr wrap="square">
            <a:spAutoFit/>
          </a:bodyPr>
          <a:lstStyle/>
          <a:p>
            <a:pPr algn="l">
              <a:buFont typeface="Arial" panose="020B0604020202020204" pitchFamily="34" charset="0"/>
              <a:buChar char="•"/>
            </a:pPr>
            <a:r>
              <a:rPr lang="en-US" b="0" i="0" dirty="0">
                <a:solidFill>
                  <a:srgbClr val="FF0000"/>
                </a:solidFill>
                <a:effectLst/>
                <a:latin typeface="Helvetica" panose="020B0604020202020204" pitchFamily="34" charset="0"/>
              </a:rPr>
              <a:t>Transition capacitance (C</a:t>
            </a:r>
            <a:r>
              <a:rPr lang="en-US" b="0" i="0" baseline="-25000" dirty="0">
                <a:solidFill>
                  <a:srgbClr val="FF0000"/>
                </a:solidFill>
                <a:effectLst/>
                <a:latin typeface="Helvetica" panose="020B0604020202020204" pitchFamily="34" charset="0"/>
              </a:rPr>
              <a:t>T</a:t>
            </a:r>
            <a:r>
              <a:rPr lang="en-US" b="0" i="0" dirty="0">
                <a:solidFill>
                  <a:srgbClr val="FF0000"/>
                </a:solidFill>
                <a:effectLst/>
                <a:latin typeface="Helvetica" panose="020B0604020202020204" pitchFamily="34" charset="0"/>
              </a:rPr>
              <a:t>) : </a:t>
            </a:r>
            <a:r>
              <a:rPr lang="en-US" b="0" i="0" dirty="0">
                <a:solidFill>
                  <a:srgbClr val="666666"/>
                </a:solidFill>
                <a:effectLst/>
                <a:latin typeface="Helvetica" panose="020B0604020202020204" pitchFamily="34" charset="0"/>
              </a:rPr>
              <a:t>In a </a:t>
            </a:r>
            <a:r>
              <a:rPr lang="en-US" dirty="0">
                <a:solidFill>
                  <a:srgbClr val="FF0000"/>
                </a:solidFill>
                <a:latin typeface="Helvetica" panose="020B0604020202020204" pitchFamily="34" charset="0"/>
              </a:rPr>
              <a:t>reverse</a:t>
            </a:r>
            <a:r>
              <a:rPr lang="en-US" b="0" i="0" u="none" strike="noStrike" dirty="0">
                <a:solidFill>
                  <a:srgbClr val="FF0000"/>
                </a:solidFill>
                <a:effectLst/>
                <a:latin typeface="Helvetica" panose="020B0604020202020204" pitchFamily="34" charset="0"/>
                <a:hlinkClick r:id="rId3">
                  <a:extLst>
                    <a:ext uri="{A12FA001-AC4F-418D-AE19-62706E023703}">
                      <ahyp:hlinkClr xmlns="" xmlns:ahyp="http://schemas.microsoft.com/office/drawing/2018/hyperlinkcolor" val="tx"/>
                    </a:ext>
                  </a:extLst>
                </a:hlinkClick>
              </a:rPr>
              <a:t> biased diode</a:t>
            </a:r>
            <a:r>
              <a:rPr lang="en-US" b="0" i="0" dirty="0">
                <a:solidFill>
                  <a:srgbClr val="666666"/>
                </a:solidFill>
                <a:effectLst/>
                <a:latin typeface="Helvetica" panose="020B0604020202020204" pitchFamily="34" charset="0"/>
              </a:rPr>
              <a:t>, the transition capacitance exist.</a:t>
            </a:r>
          </a:p>
          <a:p>
            <a:pPr algn="just">
              <a:buFont typeface="Arial" panose="020B0604020202020204" pitchFamily="34" charset="0"/>
              <a:buChar char="•"/>
            </a:pPr>
            <a:r>
              <a:rPr lang="en-US" dirty="0">
                <a:solidFill>
                  <a:srgbClr val="666666"/>
                </a:solidFill>
                <a:latin typeface="Helvetica" panose="020B0604020202020204" pitchFamily="34" charset="0"/>
              </a:rPr>
              <a:t>Under reverse bias, charged particles are moved away from the junction i.e., the depletion layer width increases. Hence there exists a change in charge (</a:t>
            </a:r>
            <a:r>
              <a:rPr lang="en-US" dirty="0" err="1">
                <a:solidFill>
                  <a:srgbClr val="666666"/>
                </a:solidFill>
                <a:latin typeface="Helvetica" panose="020B0604020202020204" pitchFamily="34" charset="0"/>
              </a:rPr>
              <a:t>dQ</a:t>
            </a:r>
            <a:r>
              <a:rPr lang="en-US" dirty="0">
                <a:solidFill>
                  <a:srgbClr val="666666"/>
                </a:solidFill>
                <a:latin typeface="Helvetica" panose="020B0604020202020204" pitchFamily="34" charset="0"/>
              </a:rPr>
              <a:t>) with respect to change in applied reverse voltage (</a:t>
            </a:r>
            <a:r>
              <a:rPr lang="en-US" dirty="0" err="1">
                <a:solidFill>
                  <a:srgbClr val="666666"/>
                </a:solidFill>
                <a:latin typeface="Helvetica" panose="020B0604020202020204" pitchFamily="34" charset="0"/>
              </a:rPr>
              <a:t>dV</a:t>
            </a:r>
            <a:r>
              <a:rPr lang="en-US" dirty="0">
                <a:solidFill>
                  <a:srgbClr val="666666"/>
                </a:solidFill>
                <a:latin typeface="Helvetica" panose="020B0604020202020204" pitchFamily="34" charset="0"/>
              </a:rPr>
              <a:t>). Nothing but capacitance effect. Such capacitance under reverse bias condition is called as Transition capacitance, barrier capacitance, space charge capacitance or depletion layer capacitance.</a:t>
            </a:r>
          </a:p>
          <a:p>
            <a:pPr algn="just">
              <a:buFont typeface="Arial" panose="020B0604020202020204" pitchFamily="34" charset="0"/>
              <a:buChar char="•"/>
            </a:pPr>
            <a:endParaRPr lang="en-US" b="0" i="0" dirty="0">
              <a:solidFill>
                <a:srgbClr val="666666"/>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                             </a:t>
            </a:r>
            <a:r>
              <a:rPr lang="en-US" b="0" i="0" dirty="0">
                <a:solidFill>
                  <a:srgbClr val="FF0000"/>
                </a:solidFill>
                <a:effectLst/>
                <a:latin typeface="Helvetica" panose="020B0604020202020204" pitchFamily="34" charset="0"/>
              </a:rPr>
              <a:t> CT = </a:t>
            </a:r>
            <a:r>
              <a:rPr lang="en-US" b="0" i="0" dirty="0" err="1">
                <a:solidFill>
                  <a:srgbClr val="FF0000"/>
                </a:solidFill>
                <a:effectLst/>
                <a:latin typeface="Helvetica" panose="020B0604020202020204" pitchFamily="34" charset="0"/>
              </a:rPr>
              <a:t>dQ</a:t>
            </a:r>
            <a:r>
              <a:rPr lang="en-US" b="0" i="0" dirty="0">
                <a:solidFill>
                  <a:srgbClr val="FF0000"/>
                </a:solidFill>
                <a:effectLst/>
                <a:latin typeface="Helvetica" panose="020B0604020202020204" pitchFamily="34" charset="0"/>
              </a:rPr>
              <a:t> / </a:t>
            </a:r>
            <a:r>
              <a:rPr lang="en-US" b="0" i="0" dirty="0" err="1">
                <a:solidFill>
                  <a:srgbClr val="FF0000"/>
                </a:solidFill>
                <a:effectLst/>
                <a:latin typeface="Helvetica" panose="020B0604020202020204" pitchFamily="34" charset="0"/>
              </a:rPr>
              <a:t>dV</a:t>
            </a:r>
            <a:endParaRPr lang="en-US" b="0" i="0" dirty="0">
              <a:solidFill>
                <a:srgbClr val="FF0000"/>
              </a:solidFill>
              <a:effectLst/>
              <a:latin typeface="Helvetica" panose="020B0604020202020204" pitchFamily="34" charset="0"/>
            </a:endParaRPr>
          </a:p>
          <a:p>
            <a:pPr algn="l"/>
            <a:r>
              <a:rPr lang="en-US" b="0" i="0" dirty="0">
                <a:solidFill>
                  <a:srgbClr val="666666"/>
                </a:solidFill>
                <a:effectLst/>
                <a:latin typeface="Helvetica" panose="020B0604020202020204" pitchFamily="34" charset="0"/>
              </a:rPr>
              <a:t>                               Where, CT = Transition capacitance</a:t>
            </a:r>
          </a:p>
          <a:p>
            <a:pPr algn="l"/>
            <a:r>
              <a:rPr lang="en-US" b="0" i="0" dirty="0">
                <a:solidFill>
                  <a:srgbClr val="666666"/>
                </a:solidFill>
                <a:effectLst/>
                <a:latin typeface="Helvetica" panose="020B0604020202020204" pitchFamily="34" charset="0"/>
              </a:rPr>
              <a:t>                                            </a:t>
            </a:r>
            <a:r>
              <a:rPr lang="en-US" b="0" i="0" dirty="0" err="1">
                <a:solidFill>
                  <a:srgbClr val="666666"/>
                </a:solidFill>
                <a:effectLst/>
                <a:latin typeface="Helvetica" panose="020B0604020202020204" pitchFamily="34" charset="0"/>
              </a:rPr>
              <a:t>dQ</a:t>
            </a:r>
            <a:r>
              <a:rPr lang="en-US" b="0" i="0" dirty="0">
                <a:solidFill>
                  <a:srgbClr val="666666"/>
                </a:solidFill>
                <a:effectLst/>
                <a:latin typeface="Helvetica" panose="020B0604020202020204" pitchFamily="34" charset="0"/>
              </a:rPr>
              <a:t> = Change in electric charge</a:t>
            </a:r>
          </a:p>
          <a:p>
            <a:pPr algn="l"/>
            <a:r>
              <a:rPr lang="en-US" b="0" i="0" dirty="0">
                <a:solidFill>
                  <a:srgbClr val="666666"/>
                </a:solidFill>
                <a:effectLst/>
                <a:latin typeface="Helvetica" panose="020B0604020202020204" pitchFamily="34" charset="0"/>
              </a:rPr>
              <a:t>                                            </a:t>
            </a:r>
            <a:r>
              <a:rPr lang="en-US" b="0" i="0" dirty="0" err="1">
                <a:solidFill>
                  <a:srgbClr val="666666"/>
                </a:solidFill>
                <a:effectLst/>
                <a:latin typeface="Helvetica" panose="020B0604020202020204" pitchFamily="34" charset="0"/>
              </a:rPr>
              <a:t>dV</a:t>
            </a:r>
            <a:r>
              <a:rPr lang="en-US" b="0" i="0" dirty="0">
                <a:solidFill>
                  <a:srgbClr val="666666"/>
                </a:solidFill>
                <a:effectLst/>
                <a:latin typeface="Helvetica" panose="020B0604020202020204" pitchFamily="34" charset="0"/>
              </a:rPr>
              <a:t> = Change in voltage</a:t>
            </a:r>
          </a:p>
          <a:p>
            <a:pPr algn="l"/>
            <a:r>
              <a:rPr lang="en-US" b="0" i="0" dirty="0">
                <a:solidFill>
                  <a:srgbClr val="666666"/>
                </a:solidFill>
                <a:effectLst/>
                <a:latin typeface="Helvetica" panose="020B0604020202020204" pitchFamily="34" charset="0"/>
              </a:rPr>
              <a:t>The transition capacitance can be mathematically written as,</a:t>
            </a:r>
          </a:p>
          <a:p>
            <a:pPr algn="l"/>
            <a:r>
              <a:rPr lang="en-US" b="0" i="0" dirty="0">
                <a:solidFill>
                  <a:srgbClr val="666666"/>
                </a:solidFill>
                <a:effectLst/>
                <a:latin typeface="Helvetica" panose="020B0604020202020204" pitchFamily="34" charset="0"/>
              </a:rPr>
              <a:t>                          </a:t>
            </a:r>
            <a:r>
              <a:rPr lang="en-US" b="0" i="0" dirty="0">
                <a:solidFill>
                  <a:srgbClr val="FF0000"/>
                </a:solidFill>
                <a:effectLst/>
                <a:latin typeface="Helvetica" panose="020B0604020202020204" pitchFamily="34" charset="0"/>
              </a:rPr>
              <a:t>  C</a:t>
            </a:r>
            <a:r>
              <a:rPr lang="en-US" b="0" i="0" baseline="-25000" dirty="0">
                <a:solidFill>
                  <a:srgbClr val="FF0000"/>
                </a:solidFill>
                <a:effectLst/>
                <a:latin typeface="Helvetica" panose="020B0604020202020204" pitchFamily="34" charset="0"/>
              </a:rPr>
              <a:t>T</a:t>
            </a:r>
            <a:r>
              <a:rPr lang="en-US" b="0" i="0" dirty="0">
                <a:solidFill>
                  <a:srgbClr val="FF0000"/>
                </a:solidFill>
                <a:effectLst/>
                <a:latin typeface="Helvetica" panose="020B0604020202020204" pitchFamily="34" charset="0"/>
              </a:rPr>
              <a:t> = </a:t>
            </a:r>
            <a:r>
              <a:rPr lang="en-US" b="0" i="0" dirty="0">
                <a:solidFill>
                  <a:srgbClr val="FF0000"/>
                </a:solidFill>
                <a:effectLst/>
                <a:latin typeface="Arial" panose="020B0604020202020204" pitchFamily="34" charset="0"/>
              </a:rPr>
              <a:t>ε</a:t>
            </a:r>
            <a:r>
              <a:rPr lang="en-US" b="0" i="0" dirty="0">
                <a:solidFill>
                  <a:srgbClr val="FF0000"/>
                </a:solidFill>
                <a:effectLst/>
                <a:latin typeface="Helvetica" panose="020B0604020202020204" pitchFamily="34" charset="0"/>
              </a:rPr>
              <a:t> A / W</a:t>
            </a:r>
          </a:p>
          <a:p>
            <a:pPr algn="l"/>
            <a:r>
              <a:rPr lang="en-US" b="0" i="0" dirty="0">
                <a:solidFill>
                  <a:srgbClr val="666666"/>
                </a:solidFill>
                <a:effectLst/>
                <a:latin typeface="Helvetica" panose="020B0604020202020204" pitchFamily="34" charset="0"/>
              </a:rPr>
              <a:t>Where,</a:t>
            </a:r>
          </a:p>
          <a:p>
            <a:pPr algn="l"/>
            <a:r>
              <a:rPr lang="en-US" b="0" i="0" dirty="0">
                <a:solidFill>
                  <a:srgbClr val="666666"/>
                </a:solidFill>
                <a:effectLst/>
                <a:latin typeface="Arial" panose="020B0604020202020204" pitchFamily="34" charset="0"/>
              </a:rPr>
              <a:t>          ε = Permittivity of the </a:t>
            </a:r>
            <a:r>
              <a:rPr lang="en-US" b="0" i="0" u="none" strike="noStrike" dirty="0">
                <a:solidFill>
                  <a:srgbClr val="3333FF"/>
                </a:solidFill>
                <a:effectLst/>
                <a:latin typeface="Arial" panose="020B0604020202020204" pitchFamily="34" charset="0"/>
                <a:hlinkClick r:id="rId4"/>
              </a:rPr>
              <a:t>semiconductor</a:t>
            </a:r>
            <a:endParaRPr lang="en-US" b="0" i="0" dirty="0">
              <a:solidFill>
                <a:srgbClr val="666666"/>
              </a:solidFill>
              <a:effectLst/>
              <a:latin typeface="Helvetica" panose="020B0604020202020204" pitchFamily="34" charset="0"/>
            </a:endParaRPr>
          </a:p>
          <a:p>
            <a:pPr algn="l"/>
            <a:r>
              <a:rPr lang="en-US" b="0" i="0" dirty="0">
                <a:solidFill>
                  <a:srgbClr val="666666"/>
                </a:solidFill>
                <a:effectLst/>
                <a:latin typeface="Arial" panose="020B0604020202020204" pitchFamily="34" charset="0"/>
              </a:rPr>
              <a:t>          A = Area of plates or p-type and n-type regions</a:t>
            </a:r>
            <a:endParaRPr lang="en-US" b="0" i="0" dirty="0">
              <a:solidFill>
                <a:srgbClr val="666666"/>
              </a:solidFill>
              <a:effectLst/>
              <a:latin typeface="Helvetica" panose="020B0604020202020204" pitchFamily="34" charset="0"/>
            </a:endParaRPr>
          </a:p>
          <a:p>
            <a:pPr algn="l"/>
            <a:r>
              <a:rPr lang="en-US" b="0" i="0" dirty="0">
                <a:solidFill>
                  <a:srgbClr val="666666"/>
                </a:solidFill>
                <a:effectLst/>
                <a:latin typeface="Arial" panose="020B0604020202020204" pitchFamily="34" charset="0"/>
              </a:rPr>
              <a:t>          W = </a:t>
            </a:r>
            <a:r>
              <a:rPr lang="en-US" b="0" i="0" u="none" strike="noStrike" dirty="0">
                <a:solidFill>
                  <a:srgbClr val="3333FF"/>
                </a:solidFill>
                <a:effectLst/>
                <a:latin typeface="Arial" panose="020B0604020202020204" pitchFamily="34" charset="0"/>
                <a:hlinkClick r:id="rId5"/>
              </a:rPr>
              <a:t>Width of depletion region</a:t>
            </a:r>
            <a:endParaRPr lang="en-US" b="0" i="0" dirty="0">
              <a:solidFill>
                <a:srgbClr val="666666"/>
              </a:solidFill>
              <a:effectLst/>
              <a:latin typeface="Helvetica" panose="020B0604020202020204" pitchFamily="34" charset="0"/>
            </a:endParaRPr>
          </a:p>
          <a:p>
            <a:pPr algn="just">
              <a:buFont typeface="Arial" panose="020B0604020202020204" pitchFamily="34" charset="0"/>
              <a:buChar char="•"/>
            </a:pPr>
            <a:endParaRPr lang="en-US" b="0" i="0" dirty="0">
              <a:solidFill>
                <a:srgbClr val="FF0000"/>
              </a:solidFill>
              <a:effectLst/>
              <a:latin typeface="Helvetica" panose="020B0604020202020204" pitchFamily="34" charset="0"/>
            </a:endParaRPr>
          </a:p>
        </p:txBody>
      </p:sp>
    </p:spTree>
    <p:extLst>
      <p:ext uri="{BB962C8B-B14F-4D97-AF65-F5344CB8AC3E}">
        <p14:creationId xmlns="" xmlns:p14="http://schemas.microsoft.com/office/powerpoint/2010/main" val="3163783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21AED4D-2AD4-473B-8B3C-412F87A96A02}"/>
              </a:ext>
            </a:extLst>
          </p:cNvPr>
          <p:cNvSpPr txBox="1"/>
          <p:nvPr/>
        </p:nvSpPr>
        <p:spPr>
          <a:xfrm>
            <a:off x="531054" y="97971"/>
            <a:ext cx="6098344" cy="461665"/>
          </a:xfrm>
          <a:prstGeom prst="rect">
            <a:avLst/>
          </a:prstGeom>
          <a:noFill/>
        </p:spPr>
        <p:txBody>
          <a:bodyPr wrap="square">
            <a:spAutoFit/>
          </a:bodyPr>
          <a:lstStyle/>
          <a:p>
            <a:pPr algn="l"/>
            <a:r>
              <a:rPr lang="en-US" sz="2400" b="0" i="0" dirty="0">
                <a:solidFill>
                  <a:srgbClr val="FF0000"/>
                </a:solidFill>
                <a:effectLst/>
                <a:latin typeface="Helvetica" panose="020B0604020202020204" pitchFamily="34" charset="0"/>
              </a:rPr>
              <a:t>Diffusion capacitance (C</a:t>
            </a:r>
            <a:r>
              <a:rPr lang="en-US" sz="2400" b="0" i="0" baseline="-25000" dirty="0">
                <a:solidFill>
                  <a:srgbClr val="FF0000"/>
                </a:solidFill>
                <a:effectLst/>
                <a:latin typeface="Helvetica" panose="020B0604020202020204" pitchFamily="34" charset="0"/>
              </a:rPr>
              <a:t>D</a:t>
            </a:r>
            <a:r>
              <a:rPr lang="en-US" sz="2400" b="0" i="0" dirty="0">
                <a:solidFill>
                  <a:srgbClr val="FF0000"/>
                </a:solidFill>
                <a:effectLst/>
                <a:latin typeface="Helvetica" panose="020B0604020202020204" pitchFamily="34" charset="0"/>
              </a:rPr>
              <a:t>)</a:t>
            </a:r>
            <a:endParaRPr lang="en-US" sz="2400" b="1" i="0" dirty="0">
              <a:solidFill>
                <a:srgbClr val="FF0000"/>
              </a:solidFill>
              <a:effectLst/>
              <a:latin typeface="Helvetica" panose="020B0604020202020204" pitchFamily="34" charset="0"/>
            </a:endParaRPr>
          </a:p>
        </p:txBody>
      </p:sp>
      <p:sp>
        <p:nvSpPr>
          <p:cNvPr id="5" name="TextBox 4">
            <a:extLst>
              <a:ext uri="{FF2B5EF4-FFF2-40B4-BE49-F238E27FC236}">
                <a16:creationId xmlns="" xmlns:a16="http://schemas.microsoft.com/office/drawing/2014/main" id="{76C29DD7-A8EA-447A-8222-8CF90C033131}"/>
              </a:ext>
            </a:extLst>
          </p:cNvPr>
          <p:cNvSpPr txBox="1"/>
          <p:nvPr/>
        </p:nvSpPr>
        <p:spPr>
          <a:xfrm>
            <a:off x="531054" y="795019"/>
            <a:ext cx="9991579" cy="830997"/>
          </a:xfrm>
          <a:prstGeom prst="rect">
            <a:avLst/>
          </a:prstGeom>
          <a:noFill/>
        </p:spPr>
        <p:txBody>
          <a:bodyPr wrap="square">
            <a:spAutoFit/>
          </a:bodyPr>
          <a:lstStyle/>
          <a:p>
            <a:r>
              <a:rPr lang="en-US" sz="1600" b="0" i="0" dirty="0">
                <a:solidFill>
                  <a:srgbClr val="FF0000"/>
                </a:solidFill>
                <a:effectLst/>
                <a:latin typeface="Helvetica" panose="020B0604020202020204" pitchFamily="34" charset="0"/>
              </a:rPr>
              <a:t>Diffusion capacitance </a:t>
            </a:r>
            <a:r>
              <a:rPr lang="en-US" sz="1600" b="0" i="0" dirty="0">
                <a:solidFill>
                  <a:srgbClr val="666666"/>
                </a:solidFill>
                <a:effectLst/>
                <a:latin typeface="Helvetica" panose="020B0604020202020204" pitchFamily="34" charset="0"/>
              </a:rPr>
              <a:t>occurs in a </a:t>
            </a:r>
            <a:r>
              <a:rPr lang="en-US" sz="1600" b="0" i="0" dirty="0">
                <a:solidFill>
                  <a:srgbClr val="FF0000"/>
                </a:solidFill>
                <a:effectLst/>
                <a:latin typeface="Helvetica" panose="020B0604020202020204" pitchFamily="34" charset="0"/>
              </a:rPr>
              <a:t>forward biased </a:t>
            </a:r>
            <a:r>
              <a:rPr lang="en-US" sz="1600" b="0" i="0" dirty="0">
                <a:solidFill>
                  <a:srgbClr val="666666"/>
                </a:solidFill>
                <a:effectLst/>
                <a:latin typeface="Helvetica" panose="020B0604020202020204" pitchFamily="34" charset="0"/>
              </a:rPr>
              <a:t>p-n junction diode. Diffusion capacitance is also sometimes referred as </a:t>
            </a:r>
            <a:r>
              <a:rPr lang="en-US" sz="1600" b="0" i="0" dirty="0">
                <a:solidFill>
                  <a:srgbClr val="FF0000"/>
                </a:solidFill>
                <a:effectLst/>
                <a:latin typeface="Helvetica" panose="020B0604020202020204" pitchFamily="34" charset="0"/>
              </a:rPr>
              <a:t>storage capacitance</a:t>
            </a:r>
            <a:r>
              <a:rPr lang="en-US" sz="1600" b="0" i="0" dirty="0">
                <a:solidFill>
                  <a:srgbClr val="666666"/>
                </a:solidFill>
                <a:effectLst/>
                <a:latin typeface="Helvetica" panose="020B0604020202020204" pitchFamily="34" charset="0"/>
              </a:rPr>
              <a:t>.</a:t>
            </a:r>
          </a:p>
          <a:p>
            <a:r>
              <a:rPr lang="en-US" sz="1600" b="0" i="0" dirty="0">
                <a:solidFill>
                  <a:srgbClr val="666666"/>
                </a:solidFill>
                <a:effectLst/>
                <a:latin typeface="Helvetica" panose="020B0604020202020204" pitchFamily="34" charset="0"/>
              </a:rPr>
              <a:t>The diffusion capacitance value will be in the range of </a:t>
            </a:r>
            <a:r>
              <a:rPr lang="en-US" sz="1600" b="0" i="0" dirty="0">
                <a:solidFill>
                  <a:srgbClr val="FF0000"/>
                </a:solidFill>
                <a:effectLst/>
                <a:latin typeface="Helvetica" panose="020B0604020202020204" pitchFamily="34" charset="0"/>
              </a:rPr>
              <a:t>nano farads </a:t>
            </a:r>
            <a:r>
              <a:rPr lang="en-US" sz="1600" b="0" i="0" dirty="0">
                <a:solidFill>
                  <a:srgbClr val="666666"/>
                </a:solidFill>
                <a:effectLst/>
                <a:latin typeface="Helvetica" panose="020B0604020202020204" pitchFamily="34" charset="0"/>
              </a:rPr>
              <a:t>(</a:t>
            </a:r>
            <a:r>
              <a:rPr lang="en-US" sz="1600" b="0" i="0" dirty="0" err="1">
                <a:solidFill>
                  <a:srgbClr val="666666"/>
                </a:solidFill>
                <a:effectLst/>
                <a:latin typeface="Helvetica" panose="020B0604020202020204" pitchFamily="34" charset="0"/>
              </a:rPr>
              <a:t>nF</a:t>
            </a:r>
            <a:r>
              <a:rPr lang="en-US" sz="1600" b="0" i="0" dirty="0">
                <a:solidFill>
                  <a:srgbClr val="666666"/>
                </a:solidFill>
                <a:effectLst/>
                <a:latin typeface="Helvetica" panose="020B0604020202020204" pitchFamily="34" charset="0"/>
              </a:rPr>
              <a:t>) to </a:t>
            </a:r>
            <a:r>
              <a:rPr lang="en-US" sz="1600" b="0" i="0" dirty="0">
                <a:solidFill>
                  <a:srgbClr val="FF0000"/>
                </a:solidFill>
                <a:effectLst/>
                <a:latin typeface="Helvetica" panose="020B0604020202020204" pitchFamily="34" charset="0"/>
              </a:rPr>
              <a:t>micro farads </a:t>
            </a:r>
            <a:r>
              <a:rPr lang="en-US" sz="1600" b="0" i="0" dirty="0">
                <a:solidFill>
                  <a:srgbClr val="666666"/>
                </a:solidFill>
                <a:effectLst/>
                <a:latin typeface="Helvetica" panose="020B0604020202020204" pitchFamily="34" charset="0"/>
              </a:rPr>
              <a:t>(</a:t>
            </a:r>
            <a:r>
              <a:rPr lang="en-US" sz="1600" b="0" i="0" dirty="0" err="1">
                <a:solidFill>
                  <a:srgbClr val="666666"/>
                </a:solidFill>
                <a:effectLst/>
                <a:latin typeface="Arial" panose="020B0604020202020204" pitchFamily="34" charset="0"/>
              </a:rPr>
              <a:t>μ</a:t>
            </a:r>
            <a:r>
              <a:rPr lang="en-US" sz="1600" b="0" i="0" dirty="0" err="1">
                <a:solidFill>
                  <a:srgbClr val="666666"/>
                </a:solidFill>
                <a:effectLst/>
                <a:latin typeface="Helvetica" panose="020B0604020202020204" pitchFamily="34" charset="0"/>
              </a:rPr>
              <a:t>F</a:t>
            </a:r>
            <a:r>
              <a:rPr lang="en-US" sz="1600" b="0" i="0" dirty="0">
                <a:solidFill>
                  <a:srgbClr val="666666"/>
                </a:solidFill>
                <a:effectLst/>
                <a:latin typeface="Helvetica" panose="020B0604020202020204" pitchFamily="34" charset="0"/>
              </a:rPr>
              <a:t>).</a:t>
            </a:r>
            <a:endParaRPr lang="en-US" sz="1600" dirty="0"/>
          </a:p>
        </p:txBody>
      </p:sp>
      <p:pic>
        <p:nvPicPr>
          <p:cNvPr id="9" name="Picture 8">
            <a:extLst>
              <a:ext uri="{FF2B5EF4-FFF2-40B4-BE49-F238E27FC236}">
                <a16:creationId xmlns="" xmlns:a16="http://schemas.microsoft.com/office/drawing/2014/main" id="{3754838D-D1FE-40E3-BA9A-C81B4D4A5F0C}"/>
              </a:ext>
            </a:extLst>
          </p:cNvPr>
          <p:cNvPicPr>
            <a:picLocks noChangeAspect="1"/>
          </p:cNvPicPr>
          <p:nvPr/>
        </p:nvPicPr>
        <p:blipFill>
          <a:blip r:embed="rId2"/>
          <a:stretch>
            <a:fillRect/>
          </a:stretch>
        </p:blipFill>
        <p:spPr>
          <a:xfrm>
            <a:off x="3514578" y="1626016"/>
            <a:ext cx="3933825" cy="4903180"/>
          </a:xfrm>
          <a:prstGeom prst="rect">
            <a:avLst/>
          </a:prstGeom>
        </p:spPr>
      </p:pic>
    </p:spTree>
    <p:extLst>
      <p:ext uri="{BB962C8B-B14F-4D97-AF65-F5344CB8AC3E}">
        <p14:creationId xmlns="" xmlns:p14="http://schemas.microsoft.com/office/powerpoint/2010/main" val="3784526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 xmlns:a16="http://schemas.microsoft.com/office/drawing/2014/main" id="{81F0AC7C-B083-4A02-BA1A-BF80B1DD79F8}"/>
              </a:ext>
            </a:extLst>
          </p:cNvPr>
          <p:cNvSpPr/>
          <p:nvPr/>
        </p:nvSpPr>
        <p:spPr>
          <a:xfrm>
            <a:off x="1209822"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3">
            <a:extLst>
              <a:ext uri="{FF2B5EF4-FFF2-40B4-BE49-F238E27FC236}">
                <a16:creationId xmlns="" xmlns:a16="http://schemas.microsoft.com/office/drawing/2014/main" id="{2521E037-FC92-414D-85FC-D6AA71170A80}"/>
              </a:ext>
            </a:extLst>
          </p:cNvPr>
          <p:cNvSpPr/>
          <p:nvPr/>
        </p:nvSpPr>
        <p:spPr>
          <a:xfrm>
            <a:off x="1209822"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a:extLst>
              <a:ext uri="{FF2B5EF4-FFF2-40B4-BE49-F238E27FC236}">
                <a16:creationId xmlns="" xmlns:a16="http://schemas.microsoft.com/office/drawing/2014/main" id="{C5859C22-BFE5-42A7-9085-1D090566EA92}"/>
              </a:ext>
            </a:extLst>
          </p:cNvPr>
          <p:cNvSpPr/>
          <p:nvPr/>
        </p:nvSpPr>
        <p:spPr>
          <a:xfrm>
            <a:off x="1519475" y="1416408"/>
            <a:ext cx="8597083" cy="2469333"/>
          </a:xfrm>
          <a:custGeom>
            <a:avLst/>
            <a:gdLst>
              <a:gd name="connsiteX0" fmla="*/ 14196 w 8597083"/>
              <a:gd name="connsiteY0" fmla="*/ 14196 h 2469333"/>
              <a:gd name="connsiteX1" fmla="*/ 8582886 w 8597083"/>
              <a:gd name="connsiteY1" fmla="*/ 14196 h 2469333"/>
              <a:gd name="connsiteX2" fmla="*/ 8582886 w 8597083"/>
              <a:gd name="connsiteY2" fmla="*/ 2455136 h 2469333"/>
              <a:gd name="connsiteX3" fmla="*/ 14196 w 8597083"/>
              <a:gd name="connsiteY3" fmla="*/ 2455136 h 2469333"/>
              <a:gd name="connsiteX4" fmla="*/ 14196 w 8597083"/>
              <a:gd name="connsiteY4" fmla="*/ 14196 h 2469333"/>
              <a:gd name="connsiteX5" fmla="*/ 14196 w 8597083"/>
              <a:gd name="connsiteY5" fmla="*/ 14196 h 246933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597083" h="2469333">
                <a:moveTo>
                  <a:pt x="14196" y="14196"/>
                </a:moveTo>
                <a:lnTo>
                  <a:pt x="8582886" y="14196"/>
                </a:lnTo>
                <a:lnTo>
                  <a:pt x="8582886" y="2455136"/>
                </a:lnTo>
                <a:lnTo>
                  <a:pt x="14196" y="2455136"/>
                </a:lnTo>
                <a:lnTo>
                  <a:pt x="14196" y="14196"/>
                </a:lnTo>
                <a:lnTo>
                  <a:pt x="14196" y="14196"/>
                </a:lnTo>
              </a:path>
            </a:pathLst>
          </a:custGeom>
          <a:solidFill>
            <a:srgbClr val="000000">
              <a:alpha val="0"/>
            </a:srgbClr>
          </a:solidFill>
          <a:ln w="254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a:extLst>
              <a:ext uri="{FF2B5EF4-FFF2-40B4-BE49-F238E27FC236}">
                <a16:creationId xmlns="" xmlns:a16="http://schemas.microsoft.com/office/drawing/2014/main" id="{85AA2994-54B5-4102-BF70-C3D5DBADCE7C}"/>
              </a:ext>
            </a:extLst>
          </p:cNvPr>
          <p:cNvSpPr/>
          <p:nvPr/>
        </p:nvSpPr>
        <p:spPr>
          <a:xfrm rot="5400000">
            <a:off x="2835523" y="4142834"/>
            <a:ext cx="1805937" cy="2597147"/>
          </a:xfrm>
          <a:custGeom>
            <a:avLst/>
            <a:gdLst>
              <a:gd name="connsiteX0" fmla="*/ 19048 w 1805937"/>
              <a:gd name="connsiteY0" fmla="*/ 19048 h 2597147"/>
              <a:gd name="connsiteX1" fmla="*/ 1786888 w 1805937"/>
              <a:gd name="connsiteY1" fmla="*/ 19048 h 2597147"/>
              <a:gd name="connsiteX2" fmla="*/ 1786888 w 1805937"/>
              <a:gd name="connsiteY2" fmla="*/ 2578098 h 2597147"/>
              <a:gd name="connsiteX3" fmla="*/ 19048 w 1805937"/>
              <a:gd name="connsiteY3" fmla="*/ 2578098 h 2597147"/>
              <a:gd name="connsiteX4" fmla="*/ 19048 w 1805937"/>
              <a:gd name="connsiteY4" fmla="*/ 19048 h 259714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05937" h="2597147">
                <a:moveTo>
                  <a:pt x="19048" y="19048"/>
                </a:moveTo>
                <a:lnTo>
                  <a:pt x="1786888" y="19048"/>
                </a:lnTo>
                <a:lnTo>
                  <a:pt x="1786888" y="2578098"/>
                </a:lnTo>
                <a:lnTo>
                  <a:pt x="19048" y="2578098"/>
                </a:lnTo>
                <a:lnTo>
                  <a:pt x="19048" y="19048"/>
                </a:lnTo>
              </a:path>
            </a:pathLst>
          </a:custGeom>
          <a:solidFill>
            <a:srgbClr val="000000">
              <a:alpha val="0"/>
            </a:srgbClr>
          </a:solidFill>
          <a:ln w="381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3">
            <a:extLst>
              <a:ext uri="{FF2B5EF4-FFF2-40B4-BE49-F238E27FC236}">
                <a16:creationId xmlns="" xmlns:a16="http://schemas.microsoft.com/office/drawing/2014/main" id="{425C4FDE-0A56-4F7C-95F2-0400AB8ABC01}"/>
              </a:ext>
            </a:extLst>
          </p:cNvPr>
          <p:cNvPicPr>
            <a:picLocks noChangeAspect="1" noChangeArrowheads="1"/>
          </p:cNvPicPr>
          <p:nvPr/>
        </p:nvPicPr>
        <p:blipFill>
          <a:blip r:embed="rId2"/>
          <a:srcRect/>
          <a:stretch>
            <a:fillRect/>
          </a:stretch>
        </p:blipFill>
        <p:spPr bwMode="auto">
          <a:xfrm rot="5400000">
            <a:off x="2906931" y="4183579"/>
            <a:ext cx="1752600" cy="2540000"/>
          </a:xfrm>
          <a:prstGeom prst="rect">
            <a:avLst/>
          </a:prstGeom>
          <a:noFill/>
        </p:spPr>
      </p:pic>
      <p:sp>
        <p:nvSpPr>
          <p:cNvPr id="13" name="TextBox 12">
            <a:extLst>
              <a:ext uri="{FF2B5EF4-FFF2-40B4-BE49-F238E27FC236}">
                <a16:creationId xmlns="" xmlns:a16="http://schemas.microsoft.com/office/drawing/2014/main" id="{5C2A8F94-5D6C-41C7-9AEC-A191E80BCA20}"/>
              </a:ext>
            </a:extLst>
          </p:cNvPr>
          <p:cNvSpPr txBox="1"/>
          <p:nvPr/>
        </p:nvSpPr>
        <p:spPr>
          <a:xfrm>
            <a:off x="4372122" y="368300"/>
            <a:ext cx="2505173" cy="1072088"/>
          </a:xfrm>
          <a:prstGeom prst="rect">
            <a:avLst/>
          </a:prstGeom>
          <a:noFill/>
        </p:spPr>
        <p:txBody>
          <a:bodyPr wrap="none" lIns="0" tIns="0" rIns="0" rtlCol="0">
            <a:spAutoFit/>
          </a:bodyPr>
          <a:lstStyle/>
          <a:p>
            <a:pPr>
              <a:lnSpc>
                <a:spcPts val="4000"/>
              </a:lnSpc>
            </a:pPr>
            <a:r>
              <a:rPr lang="en-US" altLang="zh-CN" sz="3600" b="1" i="1" u="sng" dirty="0">
                <a:solidFill>
                  <a:srgbClr val="FF0000"/>
                </a:solidFill>
                <a:latin typeface="Times New Roman" pitchFamily="18" charset="0"/>
                <a:cs typeface="Times New Roman" pitchFamily="18" charset="0"/>
              </a:rPr>
              <a:t>Zener Diode</a:t>
            </a:r>
          </a:p>
          <a:p>
            <a:pPr>
              <a:lnSpc>
                <a:spcPts val="4000"/>
              </a:lnSpc>
              <a:tabLst/>
            </a:pPr>
            <a:r>
              <a:rPr lang="en-US" altLang="zh-CN" sz="3600" b="1" dirty="0">
                <a:solidFill>
                  <a:srgbClr val="000000"/>
                </a:solidFill>
                <a:latin typeface="Times New Roman" pitchFamily="18" charset="0"/>
                <a:cs typeface="Times New Roman" pitchFamily="18" charset="0"/>
              </a:rPr>
              <a:t>Introduction</a:t>
            </a:r>
          </a:p>
        </p:txBody>
      </p:sp>
      <p:grpSp>
        <p:nvGrpSpPr>
          <p:cNvPr id="16" name="Group 15">
            <a:extLst>
              <a:ext uri="{FF2B5EF4-FFF2-40B4-BE49-F238E27FC236}">
                <a16:creationId xmlns="" xmlns:a16="http://schemas.microsoft.com/office/drawing/2014/main" id="{70B47A4D-353B-49DC-A19F-0E4F79160AA9}"/>
              </a:ext>
            </a:extLst>
          </p:cNvPr>
          <p:cNvGrpSpPr/>
          <p:nvPr/>
        </p:nvGrpSpPr>
        <p:grpSpPr>
          <a:xfrm>
            <a:off x="1547868" y="1440388"/>
            <a:ext cx="8568690" cy="2504352"/>
            <a:chOff x="1533672" y="980439"/>
            <a:chExt cx="8568690" cy="2504352"/>
          </a:xfrm>
        </p:grpSpPr>
        <p:sp>
          <p:nvSpPr>
            <p:cNvPr id="5" name="Freeform 3">
              <a:extLst>
                <a:ext uri="{FF2B5EF4-FFF2-40B4-BE49-F238E27FC236}">
                  <a16:creationId xmlns="" xmlns:a16="http://schemas.microsoft.com/office/drawing/2014/main" id="{C8DF3285-76CF-4E8C-83D5-A229D5D6648E}"/>
                </a:ext>
              </a:extLst>
            </p:cNvPr>
            <p:cNvSpPr/>
            <p:nvPr/>
          </p:nvSpPr>
          <p:spPr>
            <a:xfrm>
              <a:off x="1533672" y="980439"/>
              <a:ext cx="8568690" cy="2440939"/>
            </a:xfrm>
            <a:custGeom>
              <a:avLst/>
              <a:gdLst>
                <a:gd name="connsiteX0" fmla="*/ 0 w 8568690"/>
                <a:gd name="connsiteY0" fmla="*/ 0 h 2440939"/>
                <a:gd name="connsiteX1" fmla="*/ 8568690 w 8568690"/>
                <a:gd name="connsiteY1" fmla="*/ 0 h 2440939"/>
                <a:gd name="connsiteX2" fmla="*/ 8568690 w 8568690"/>
                <a:gd name="connsiteY2" fmla="*/ 2440939 h 2440939"/>
                <a:gd name="connsiteX3" fmla="*/ 0 w 8568690"/>
                <a:gd name="connsiteY3" fmla="*/ 2440939 h 2440939"/>
                <a:gd name="connsiteX4" fmla="*/ 0 w 8568690"/>
                <a:gd name="connsiteY4" fmla="*/ 0 h 2440939"/>
                <a:gd name="connsiteX5" fmla="*/ 0 w 8568690"/>
                <a:gd name="connsiteY5" fmla="*/ 0 h 24409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568690" h="2440939">
                  <a:moveTo>
                    <a:pt x="0" y="0"/>
                  </a:moveTo>
                  <a:lnTo>
                    <a:pt x="8568690" y="0"/>
                  </a:lnTo>
                  <a:lnTo>
                    <a:pt x="8568690" y="2440939"/>
                  </a:lnTo>
                  <a:lnTo>
                    <a:pt x="0" y="2440939"/>
                  </a:lnTo>
                  <a:lnTo>
                    <a:pt x="0" y="0"/>
                  </a:lnTo>
                  <a:lnTo>
                    <a:pt x="0" y="0"/>
                  </a:lnTo>
                </a:path>
              </a:pathLst>
            </a:custGeom>
            <a:solidFill>
              <a:srgbClr val="FFCC6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
              <a:extLst>
                <a:ext uri="{FF2B5EF4-FFF2-40B4-BE49-F238E27FC236}">
                  <a16:creationId xmlns="" xmlns:a16="http://schemas.microsoft.com/office/drawing/2014/main" id="{CA3AA09B-963B-4D14-94CC-DF9C4D9510D1}"/>
                </a:ext>
              </a:extLst>
            </p:cNvPr>
            <p:cNvSpPr txBox="1"/>
            <p:nvPr/>
          </p:nvSpPr>
          <p:spPr>
            <a:xfrm>
              <a:off x="1616222" y="1130300"/>
              <a:ext cx="8317726" cy="2354491"/>
            </a:xfrm>
            <a:prstGeom prst="rect">
              <a:avLst/>
            </a:prstGeom>
            <a:noFill/>
          </p:spPr>
          <p:txBody>
            <a:bodyPr wrap="none" lIns="0" tIns="0" rIns="0" rtlCol="0">
              <a:spAutoFit/>
            </a:bodyPr>
            <a:lstStyle/>
            <a:p>
              <a:pPr>
                <a:lnSpc>
                  <a:spcPts val="2400"/>
                </a:lnSpc>
                <a:tabLst/>
              </a:pPr>
              <a:r>
                <a:rPr lang="en-US" altLang="zh-CN" sz="2200" dirty="0">
                  <a:solidFill>
                    <a:srgbClr val="00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zener</a:t>
              </a:r>
              <a:r>
                <a:rPr lang="en-US" altLang="zh-CN" sz="2200" dirty="0">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diode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silicon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pn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junction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devices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differs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from</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rectifier</a:t>
              </a:r>
            </a:p>
            <a:p>
              <a:pPr>
                <a:lnSpc>
                  <a:spcPts val="2600"/>
                </a:lnSpc>
                <a:tabLst/>
              </a:pPr>
              <a:r>
                <a:rPr lang="en-US" altLang="zh-CN" sz="2200" dirty="0">
                  <a:solidFill>
                    <a:srgbClr val="000000"/>
                  </a:solidFill>
                  <a:latin typeface="Times New Roman" pitchFamily="18" charset="0"/>
                  <a:cs typeface="Times New Roman" pitchFamily="18" charset="0"/>
                </a:rPr>
                <a:t>diodes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because</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it</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is</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designed</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for</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operation</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in</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i="1" dirty="0">
                  <a:solidFill>
                    <a:srgbClr val="000000"/>
                  </a:solidFill>
                  <a:latin typeface="Times New Roman" pitchFamily="18" charset="0"/>
                  <a:cs typeface="Times New Roman" pitchFamily="18" charset="0"/>
                </a:rPr>
                <a:t>reverse-breakdown</a:t>
              </a:r>
            </a:p>
            <a:p>
              <a:pPr>
                <a:lnSpc>
                  <a:spcPts val="2600"/>
                </a:lnSpc>
                <a:tabLst/>
              </a:pPr>
              <a:r>
                <a:rPr lang="en-US" altLang="zh-CN" sz="2200" i="1" dirty="0">
                  <a:solidFill>
                    <a:srgbClr val="000000"/>
                  </a:solidFill>
                  <a:latin typeface="Times New Roman" pitchFamily="18" charset="0"/>
                  <a:cs typeface="Times New Roman" pitchFamily="18" charset="0"/>
                </a:rPr>
                <a:t>region</a:t>
              </a:r>
              <a:r>
                <a:rPr lang="en-US" altLang="zh-CN" sz="2200" dirty="0">
                  <a:solidFill>
                    <a:srgbClr val="000000"/>
                  </a:solidFill>
                  <a:latin typeface="Times New Roman" pitchFamily="18" charset="0"/>
                  <a:cs typeface="Times New Roman" pitchFamily="18" charset="0"/>
                </a:rPr>
                <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breakdown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voltage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of</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zener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diode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set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by</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carefully</a:t>
              </a:r>
            </a:p>
            <a:p>
              <a:pPr>
                <a:lnSpc>
                  <a:spcPts val="2600"/>
                </a:lnSpc>
                <a:tabLst/>
              </a:pPr>
              <a:r>
                <a:rPr lang="en-US" altLang="zh-CN" sz="2200" dirty="0">
                  <a:solidFill>
                    <a:srgbClr val="000000"/>
                  </a:solidFill>
                  <a:latin typeface="Times New Roman" pitchFamily="18" charset="0"/>
                  <a:cs typeface="Times New Roman" pitchFamily="18" charset="0"/>
                </a:rPr>
                <a:t>controlling</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level</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during</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manufacture.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basic</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function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of</a:t>
              </a:r>
              <a:r>
                <a:rPr lang="en-US" altLang="zh-CN" sz="2200" dirty="0">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zener</a:t>
              </a:r>
            </a:p>
            <a:p>
              <a:pPr>
                <a:lnSpc>
                  <a:spcPts val="2600"/>
                </a:lnSpc>
                <a:tabLst/>
              </a:pPr>
              <a:r>
                <a:rPr lang="en-US" altLang="zh-CN" sz="2200" b="1" dirty="0">
                  <a:solidFill>
                    <a:srgbClr val="FF0000"/>
                  </a:solidFill>
                  <a:latin typeface="Times New Roman" pitchFamily="18" charset="0"/>
                  <a:cs typeface="Times New Roman" pitchFamily="18" charset="0"/>
                </a:rPr>
                <a:t>diode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to</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maintain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specific</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voltage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across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it’s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terminals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within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given</a:t>
              </a:r>
            </a:p>
            <a:p>
              <a:pPr>
                <a:lnSpc>
                  <a:spcPts val="2600"/>
                </a:lnSpc>
                <a:tabLst/>
              </a:pPr>
              <a:r>
                <a:rPr lang="en-US" altLang="zh-CN" sz="2200" dirty="0">
                  <a:solidFill>
                    <a:srgbClr val="000000"/>
                  </a:solidFill>
                  <a:latin typeface="Times New Roman" pitchFamily="18" charset="0"/>
                  <a:cs typeface="Times New Roman" pitchFamily="18" charset="0"/>
                </a:rPr>
                <a:t>limits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of</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line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load</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change.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Typically,</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used</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for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providing</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stable</a:t>
              </a:r>
            </a:p>
            <a:p>
              <a:pPr>
                <a:lnSpc>
                  <a:spcPts val="2600"/>
                </a:lnSpc>
                <a:tabLst/>
              </a:pPr>
              <a:r>
                <a:rPr lang="en-US" altLang="zh-CN" sz="2200" dirty="0">
                  <a:solidFill>
                    <a:srgbClr val="000000"/>
                  </a:solidFill>
                  <a:latin typeface="Times New Roman" pitchFamily="18" charset="0"/>
                  <a:cs typeface="Times New Roman" pitchFamily="18" charset="0"/>
                </a:rPr>
                <a:t>reference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voltage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for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use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power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supplies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and</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other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equipment.</a:t>
              </a:r>
            </a:p>
          </p:txBody>
        </p:sp>
      </p:grpSp>
      <p:pic>
        <p:nvPicPr>
          <p:cNvPr id="15" name="Picture 3">
            <a:extLst>
              <a:ext uri="{FF2B5EF4-FFF2-40B4-BE49-F238E27FC236}">
                <a16:creationId xmlns="" xmlns:a16="http://schemas.microsoft.com/office/drawing/2014/main" id="{E0204B84-6933-4DE3-A630-14F65F00523A}"/>
              </a:ext>
            </a:extLst>
          </p:cNvPr>
          <p:cNvPicPr>
            <a:picLocks noChangeAspect="1" noChangeArrowheads="1"/>
          </p:cNvPicPr>
          <p:nvPr/>
        </p:nvPicPr>
        <p:blipFill>
          <a:blip r:embed="rId3"/>
          <a:srcRect/>
          <a:stretch>
            <a:fillRect/>
          </a:stretch>
        </p:blipFill>
        <p:spPr bwMode="auto">
          <a:xfrm>
            <a:off x="5781822" y="4583764"/>
            <a:ext cx="2335236" cy="1749334"/>
          </a:xfrm>
          <a:prstGeom prst="rect">
            <a:avLst/>
          </a:prstGeom>
          <a:noFill/>
        </p:spPr>
      </p:pic>
    </p:spTree>
    <p:extLst>
      <p:ext uri="{BB962C8B-B14F-4D97-AF65-F5344CB8AC3E}">
        <p14:creationId xmlns="" xmlns:p14="http://schemas.microsoft.com/office/powerpoint/2010/main" val="2956483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 xmlns:a16="http://schemas.microsoft.com/office/drawing/2014/main" id="{3ED00536-F6FC-462D-B078-F8C453939881}"/>
              </a:ext>
            </a:extLst>
          </p:cNvPr>
          <p:cNvSpPr/>
          <p:nvPr/>
        </p:nvSpPr>
        <p:spPr>
          <a:xfrm>
            <a:off x="152400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a:extLst>
              <a:ext uri="{FF2B5EF4-FFF2-40B4-BE49-F238E27FC236}">
                <a16:creationId xmlns="" xmlns:a16="http://schemas.microsoft.com/office/drawing/2014/main" id="{C3D6B603-41D6-49CC-B218-D3CC04E9F9D4}"/>
              </a:ext>
            </a:extLst>
          </p:cNvPr>
          <p:cNvSpPr/>
          <p:nvPr/>
        </p:nvSpPr>
        <p:spPr>
          <a:xfrm>
            <a:off x="152400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a:extLst>
              <a:ext uri="{FF2B5EF4-FFF2-40B4-BE49-F238E27FC236}">
                <a16:creationId xmlns="" xmlns:a16="http://schemas.microsoft.com/office/drawing/2014/main" id="{6FFE5A3D-6433-444F-9ED4-7BC4DC40941A}"/>
              </a:ext>
            </a:extLst>
          </p:cNvPr>
          <p:cNvSpPr/>
          <p:nvPr/>
        </p:nvSpPr>
        <p:spPr>
          <a:xfrm>
            <a:off x="2057400" y="914400"/>
            <a:ext cx="8065769" cy="1191260"/>
          </a:xfrm>
          <a:custGeom>
            <a:avLst/>
            <a:gdLst>
              <a:gd name="connsiteX0" fmla="*/ 0 w 8065769"/>
              <a:gd name="connsiteY0" fmla="*/ 0 h 1191260"/>
              <a:gd name="connsiteX1" fmla="*/ 8065769 w 8065769"/>
              <a:gd name="connsiteY1" fmla="*/ 0 h 1191260"/>
              <a:gd name="connsiteX2" fmla="*/ 8065769 w 8065769"/>
              <a:gd name="connsiteY2" fmla="*/ 1191260 h 1191260"/>
              <a:gd name="connsiteX3" fmla="*/ 0 w 8065769"/>
              <a:gd name="connsiteY3" fmla="*/ 1191260 h 1191260"/>
              <a:gd name="connsiteX4" fmla="*/ 0 w 8065769"/>
              <a:gd name="connsiteY4" fmla="*/ 0 h 1191260"/>
              <a:gd name="connsiteX5" fmla="*/ 0 w 8065769"/>
              <a:gd name="connsiteY5" fmla="*/ 0 h 119126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065769" h="1191260">
                <a:moveTo>
                  <a:pt x="0" y="0"/>
                </a:moveTo>
                <a:lnTo>
                  <a:pt x="8065769" y="0"/>
                </a:lnTo>
                <a:lnTo>
                  <a:pt x="8065769" y="1191260"/>
                </a:lnTo>
                <a:lnTo>
                  <a:pt x="0" y="1191260"/>
                </a:lnTo>
                <a:lnTo>
                  <a:pt x="0" y="0"/>
                </a:lnTo>
                <a:lnTo>
                  <a:pt x="0" y="0"/>
                </a:lnTo>
              </a:path>
            </a:pathLst>
          </a:custGeom>
          <a:solidFill>
            <a:srgbClr val="FFCC6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a:extLst>
              <a:ext uri="{FF2B5EF4-FFF2-40B4-BE49-F238E27FC236}">
                <a16:creationId xmlns="" xmlns:a16="http://schemas.microsoft.com/office/drawing/2014/main" id="{31C457BB-D976-4A13-986A-F70D3412EFAD}"/>
              </a:ext>
            </a:extLst>
          </p:cNvPr>
          <p:cNvSpPr/>
          <p:nvPr/>
        </p:nvSpPr>
        <p:spPr>
          <a:xfrm>
            <a:off x="2043203" y="900203"/>
            <a:ext cx="8094163" cy="1219653"/>
          </a:xfrm>
          <a:custGeom>
            <a:avLst/>
            <a:gdLst>
              <a:gd name="connsiteX0" fmla="*/ 14196 w 8094163"/>
              <a:gd name="connsiteY0" fmla="*/ 14196 h 1219653"/>
              <a:gd name="connsiteX1" fmla="*/ 8079966 w 8094163"/>
              <a:gd name="connsiteY1" fmla="*/ 14196 h 1219653"/>
              <a:gd name="connsiteX2" fmla="*/ 8079966 w 8094163"/>
              <a:gd name="connsiteY2" fmla="*/ 1205456 h 1219653"/>
              <a:gd name="connsiteX3" fmla="*/ 14196 w 8094163"/>
              <a:gd name="connsiteY3" fmla="*/ 1205456 h 1219653"/>
              <a:gd name="connsiteX4" fmla="*/ 14196 w 8094163"/>
              <a:gd name="connsiteY4" fmla="*/ 14196 h 1219653"/>
              <a:gd name="connsiteX5" fmla="*/ 14196 w 8094163"/>
              <a:gd name="connsiteY5" fmla="*/ 14196 h 121965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094163" h="1219653">
                <a:moveTo>
                  <a:pt x="14196" y="14196"/>
                </a:moveTo>
                <a:lnTo>
                  <a:pt x="8079966" y="14196"/>
                </a:lnTo>
                <a:lnTo>
                  <a:pt x="8079966" y="1205456"/>
                </a:lnTo>
                <a:lnTo>
                  <a:pt x="14196" y="1205456"/>
                </a:lnTo>
                <a:lnTo>
                  <a:pt x="14196" y="14196"/>
                </a:lnTo>
                <a:lnTo>
                  <a:pt x="14196" y="14196"/>
                </a:lnTo>
              </a:path>
            </a:pathLst>
          </a:custGeom>
          <a:solidFill>
            <a:srgbClr val="000000">
              <a:alpha val="0"/>
            </a:srgbClr>
          </a:solidFill>
          <a:ln w="254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a:extLst>
              <a:ext uri="{FF2B5EF4-FFF2-40B4-BE49-F238E27FC236}">
                <a16:creationId xmlns="" xmlns:a16="http://schemas.microsoft.com/office/drawing/2014/main" id="{B3600E65-1C7B-4B5A-91E1-5F1BD97E4150}"/>
              </a:ext>
            </a:extLst>
          </p:cNvPr>
          <p:cNvSpPr/>
          <p:nvPr/>
        </p:nvSpPr>
        <p:spPr>
          <a:xfrm>
            <a:off x="2063750" y="2142489"/>
            <a:ext cx="8064500" cy="1435100"/>
          </a:xfrm>
          <a:custGeom>
            <a:avLst/>
            <a:gdLst>
              <a:gd name="connsiteX0" fmla="*/ 0 w 8064500"/>
              <a:gd name="connsiteY0" fmla="*/ 0 h 1435100"/>
              <a:gd name="connsiteX1" fmla="*/ 8064500 w 8064500"/>
              <a:gd name="connsiteY1" fmla="*/ 0 h 1435100"/>
              <a:gd name="connsiteX2" fmla="*/ 8064500 w 8064500"/>
              <a:gd name="connsiteY2" fmla="*/ 1435100 h 1435100"/>
              <a:gd name="connsiteX3" fmla="*/ 0 w 8064500"/>
              <a:gd name="connsiteY3" fmla="*/ 1435100 h 1435100"/>
              <a:gd name="connsiteX4" fmla="*/ 0 w 8064500"/>
              <a:gd name="connsiteY4" fmla="*/ 0 h 1435100"/>
              <a:gd name="connsiteX5" fmla="*/ 0 w 8064500"/>
              <a:gd name="connsiteY5" fmla="*/ 0 h 14351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064500" h="1435100">
                <a:moveTo>
                  <a:pt x="0" y="0"/>
                </a:moveTo>
                <a:lnTo>
                  <a:pt x="8064500" y="0"/>
                </a:lnTo>
                <a:lnTo>
                  <a:pt x="8064500" y="1435100"/>
                </a:lnTo>
                <a:lnTo>
                  <a:pt x="0" y="1435100"/>
                </a:lnTo>
                <a:lnTo>
                  <a:pt x="0" y="0"/>
                </a:lnTo>
                <a:lnTo>
                  <a:pt x="0" y="0"/>
                </a:lnTo>
              </a:path>
            </a:pathLst>
          </a:custGeom>
          <a:solidFill>
            <a:srgbClr val="CCEC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a:extLst>
              <a:ext uri="{FF2B5EF4-FFF2-40B4-BE49-F238E27FC236}">
                <a16:creationId xmlns="" xmlns:a16="http://schemas.microsoft.com/office/drawing/2014/main" id="{858743E6-A406-4DF5-BA38-8416508E0468}"/>
              </a:ext>
            </a:extLst>
          </p:cNvPr>
          <p:cNvSpPr/>
          <p:nvPr/>
        </p:nvSpPr>
        <p:spPr>
          <a:xfrm>
            <a:off x="2049553" y="2128293"/>
            <a:ext cx="8092893" cy="1463493"/>
          </a:xfrm>
          <a:custGeom>
            <a:avLst/>
            <a:gdLst>
              <a:gd name="connsiteX0" fmla="*/ 14196 w 8092893"/>
              <a:gd name="connsiteY0" fmla="*/ 14196 h 1463493"/>
              <a:gd name="connsiteX1" fmla="*/ 8078696 w 8092893"/>
              <a:gd name="connsiteY1" fmla="*/ 14196 h 1463493"/>
              <a:gd name="connsiteX2" fmla="*/ 8078696 w 8092893"/>
              <a:gd name="connsiteY2" fmla="*/ 1449296 h 1463493"/>
              <a:gd name="connsiteX3" fmla="*/ 14196 w 8092893"/>
              <a:gd name="connsiteY3" fmla="*/ 1449296 h 1463493"/>
              <a:gd name="connsiteX4" fmla="*/ 14196 w 8092893"/>
              <a:gd name="connsiteY4" fmla="*/ 14196 h 1463493"/>
              <a:gd name="connsiteX5" fmla="*/ 14196 w 8092893"/>
              <a:gd name="connsiteY5" fmla="*/ 14196 h 146349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092893" h="1463493">
                <a:moveTo>
                  <a:pt x="14196" y="14196"/>
                </a:moveTo>
                <a:lnTo>
                  <a:pt x="8078696" y="14196"/>
                </a:lnTo>
                <a:lnTo>
                  <a:pt x="8078696" y="1449296"/>
                </a:lnTo>
                <a:lnTo>
                  <a:pt x="14196" y="1449296"/>
                </a:lnTo>
                <a:lnTo>
                  <a:pt x="14196" y="14196"/>
                </a:lnTo>
                <a:lnTo>
                  <a:pt x="14196" y="14196"/>
                </a:lnTo>
              </a:path>
            </a:pathLst>
          </a:custGeom>
          <a:solidFill>
            <a:srgbClr val="000000">
              <a:alpha val="0"/>
            </a:srgbClr>
          </a:solidFill>
          <a:ln w="254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a:extLst>
              <a:ext uri="{FF2B5EF4-FFF2-40B4-BE49-F238E27FC236}">
                <a16:creationId xmlns="" xmlns:a16="http://schemas.microsoft.com/office/drawing/2014/main" id="{27575EB0-53D2-4866-A8B6-816247A0F5F6}"/>
              </a:ext>
            </a:extLst>
          </p:cNvPr>
          <p:cNvSpPr/>
          <p:nvPr/>
        </p:nvSpPr>
        <p:spPr>
          <a:xfrm>
            <a:off x="2063750" y="3571240"/>
            <a:ext cx="8032750" cy="764540"/>
          </a:xfrm>
          <a:custGeom>
            <a:avLst/>
            <a:gdLst>
              <a:gd name="connsiteX0" fmla="*/ 0 w 8032750"/>
              <a:gd name="connsiteY0" fmla="*/ 0 h 764540"/>
              <a:gd name="connsiteX1" fmla="*/ 8032750 w 8032750"/>
              <a:gd name="connsiteY1" fmla="*/ 0 h 764540"/>
              <a:gd name="connsiteX2" fmla="*/ 8032750 w 8032750"/>
              <a:gd name="connsiteY2" fmla="*/ 764539 h 764540"/>
              <a:gd name="connsiteX3" fmla="*/ 0 w 8032750"/>
              <a:gd name="connsiteY3" fmla="*/ 764539 h 764540"/>
              <a:gd name="connsiteX4" fmla="*/ 0 w 8032750"/>
              <a:gd name="connsiteY4" fmla="*/ 0 h 764540"/>
              <a:gd name="connsiteX5" fmla="*/ 0 w 8032750"/>
              <a:gd name="connsiteY5" fmla="*/ 0 h 7645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032750" h="764540">
                <a:moveTo>
                  <a:pt x="0" y="0"/>
                </a:moveTo>
                <a:lnTo>
                  <a:pt x="8032750" y="0"/>
                </a:lnTo>
                <a:lnTo>
                  <a:pt x="8032750" y="764539"/>
                </a:lnTo>
                <a:lnTo>
                  <a:pt x="0" y="764539"/>
                </a:lnTo>
                <a:lnTo>
                  <a:pt x="0" y="0"/>
                </a:lnTo>
                <a:lnTo>
                  <a:pt x="0" y="0"/>
                </a:lnTo>
              </a:path>
            </a:pathLst>
          </a:custGeom>
          <a:solidFill>
            <a:srgbClr val="66FF3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3">
            <a:extLst>
              <a:ext uri="{FF2B5EF4-FFF2-40B4-BE49-F238E27FC236}">
                <a16:creationId xmlns="" xmlns:a16="http://schemas.microsoft.com/office/drawing/2014/main" id="{7E66D760-985B-4B49-AE68-C99A16B4A226}"/>
              </a:ext>
            </a:extLst>
          </p:cNvPr>
          <p:cNvSpPr/>
          <p:nvPr/>
        </p:nvSpPr>
        <p:spPr>
          <a:xfrm>
            <a:off x="2049553" y="3557043"/>
            <a:ext cx="8061143" cy="792933"/>
          </a:xfrm>
          <a:custGeom>
            <a:avLst/>
            <a:gdLst>
              <a:gd name="connsiteX0" fmla="*/ 14196 w 8061143"/>
              <a:gd name="connsiteY0" fmla="*/ 14196 h 792933"/>
              <a:gd name="connsiteX1" fmla="*/ 8046946 w 8061143"/>
              <a:gd name="connsiteY1" fmla="*/ 14196 h 792933"/>
              <a:gd name="connsiteX2" fmla="*/ 8046946 w 8061143"/>
              <a:gd name="connsiteY2" fmla="*/ 778736 h 792933"/>
              <a:gd name="connsiteX3" fmla="*/ 14196 w 8061143"/>
              <a:gd name="connsiteY3" fmla="*/ 778736 h 792933"/>
              <a:gd name="connsiteX4" fmla="*/ 14196 w 8061143"/>
              <a:gd name="connsiteY4" fmla="*/ 14196 h 792933"/>
              <a:gd name="connsiteX5" fmla="*/ 14196 w 8061143"/>
              <a:gd name="connsiteY5" fmla="*/ 14196 h 79293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061143" h="792933">
                <a:moveTo>
                  <a:pt x="14196" y="14196"/>
                </a:moveTo>
                <a:lnTo>
                  <a:pt x="8046946" y="14196"/>
                </a:lnTo>
                <a:lnTo>
                  <a:pt x="8046946" y="778736"/>
                </a:lnTo>
                <a:lnTo>
                  <a:pt x="14196" y="778736"/>
                </a:lnTo>
                <a:lnTo>
                  <a:pt x="14196" y="14196"/>
                </a:lnTo>
                <a:lnTo>
                  <a:pt x="14196" y="14196"/>
                </a:lnTo>
              </a:path>
            </a:pathLst>
          </a:custGeom>
          <a:solidFill>
            <a:srgbClr val="000000">
              <a:alpha val="0"/>
            </a:srgbClr>
          </a:solidFill>
          <a:ln w="254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a:extLst>
              <a:ext uri="{FF2B5EF4-FFF2-40B4-BE49-F238E27FC236}">
                <a16:creationId xmlns="" xmlns:a16="http://schemas.microsoft.com/office/drawing/2014/main" id="{2D1F465A-7E44-444A-AB2E-3569F5519AF5}"/>
              </a:ext>
            </a:extLst>
          </p:cNvPr>
          <p:cNvSpPr/>
          <p:nvPr/>
        </p:nvSpPr>
        <p:spPr>
          <a:xfrm>
            <a:off x="3658871" y="4489451"/>
            <a:ext cx="4931407" cy="2147567"/>
          </a:xfrm>
          <a:custGeom>
            <a:avLst/>
            <a:gdLst>
              <a:gd name="connsiteX0" fmla="*/ 19048 w 4931407"/>
              <a:gd name="connsiteY0" fmla="*/ 19048 h 2147567"/>
              <a:gd name="connsiteX1" fmla="*/ 4912358 w 4931407"/>
              <a:gd name="connsiteY1" fmla="*/ 19048 h 2147567"/>
              <a:gd name="connsiteX2" fmla="*/ 4912358 w 4931407"/>
              <a:gd name="connsiteY2" fmla="*/ 2128518 h 2147567"/>
              <a:gd name="connsiteX3" fmla="*/ 19048 w 4931407"/>
              <a:gd name="connsiteY3" fmla="*/ 2128518 h 2147567"/>
              <a:gd name="connsiteX4" fmla="*/ 19048 w 4931407"/>
              <a:gd name="connsiteY4" fmla="*/ 19048 h 214756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931407" h="2147567">
                <a:moveTo>
                  <a:pt x="19048" y="19048"/>
                </a:moveTo>
                <a:lnTo>
                  <a:pt x="4912358" y="19048"/>
                </a:lnTo>
                <a:lnTo>
                  <a:pt x="4912358" y="2128518"/>
                </a:lnTo>
                <a:lnTo>
                  <a:pt x="19048" y="2128518"/>
                </a:lnTo>
                <a:lnTo>
                  <a:pt x="19048" y="19048"/>
                </a:lnTo>
              </a:path>
            </a:pathLst>
          </a:custGeom>
          <a:solidFill>
            <a:srgbClr val="000000">
              <a:alpha val="0"/>
            </a:srgbClr>
          </a:solidFill>
          <a:ln w="38100">
            <a:solidFill>
              <a:srgbClr val="8F8F8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
            <a:extLst>
              <a:ext uri="{FF2B5EF4-FFF2-40B4-BE49-F238E27FC236}">
                <a16:creationId xmlns="" xmlns:a16="http://schemas.microsoft.com/office/drawing/2014/main" id="{855894B2-2BC5-41C5-8D03-B20EA756B1E5}"/>
              </a:ext>
            </a:extLst>
          </p:cNvPr>
          <p:cNvSpPr/>
          <p:nvPr/>
        </p:nvSpPr>
        <p:spPr>
          <a:xfrm>
            <a:off x="3696970" y="4527550"/>
            <a:ext cx="4855210" cy="2071369"/>
          </a:xfrm>
          <a:custGeom>
            <a:avLst/>
            <a:gdLst>
              <a:gd name="connsiteX0" fmla="*/ 0 w 4855210"/>
              <a:gd name="connsiteY0" fmla="*/ 0 h 2071369"/>
              <a:gd name="connsiteX1" fmla="*/ 4855210 w 4855210"/>
              <a:gd name="connsiteY1" fmla="*/ 0 h 2071369"/>
              <a:gd name="connsiteX2" fmla="*/ 4855210 w 4855210"/>
              <a:gd name="connsiteY2" fmla="*/ 2071369 h 2071369"/>
              <a:gd name="connsiteX3" fmla="*/ 0 w 4855210"/>
              <a:gd name="connsiteY3" fmla="*/ 2071369 h 2071369"/>
              <a:gd name="connsiteX4" fmla="*/ 0 w 4855210"/>
              <a:gd name="connsiteY4" fmla="*/ 0 h 207136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855210" h="2071369">
                <a:moveTo>
                  <a:pt x="0" y="0"/>
                </a:moveTo>
                <a:lnTo>
                  <a:pt x="4855210" y="0"/>
                </a:lnTo>
                <a:lnTo>
                  <a:pt x="4855210" y="2071369"/>
                </a:lnTo>
                <a:lnTo>
                  <a:pt x="0" y="2071369"/>
                </a:lnTo>
                <a:lnTo>
                  <a:pt x="0" y="0"/>
                </a:lnTo>
              </a:path>
            </a:pathLst>
          </a:custGeom>
          <a:solidFill>
            <a:srgbClr val="8F8F8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
            <a:extLst>
              <a:ext uri="{FF2B5EF4-FFF2-40B4-BE49-F238E27FC236}">
                <a16:creationId xmlns="" xmlns:a16="http://schemas.microsoft.com/office/drawing/2014/main" id="{2265DFA7-CCBC-43A2-906E-9C0987BC7F70}"/>
              </a:ext>
            </a:extLst>
          </p:cNvPr>
          <p:cNvSpPr/>
          <p:nvPr/>
        </p:nvSpPr>
        <p:spPr>
          <a:xfrm>
            <a:off x="3632201" y="4462781"/>
            <a:ext cx="4931407" cy="2147567"/>
          </a:xfrm>
          <a:custGeom>
            <a:avLst/>
            <a:gdLst>
              <a:gd name="connsiteX0" fmla="*/ 19048 w 4931407"/>
              <a:gd name="connsiteY0" fmla="*/ 19048 h 2147567"/>
              <a:gd name="connsiteX1" fmla="*/ 4912358 w 4931407"/>
              <a:gd name="connsiteY1" fmla="*/ 19048 h 2147567"/>
              <a:gd name="connsiteX2" fmla="*/ 4912358 w 4931407"/>
              <a:gd name="connsiteY2" fmla="*/ 2128518 h 2147567"/>
              <a:gd name="connsiteX3" fmla="*/ 19048 w 4931407"/>
              <a:gd name="connsiteY3" fmla="*/ 2128518 h 2147567"/>
              <a:gd name="connsiteX4" fmla="*/ 19048 w 4931407"/>
              <a:gd name="connsiteY4" fmla="*/ 19048 h 214756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931407" h="2147567">
                <a:moveTo>
                  <a:pt x="19048" y="19048"/>
                </a:moveTo>
                <a:lnTo>
                  <a:pt x="4912358" y="19048"/>
                </a:lnTo>
                <a:lnTo>
                  <a:pt x="4912358" y="2128518"/>
                </a:lnTo>
                <a:lnTo>
                  <a:pt x="19048" y="2128518"/>
                </a:lnTo>
                <a:lnTo>
                  <a:pt x="19048" y="19048"/>
                </a:lnTo>
              </a:path>
            </a:pathLst>
          </a:custGeom>
          <a:solidFill>
            <a:srgbClr val="000000">
              <a:alpha val="0"/>
            </a:srgbClr>
          </a:solidFill>
          <a:ln w="381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3">
            <a:extLst>
              <a:ext uri="{FF2B5EF4-FFF2-40B4-BE49-F238E27FC236}">
                <a16:creationId xmlns="" xmlns:a16="http://schemas.microsoft.com/office/drawing/2014/main" id="{F75F13D2-E543-43E2-9F4F-BEB5ABD61B4A}"/>
              </a:ext>
            </a:extLst>
          </p:cNvPr>
          <p:cNvPicPr>
            <a:picLocks noChangeAspect="1" noChangeArrowheads="1"/>
          </p:cNvPicPr>
          <p:nvPr/>
        </p:nvPicPr>
        <p:blipFill>
          <a:blip r:embed="rId2"/>
          <a:srcRect/>
          <a:stretch>
            <a:fillRect/>
          </a:stretch>
        </p:blipFill>
        <p:spPr bwMode="auto">
          <a:xfrm>
            <a:off x="3657600" y="4483100"/>
            <a:ext cx="4876800" cy="2095500"/>
          </a:xfrm>
          <a:prstGeom prst="rect">
            <a:avLst/>
          </a:prstGeom>
          <a:noFill/>
        </p:spPr>
      </p:pic>
      <p:sp>
        <p:nvSpPr>
          <p:cNvPr id="17" name="TextBox 16">
            <a:extLst>
              <a:ext uri="{FF2B5EF4-FFF2-40B4-BE49-F238E27FC236}">
                <a16:creationId xmlns="" xmlns:a16="http://schemas.microsoft.com/office/drawing/2014/main" id="{833FA730-8ECA-4F18-992E-F26DDF7DB5C3}"/>
              </a:ext>
            </a:extLst>
          </p:cNvPr>
          <p:cNvSpPr txBox="1"/>
          <p:nvPr/>
        </p:nvSpPr>
        <p:spPr>
          <a:xfrm>
            <a:off x="3886200" y="381000"/>
            <a:ext cx="4241800" cy="444500"/>
          </a:xfrm>
          <a:prstGeom prst="rect">
            <a:avLst/>
          </a:prstGeom>
          <a:noFill/>
        </p:spPr>
        <p:txBody>
          <a:bodyPr wrap="none" lIns="0" tIns="0" rIns="0" rtlCol="0">
            <a:spAutoFit/>
          </a:bodyPr>
          <a:lstStyle/>
          <a:p>
            <a:pPr>
              <a:lnSpc>
                <a:spcPts val="3500"/>
              </a:lnSpc>
              <a:tabLst/>
            </a:pPr>
            <a:r>
              <a:rPr lang="en-US" altLang="zh-CN" sz="3200" b="1" dirty="0">
                <a:solidFill>
                  <a:srgbClr val="000000"/>
                </a:solidFill>
                <a:latin typeface="Times New Roman" pitchFamily="18" charset="0"/>
                <a:cs typeface="Times New Roman" pitchFamily="18" charset="0"/>
              </a:rPr>
              <a:t>Construction</a:t>
            </a:r>
            <a:r>
              <a:rPr lang="en-US" altLang="zh-CN" sz="3200" dirty="0">
                <a:latin typeface="Times New Roman" pitchFamily="18" charset="0"/>
                <a:cs typeface="Times New Roman" pitchFamily="18" charset="0"/>
              </a:rPr>
              <a:t> </a:t>
            </a:r>
            <a:r>
              <a:rPr lang="en-US" altLang="zh-CN" sz="3200" b="1" dirty="0">
                <a:solidFill>
                  <a:srgbClr val="000000"/>
                </a:solidFill>
                <a:latin typeface="Times New Roman" pitchFamily="18" charset="0"/>
                <a:cs typeface="Times New Roman" pitchFamily="18" charset="0"/>
              </a:rPr>
              <a:t>of</a:t>
            </a:r>
            <a:r>
              <a:rPr lang="en-US" altLang="zh-CN" sz="3200" dirty="0">
                <a:latin typeface="Times New Roman" pitchFamily="18" charset="0"/>
                <a:cs typeface="Times New Roman" pitchFamily="18" charset="0"/>
              </a:rPr>
              <a:t> </a:t>
            </a:r>
            <a:r>
              <a:rPr lang="en-US" altLang="zh-CN" sz="3200" b="1" dirty="0">
                <a:solidFill>
                  <a:srgbClr val="000000"/>
                </a:solidFill>
                <a:latin typeface="Times New Roman" pitchFamily="18" charset="0"/>
                <a:cs typeface="Times New Roman" pitchFamily="18" charset="0"/>
              </a:rPr>
              <a:t>Zener</a:t>
            </a:r>
          </a:p>
        </p:txBody>
      </p:sp>
      <p:sp>
        <p:nvSpPr>
          <p:cNvPr id="18" name="TextBox 1">
            <a:extLst>
              <a:ext uri="{FF2B5EF4-FFF2-40B4-BE49-F238E27FC236}">
                <a16:creationId xmlns="" xmlns:a16="http://schemas.microsoft.com/office/drawing/2014/main" id="{CCA963CC-0FF2-4CF5-AF6D-01DE1FE92A2B}"/>
              </a:ext>
            </a:extLst>
          </p:cNvPr>
          <p:cNvSpPr txBox="1"/>
          <p:nvPr/>
        </p:nvSpPr>
        <p:spPr>
          <a:xfrm>
            <a:off x="2146300" y="1016000"/>
            <a:ext cx="7772400" cy="1066800"/>
          </a:xfrm>
          <a:prstGeom prst="rect">
            <a:avLst/>
          </a:prstGeom>
          <a:noFill/>
        </p:spPr>
        <p:txBody>
          <a:bodyPr wrap="none" lIns="0" tIns="0" rIns="0" rtlCol="0">
            <a:spAutoFit/>
          </a:bodyPr>
          <a:lstStyle/>
          <a:p>
            <a:pPr>
              <a:lnSpc>
                <a:spcPts val="1900"/>
              </a:lnSpc>
              <a:tabLst/>
            </a:pPr>
            <a:r>
              <a:rPr lang="en-US" altLang="zh-CN" sz="1800" dirty="0">
                <a:solidFill>
                  <a:srgbClr val="000000"/>
                </a:solidFill>
                <a:latin typeface="Times New Roman" pitchFamily="18" charset="0"/>
                <a:cs typeface="Times New Roman" pitchFamily="18" charset="0"/>
              </a:rPr>
              <a:t>Zener</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diodes</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are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designed</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to</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operate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in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reverse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breakdown.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Two</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types</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of</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reverse</a:t>
            </a:r>
          </a:p>
          <a:p>
            <a:pPr>
              <a:lnSpc>
                <a:spcPts val="2100"/>
              </a:lnSpc>
              <a:tabLst/>
            </a:pPr>
            <a:r>
              <a:rPr lang="en-US" altLang="zh-CN" sz="1800" dirty="0">
                <a:solidFill>
                  <a:srgbClr val="000000"/>
                </a:solidFill>
                <a:latin typeface="Times New Roman" pitchFamily="18" charset="0"/>
                <a:cs typeface="Times New Roman" pitchFamily="18" charset="0"/>
              </a:rPr>
              <a:t>breakdown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in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zener</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diode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are</a:t>
            </a:r>
            <a:r>
              <a:rPr lang="en-US" altLang="zh-CN" sz="1800" dirty="0">
                <a:latin typeface="Times New Roman" pitchFamily="18" charset="0"/>
                <a:cs typeface="Times New Roman" pitchFamily="18" charset="0"/>
              </a:rPr>
              <a:t> </a:t>
            </a:r>
            <a:r>
              <a:rPr lang="en-US" altLang="zh-CN" sz="1800" i="1" dirty="0">
                <a:solidFill>
                  <a:srgbClr val="000000"/>
                </a:solidFill>
                <a:latin typeface="Times New Roman" pitchFamily="18" charset="0"/>
                <a:cs typeface="Times New Roman" pitchFamily="18" charset="0"/>
              </a:rPr>
              <a:t>avalanche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and</a:t>
            </a:r>
            <a:r>
              <a:rPr lang="en-US" altLang="zh-CN" sz="1800" dirty="0">
                <a:latin typeface="Times New Roman" pitchFamily="18" charset="0"/>
                <a:cs typeface="Times New Roman" pitchFamily="18" charset="0"/>
              </a:rPr>
              <a:t> </a:t>
            </a:r>
            <a:r>
              <a:rPr lang="en-US" altLang="zh-CN" sz="1800" i="1" dirty="0">
                <a:solidFill>
                  <a:srgbClr val="000000"/>
                </a:solidFill>
                <a:latin typeface="Times New Roman" pitchFamily="18" charset="0"/>
                <a:cs typeface="Times New Roman" pitchFamily="18" charset="0"/>
              </a:rPr>
              <a:t>zener</a:t>
            </a:r>
            <a:r>
              <a:rPr lang="en-US" altLang="zh-CN" sz="1800" dirty="0">
                <a:solidFill>
                  <a:srgbClr val="000000"/>
                </a:solidFill>
                <a:latin typeface="Times New Roman" pitchFamily="18" charset="0"/>
                <a:cs typeface="Times New Roman" pitchFamily="18" charset="0"/>
              </a:rPr>
              <a:t>.</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The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avalanche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break</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down</a:t>
            </a:r>
          </a:p>
          <a:p>
            <a:pPr>
              <a:lnSpc>
                <a:spcPts val="2100"/>
              </a:lnSpc>
              <a:tabLst/>
            </a:pPr>
            <a:r>
              <a:rPr lang="en-US" altLang="zh-CN" sz="1800" dirty="0">
                <a:solidFill>
                  <a:srgbClr val="000000"/>
                </a:solidFill>
                <a:latin typeface="Times New Roman" pitchFamily="18" charset="0"/>
                <a:cs typeface="Times New Roman" pitchFamily="18" charset="0"/>
              </a:rPr>
              <a:t>occurs</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in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both</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rectifier</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and</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zener</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diodes</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at</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sufficiently</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high</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reverse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voltage.</a:t>
            </a:r>
            <a:r>
              <a:rPr lang="en-US" altLang="zh-CN" sz="1800" dirty="0">
                <a:latin typeface="Times New Roman" pitchFamily="18" charset="0"/>
                <a:cs typeface="Times New Roman" pitchFamily="18" charset="0"/>
              </a:rPr>
              <a:t> </a:t>
            </a:r>
            <a:r>
              <a:rPr lang="en-US" altLang="zh-CN" sz="1800" b="1" dirty="0">
                <a:solidFill>
                  <a:srgbClr val="CC3300"/>
                </a:solidFill>
                <a:latin typeface="Times New Roman" pitchFamily="18" charset="0"/>
                <a:cs typeface="Times New Roman" pitchFamily="18" charset="0"/>
              </a:rPr>
              <a:t>Zener</a:t>
            </a:r>
          </a:p>
          <a:p>
            <a:pPr>
              <a:lnSpc>
                <a:spcPts val="2100"/>
              </a:lnSpc>
              <a:tabLst/>
            </a:pPr>
            <a:r>
              <a:rPr lang="en-US" altLang="zh-CN" sz="1800" b="1" dirty="0">
                <a:solidFill>
                  <a:srgbClr val="CC3300"/>
                </a:solidFill>
                <a:latin typeface="Times New Roman" pitchFamily="18" charset="0"/>
                <a:cs typeface="Times New Roman" pitchFamily="18" charset="0"/>
              </a:rPr>
              <a:t>breakdown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occurs</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in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zener</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diode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at</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low</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reverse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voltages.</a:t>
            </a:r>
          </a:p>
        </p:txBody>
      </p:sp>
      <p:sp>
        <p:nvSpPr>
          <p:cNvPr id="19" name="TextBox 1">
            <a:extLst>
              <a:ext uri="{FF2B5EF4-FFF2-40B4-BE49-F238E27FC236}">
                <a16:creationId xmlns="" xmlns:a16="http://schemas.microsoft.com/office/drawing/2014/main" id="{0CA99D11-4FD8-4731-8CB5-F6097CE033D7}"/>
              </a:ext>
            </a:extLst>
          </p:cNvPr>
          <p:cNvSpPr txBox="1"/>
          <p:nvPr/>
        </p:nvSpPr>
        <p:spPr>
          <a:xfrm>
            <a:off x="2146300" y="2235200"/>
            <a:ext cx="7449603" cy="687368"/>
          </a:xfrm>
          <a:prstGeom prst="rect">
            <a:avLst/>
          </a:prstGeom>
          <a:noFill/>
        </p:spPr>
        <p:txBody>
          <a:bodyPr wrap="none" lIns="0" tIns="0" rIns="0" rtlCol="0">
            <a:spAutoFit/>
          </a:bodyPr>
          <a:lstStyle/>
          <a:p>
            <a:pPr>
              <a:lnSpc>
                <a:spcPts val="2400"/>
              </a:lnSpc>
              <a:tabLst/>
            </a:pP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zener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diode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is</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heavily doped </a:t>
            </a:r>
            <a:r>
              <a:rPr lang="en-US" altLang="zh-CN" sz="2200" dirty="0">
                <a:solidFill>
                  <a:srgbClr val="000000"/>
                </a:solidFill>
                <a:latin typeface="Times New Roman" pitchFamily="18" charset="0"/>
                <a:cs typeface="Times New Roman" pitchFamily="18" charset="0"/>
              </a:rPr>
              <a:t>to</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reduce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breakdown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voltage.</a:t>
            </a:r>
          </a:p>
          <a:p>
            <a:pPr>
              <a:lnSpc>
                <a:spcPts val="2600"/>
              </a:lnSpc>
              <a:tabLst/>
            </a:pPr>
            <a:r>
              <a:rPr lang="en-US" altLang="zh-CN" sz="2200" dirty="0">
                <a:solidFill>
                  <a:srgbClr val="000000"/>
                </a:solidFill>
                <a:latin typeface="Times New Roman" pitchFamily="18" charset="0"/>
                <a:cs typeface="Times New Roman" pitchFamily="18" charset="0"/>
              </a:rPr>
              <a:t>This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causes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very</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thin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depletion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region.</a:t>
            </a:r>
          </a:p>
        </p:txBody>
      </p:sp>
      <p:sp>
        <p:nvSpPr>
          <p:cNvPr id="20" name="TextBox 1">
            <a:extLst>
              <a:ext uri="{FF2B5EF4-FFF2-40B4-BE49-F238E27FC236}">
                <a16:creationId xmlns="" xmlns:a16="http://schemas.microsoft.com/office/drawing/2014/main" id="{8D1493D1-3ABF-4CBF-86DC-2C9458350E91}"/>
              </a:ext>
            </a:extLst>
          </p:cNvPr>
          <p:cNvSpPr txBox="1"/>
          <p:nvPr/>
        </p:nvSpPr>
        <p:spPr>
          <a:xfrm>
            <a:off x="2222500" y="2895600"/>
            <a:ext cx="7366000" cy="304800"/>
          </a:xfrm>
          <a:prstGeom prst="rect">
            <a:avLst/>
          </a:prstGeom>
          <a:noFill/>
        </p:spPr>
        <p:txBody>
          <a:bodyPr wrap="none" lIns="0" tIns="0" rIns="0" rtlCol="0">
            <a:spAutoFit/>
          </a:bodyPr>
          <a:lstStyle/>
          <a:p>
            <a:pPr>
              <a:lnSpc>
                <a:spcPts val="2400"/>
              </a:lnSpc>
              <a:tabLst/>
            </a:pPr>
            <a:r>
              <a:rPr lang="en-US" altLang="zh-CN" sz="2200" dirty="0">
                <a:solidFill>
                  <a:srgbClr val="FF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zener</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diodes</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breakdown</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characteristics</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are</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determined</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by</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the</a:t>
            </a:r>
          </a:p>
        </p:txBody>
      </p:sp>
      <p:sp>
        <p:nvSpPr>
          <p:cNvPr id="21" name="TextBox 1">
            <a:extLst>
              <a:ext uri="{FF2B5EF4-FFF2-40B4-BE49-F238E27FC236}">
                <a16:creationId xmlns="" xmlns:a16="http://schemas.microsoft.com/office/drawing/2014/main" id="{C662F190-E218-4845-89DF-FD8B1B13B9C1}"/>
              </a:ext>
            </a:extLst>
          </p:cNvPr>
          <p:cNvSpPr txBox="1"/>
          <p:nvPr/>
        </p:nvSpPr>
        <p:spPr>
          <a:xfrm>
            <a:off x="2146300" y="3225800"/>
            <a:ext cx="1676400" cy="304800"/>
          </a:xfrm>
          <a:prstGeom prst="rect">
            <a:avLst/>
          </a:prstGeom>
          <a:noFill/>
        </p:spPr>
        <p:txBody>
          <a:bodyPr wrap="none" lIns="0" tIns="0" rIns="0" rtlCol="0">
            <a:spAutoFit/>
          </a:bodyPr>
          <a:lstStyle/>
          <a:p>
            <a:pPr>
              <a:lnSpc>
                <a:spcPts val="2400"/>
              </a:lnSpc>
              <a:tabLst/>
            </a:pPr>
            <a:r>
              <a:rPr lang="en-US" altLang="zh-CN" sz="2200" dirty="0">
                <a:solidFill>
                  <a:srgbClr val="FF0000"/>
                </a:solidFill>
                <a:latin typeface="Times New Roman" pitchFamily="18" charset="0"/>
                <a:cs typeface="Times New Roman" pitchFamily="18" charset="0"/>
              </a:rPr>
              <a:t>doping</a:t>
            </a:r>
            <a:r>
              <a:rPr lang="en-US" altLang="zh-CN" sz="2200" dirty="0">
                <a:latin typeface="Times New Roman" pitchFamily="18" charset="0"/>
                <a:cs typeface="Times New Roman" pitchFamily="18" charset="0"/>
              </a:rPr>
              <a:t> </a:t>
            </a:r>
            <a:r>
              <a:rPr lang="en-US" altLang="zh-CN" sz="2200" dirty="0">
                <a:solidFill>
                  <a:srgbClr val="FF0000"/>
                </a:solidFill>
                <a:latin typeface="Times New Roman" pitchFamily="18" charset="0"/>
                <a:cs typeface="Times New Roman" pitchFamily="18" charset="0"/>
              </a:rPr>
              <a:t>process</a:t>
            </a:r>
          </a:p>
        </p:txBody>
      </p:sp>
      <p:sp>
        <p:nvSpPr>
          <p:cNvPr id="22" name="TextBox 1">
            <a:extLst>
              <a:ext uri="{FF2B5EF4-FFF2-40B4-BE49-F238E27FC236}">
                <a16:creationId xmlns="" xmlns:a16="http://schemas.microsoft.com/office/drawing/2014/main" id="{13FA086F-C654-4654-819F-DB51D395F9AF}"/>
              </a:ext>
            </a:extLst>
          </p:cNvPr>
          <p:cNvSpPr txBox="1"/>
          <p:nvPr/>
        </p:nvSpPr>
        <p:spPr>
          <a:xfrm>
            <a:off x="2146300" y="3670300"/>
            <a:ext cx="7803418" cy="687368"/>
          </a:xfrm>
          <a:prstGeom prst="rect">
            <a:avLst/>
          </a:prstGeom>
          <a:noFill/>
        </p:spPr>
        <p:txBody>
          <a:bodyPr wrap="none" lIns="0" tIns="0" rIns="0" rtlCol="0">
            <a:spAutoFit/>
          </a:bodyPr>
          <a:lstStyle/>
          <a:p>
            <a:pPr>
              <a:lnSpc>
                <a:spcPts val="2400"/>
              </a:lnSpc>
              <a:tabLst/>
            </a:pPr>
            <a:r>
              <a:rPr lang="en-US" altLang="zh-CN" sz="2200" dirty="0">
                <a:solidFill>
                  <a:srgbClr val="000000"/>
                </a:solidFill>
                <a:latin typeface="Times New Roman" pitchFamily="18" charset="0"/>
                <a:cs typeface="Times New Roman" pitchFamily="18" charset="0"/>
              </a:rPr>
              <a:t>Zeners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are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commercially</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available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with</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voltage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breakdowns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of</a:t>
            </a:r>
            <a:r>
              <a:rPr lang="en-US" altLang="zh-CN" sz="2200" dirty="0">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1.8</a:t>
            </a:r>
            <a:r>
              <a:rPr lang="en-US" altLang="zh-CN" sz="2200" dirty="0">
                <a:solidFill>
                  <a:srgbClr val="FF0000"/>
                </a:solidFill>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V</a:t>
            </a:r>
          </a:p>
          <a:p>
            <a:pPr>
              <a:lnSpc>
                <a:spcPts val="2600"/>
              </a:lnSpc>
              <a:tabLst/>
            </a:pPr>
            <a:r>
              <a:rPr lang="en-US" altLang="zh-CN" sz="2200" b="1" dirty="0">
                <a:solidFill>
                  <a:srgbClr val="FF0000"/>
                </a:solidFill>
                <a:latin typeface="Times New Roman" pitchFamily="18" charset="0"/>
                <a:cs typeface="Times New Roman" pitchFamily="18" charset="0"/>
              </a:rPr>
              <a:t>to</a:t>
            </a:r>
            <a:r>
              <a:rPr lang="en-US" altLang="zh-CN" sz="2200" dirty="0">
                <a:solidFill>
                  <a:srgbClr val="FF0000"/>
                </a:solidFill>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200</a:t>
            </a:r>
            <a:r>
              <a:rPr lang="en-US" altLang="zh-CN" sz="2200" dirty="0">
                <a:solidFill>
                  <a:srgbClr val="FF0000"/>
                </a:solidFill>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V</a:t>
            </a:r>
            <a:r>
              <a:rPr lang="en-US" altLang="zh-CN" sz="2200" dirty="0">
                <a:solidFill>
                  <a:srgbClr val="FF0000"/>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3689285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BC9DC1B-3970-49D0-B428-C458582DD03D}"/>
              </a:ext>
            </a:extLst>
          </p:cNvPr>
          <p:cNvPicPr>
            <a:picLocks noChangeAspect="1"/>
          </p:cNvPicPr>
          <p:nvPr/>
        </p:nvPicPr>
        <p:blipFill>
          <a:blip r:embed="rId2"/>
          <a:stretch>
            <a:fillRect/>
          </a:stretch>
        </p:blipFill>
        <p:spPr>
          <a:xfrm>
            <a:off x="620884" y="508708"/>
            <a:ext cx="7067550" cy="466725"/>
          </a:xfrm>
          <a:prstGeom prst="rect">
            <a:avLst/>
          </a:prstGeom>
        </p:spPr>
      </p:pic>
      <p:pic>
        <p:nvPicPr>
          <p:cNvPr id="9" name="Picture 8">
            <a:extLst>
              <a:ext uri="{FF2B5EF4-FFF2-40B4-BE49-F238E27FC236}">
                <a16:creationId xmlns="" xmlns:a16="http://schemas.microsoft.com/office/drawing/2014/main" id="{6F91E753-5A2B-43A3-96A7-3EC59F9210E2}"/>
              </a:ext>
            </a:extLst>
          </p:cNvPr>
          <p:cNvPicPr>
            <a:picLocks noChangeAspect="1"/>
          </p:cNvPicPr>
          <p:nvPr/>
        </p:nvPicPr>
        <p:blipFill>
          <a:blip r:embed="rId3"/>
          <a:stretch>
            <a:fillRect/>
          </a:stretch>
        </p:blipFill>
        <p:spPr>
          <a:xfrm>
            <a:off x="2490787" y="1519237"/>
            <a:ext cx="7210425" cy="3819525"/>
          </a:xfrm>
          <a:prstGeom prst="rect">
            <a:avLst/>
          </a:prstGeom>
        </p:spPr>
      </p:pic>
    </p:spTree>
    <p:extLst>
      <p:ext uri="{BB962C8B-B14F-4D97-AF65-F5344CB8AC3E}">
        <p14:creationId xmlns="" xmlns:p14="http://schemas.microsoft.com/office/powerpoint/2010/main" val="3566140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 xmlns:a16="http://schemas.microsoft.com/office/drawing/2014/main" id="{C296428E-7B2B-447A-BBCB-12824601C77D}"/>
              </a:ext>
            </a:extLst>
          </p:cNvPr>
          <p:cNvSpPr/>
          <p:nvPr/>
        </p:nvSpPr>
        <p:spPr>
          <a:xfrm>
            <a:off x="152400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a:extLst>
              <a:ext uri="{FF2B5EF4-FFF2-40B4-BE49-F238E27FC236}">
                <a16:creationId xmlns="" xmlns:a16="http://schemas.microsoft.com/office/drawing/2014/main" id="{ADF12028-3342-45FF-97A0-46D31A674BD2}"/>
              </a:ext>
            </a:extLst>
          </p:cNvPr>
          <p:cNvSpPr/>
          <p:nvPr/>
        </p:nvSpPr>
        <p:spPr>
          <a:xfrm>
            <a:off x="152400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0"/>
                </a:moveTo>
                <a:lnTo>
                  <a:pt x="9144000" y="0"/>
                </a:lnTo>
                <a:lnTo>
                  <a:pt x="9144000" y="6858000"/>
                </a:lnTo>
                <a:lnTo>
                  <a:pt x="0" y="6858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3">
            <a:extLst>
              <a:ext uri="{FF2B5EF4-FFF2-40B4-BE49-F238E27FC236}">
                <a16:creationId xmlns="" xmlns:a16="http://schemas.microsoft.com/office/drawing/2014/main" id="{C7788DE3-A3C2-4813-8A39-C324EC259C21}"/>
              </a:ext>
            </a:extLst>
          </p:cNvPr>
          <p:cNvSpPr/>
          <p:nvPr/>
        </p:nvSpPr>
        <p:spPr>
          <a:xfrm>
            <a:off x="1809750" y="928369"/>
            <a:ext cx="8606790" cy="1435100"/>
          </a:xfrm>
          <a:custGeom>
            <a:avLst/>
            <a:gdLst>
              <a:gd name="connsiteX0" fmla="*/ 0 w 8606790"/>
              <a:gd name="connsiteY0" fmla="*/ 0 h 1435100"/>
              <a:gd name="connsiteX1" fmla="*/ 8606790 w 8606790"/>
              <a:gd name="connsiteY1" fmla="*/ 0 h 1435100"/>
              <a:gd name="connsiteX2" fmla="*/ 8606790 w 8606790"/>
              <a:gd name="connsiteY2" fmla="*/ 1435100 h 1435100"/>
              <a:gd name="connsiteX3" fmla="*/ 0 w 8606790"/>
              <a:gd name="connsiteY3" fmla="*/ 1435100 h 1435100"/>
              <a:gd name="connsiteX4" fmla="*/ 0 w 8606790"/>
              <a:gd name="connsiteY4" fmla="*/ 0 h 1435100"/>
              <a:gd name="connsiteX5" fmla="*/ 0 w 8606790"/>
              <a:gd name="connsiteY5" fmla="*/ 0 h 14351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606790" h="1435100">
                <a:moveTo>
                  <a:pt x="0" y="0"/>
                </a:moveTo>
                <a:lnTo>
                  <a:pt x="8606790" y="0"/>
                </a:lnTo>
                <a:lnTo>
                  <a:pt x="8606790" y="1435100"/>
                </a:lnTo>
                <a:lnTo>
                  <a:pt x="0" y="1435100"/>
                </a:lnTo>
                <a:lnTo>
                  <a:pt x="0" y="0"/>
                </a:lnTo>
                <a:lnTo>
                  <a:pt x="0" y="0"/>
                </a:ln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a:extLst>
              <a:ext uri="{FF2B5EF4-FFF2-40B4-BE49-F238E27FC236}">
                <a16:creationId xmlns="" xmlns:a16="http://schemas.microsoft.com/office/drawing/2014/main" id="{EBCF62C8-B759-4434-9310-5A31346BC67B}"/>
              </a:ext>
            </a:extLst>
          </p:cNvPr>
          <p:cNvSpPr/>
          <p:nvPr/>
        </p:nvSpPr>
        <p:spPr>
          <a:xfrm>
            <a:off x="1795553" y="914173"/>
            <a:ext cx="8635183" cy="1463493"/>
          </a:xfrm>
          <a:custGeom>
            <a:avLst/>
            <a:gdLst>
              <a:gd name="connsiteX0" fmla="*/ 14196 w 8635183"/>
              <a:gd name="connsiteY0" fmla="*/ 14196 h 1463493"/>
              <a:gd name="connsiteX1" fmla="*/ 8620986 w 8635183"/>
              <a:gd name="connsiteY1" fmla="*/ 14196 h 1463493"/>
              <a:gd name="connsiteX2" fmla="*/ 8620986 w 8635183"/>
              <a:gd name="connsiteY2" fmla="*/ 1449296 h 1463493"/>
              <a:gd name="connsiteX3" fmla="*/ 14196 w 8635183"/>
              <a:gd name="connsiteY3" fmla="*/ 1449296 h 1463493"/>
              <a:gd name="connsiteX4" fmla="*/ 14196 w 8635183"/>
              <a:gd name="connsiteY4" fmla="*/ 14196 h 1463493"/>
              <a:gd name="connsiteX5" fmla="*/ 14196 w 8635183"/>
              <a:gd name="connsiteY5" fmla="*/ 14196 h 146349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8635183" h="1463493">
                <a:moveTo>
                  <a:pt x="14196" y="14196"/>
                </a:moveTo>
                <a:lnTo>
                  <a:pt x="8620986" y="14196"/>
                </a:lnTo>
                <a:lnTo>
                  <a:pt x="8620986" y="1449296"/>
                </a:lnTo>
                <a:lnTo>
                  <a:pt x="14196" y="1449296"/>
                </a:lnTo>
                <a:lnTo>
                  <a:pt x="14196" y="14196"/>
                </a:lnTo>
                <a:lnTo>
                  <a:pt x="14196" y="14196"/>
                </a:lnTo>
              </a:path>
            </a:pathLst>
          </a:custGeom>
          <a:solidFill>
            <a:srgbClr val="000000">
              <a:alpha val="0"/>
            </a:srgbClr>
          </a:solidFill>
          <a:ln w="254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3">
            <a:extLst>
              <a:ext uri="{FF2B5EF4-FFF2-40B4-BE49-F238E27FC236}">
                <a16:creationId xmlns="" xmlns:a16="http://schemas.microsoft.com/office/drawing/2014/main" id="{9787590B-EB7B-451F-B85F-98863089524E}"/>
              </a:ext>
            </a:extLst>
          </p:cNvPr>
          <p:cNvPicPr>
            <a:picLocks noChangeAspect="1" noChangeArrowheads="1"/>
          </p:cNvPicPr>
          <p:nvPr/>
        </p:nvPicPr>
        <p:blipFill>
          <a:blip r:embed="rId2"/>
          <a:srcRect/>
          <a:stretch>
            <a:fillRect/>
          </a:stretch>
        </p:blipFill>
        <p:spPr bwMode="auto">
          <a:xfrm>
            <a:off x="2514600" y="1917700"/>
            <a:ext cx="7404100" cy="4940300"/>
          </a:xfrm>
          <a:prstGeom prst="rect">
            <a:avLst/>
          </a:prstGeom>
          <a:noFill/>
        </p:spPr>
      </p:pic>
      <p:sp>
        <p:nvSpPr>
          <p:cNvPr id="7" name="TextBox 6">
            <a:extLst>
              <a:ext uri="{FF2B5EF4-FFF2-40B4-BE49-F238E27FC236}">
                <a16:creationId xmlns="" xmlns:a16="http://schemas.microsoft.com/office/drawing/2014/main" id="{96CB19DC-5B3C-4400-9A1D-6F4037044FB7}"/>
              </a:ext>
            </a:extLst>
          </p:cNvPr>
          <p:cNvSpPr txBox="1"/>
          <p:nvPr/>
        </p:nvSpPr>
        <p:spPr>
          <a:xfrm>
            <a:off x="4279900" y="393700"/>
            <a:ext cx="3340100" cy="444500"/>
          </a:xfrm>
          <a:prstGeom prst="rect">
            <a:avLst/>
          </a:prstGeom>
          <a:noFill/>
        </p:spPr>
        <p:txBody>
          <a:bodyPr wrap="none" lIns="0" tIns="0" rIns="0" rtlCol="0">
            <a:spAutoFit/>
          </a:bodyPr>
          <a:lstStyle/>
          <a:p>
            <a:pPr>
              <a:lnSpc>
                <a:spcPts val="3500"/>
              </a:lnSpc>
              <a:tabLst/>
            </a:pPr>
            <a:r>
              <a:rPr lang="en-US" altLang="zh-CN" sz="3200" b="1" dirty="0">
                <a:solidFill>
                  <a:srgbClr val="000000"/>
                </a:solidFill>
                <a:latin typeface="Times New Roman" pitchFamily="18" charset="0"/>
                <a:cs typeface="Times New Roman" pitchFamily="18" charset="0"/>
              </a:rPr>
              <a:t>Working</a:t>
            </a:r>
            <a:r>
              <a:rPr lang="en-US" altLang="zh-CN" sz="3200" dirty="0">
                <a:latin typeface="Times New Roman" pitchFamily="18" charset="0"/>
                <a:cs typeface="Times New Roman" pitchFamily="18" charset="0"/>
              </a:rPr>
              <a:t> </a:t>
            </a:r>
            <a:r>
              <a:rPr lang="en-US" altLang="zh-CN" sz="3200" b="1" dirty="0">
                <a:solidFill>
                  <a:srgbClr val="000000"/>
                </a:solidFill>
                <a:latin typeface="Times New Roman" pitchFamily="18" charset="0"/>
                <a:cs typeface="Times New Roman" pitchFamily="18" charset="0"/>
              </a:rPr>
              <a:t>of</a:t>
            </a:r>
            <a:r>
              <a:rPr lang="en-US" altLang="zh-CN" sz="3200" dirty="0">
                <a:latin typeface="Times New Roman" pitchFamily="18" charset="0"/>
                <a:cs typeface="Times New Roman" pitchFamily="18" charset="0"/>
              </a:rPr>
              <a:t> </a:t>
            </a:r>
            <a:r>
              <a:rPr lang="en-US" altLang="zh-CN" sz="3200" b="1" dirty="0">
                <a:solidFill>
                  <a:srgbClr val="000000"/>
                </a:solidFill>
                <a:latin typeface="Times New Roman" pitchFamily="18" charset="0"/>
                <a:cs typeface="Times New Roman" pitchFamily="18" charset="0"/>
              </a:rPr>
              <a:t>Zener</a:t>
            </a:r>
          </a:p>
        </p:txBody>
      </p:sp>
      <p:sp>
        <p:nvSpPr>
          <p:cNvPr id="8" name="TextBox 1">
            <a:extLst>
              <a:ext uri="{FF2B5EF4-FFF2-40B4-BE49-F238E27FC236}">
                <a16:creationId xmlns="" xmlns:a16="http://schemas.microsoft.com/office/drawing/2014/main" id="{31C2A5AA-B651-4A9A-867C-1A0D9BE21E15}"/>
              </a:ext>
            </a:extLst>
          </p:cNvPr>
          <p:cNvSpPr txBox="1"/>
          <p:nvPr/>
        </p:nvSpPr>
        <p:spPr>
          <a:xfrm>
            <a:off x="1892300" y="1041400"/>
            <a:ext cx="8538436" cy="1328569"/>
          </a:xfrm>
          <a:prstGeom prst="rect">
            <a:avLst/>
          </a:prstGeom>
          <a:noFill/>
        </p:spPr>
        <p:txBody>
          <a:bodyPr wrap="square" lIns="0" tIns="0" rIns="0" rtlCol="0">
            <a:spAutoFit/>
          </a:bodyPr>
          <a:lstStyle/>
          <a:p>
            <a:pPr>
              <a:lnSpc>
                <a:spcPts val="2400"/>
              </a:lnSpc>
              <a:tabLst/>
            </a:pP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zener</a:t>
            </a:r>
            <a:r>
              <a:rPr lang="en-US" altLang="zh-CN" sz="2200" dirty="0">
                <a:latin typeface="Times New Roman" pitchFamily="18" charset="0"/>
                <a:cs typeface="Times New Roman" pitchFamily="18" charset="0"/>
              </a:rPr>
              <a:t> </a:t>
            </a:r>
            <a:r>
              <a:rPr lang="en-US" altLang="zh-CN" sz="2200" b="1" dirty="0">
                <a:solidFill>
                  <a:srgbClr val="FF0000"/>
                </a:solidFill>
                <a:latin typeface="Times New Roman" pitchFamily="18" charset="0"/>
                <a:cs typeface="Times New Roman" pitchFamily="18" charset="0"/>
              </a:rPr>
              <a:t>diode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much</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like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normal</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diode.</a:t>
            </a:r>
            <a:r>
              <a:rPr lang="en-US" altLang="zh-CN" sz="2200" dirty="0">
                <a:latin typeface="Times New Roman" pitchFamily="18" charset="0"/>
                <a:cs typeface="Times New Roman" pitchFamily="18" charset="0"/>
              </a:rPr>
              <a:t> </a:t>
            </a:r>
            <a:r>
              <a:rPr lang="en-US" sz="2200" i="0" dirty="0">
                <a:effectLst/>
                <a:latin typeface="Times New Roman" panose="02020603050405020304" pitchFamily="18" charset="0"/>
                <a:cs typeface="Times New Roman" panose="02020603050405020304" pitchFamily="18" charset="0"/>
              </a:rPr>
              <a:t>Zener diode is heavily doped than the normal p-n junction diode. It </a:t>
            </a:r>
            <a:r>
              <a:rPr lang="en-US" altLang="zh-CN" sz="2200" dirty="0">
                <a:solidFill>
                  <a:srgbClr val="000000"/>
                </a:solidFill>
                <a:latin typeface="Times New Roman" panose="02020603050405020304" pitchFamily="18" charset="0"/>
                <a:cs typeface="Times New Roman" pitchFamily="18" charset="0"/>
              </a:rPr>
              <a:t>operates</a:t>
            </a:r>
            <a:r>
              <a:rPr lang="en-US" altLang="zh-CN" sz="2200" dirty="0">
                <a:latin typeface="Times New Roman" panose="02020603050405020304" pitchFamily="18" charset="0"/>
                <a:cs typeface="Times New Roman" pitchFamily="18" charset="0"/>
              </a:rPr>
              <a:t> </a:t>
            </a:r>
            <a:r>
              <a:rPr lang="en-US" altLang="zh-CN" sz="2200" dirty="0">
                <a:solidFill>
                  <a:srgbClr val="000000"/>
                </a:solidFill>
                <a:latin typeface="Times New Roman" panose="02020603050405020304" pitchFamily="18" charset="0"/>
                <a:cs typeface="Times New Roman" pitchFamily="18" charset="0"/>
              </a:rPr>
              <a:t>in</a:t>
            </a:r>
            <a:r>
              <a:rPr lang="en-US" altLang="zh-CN" sz="2200" dirty="0">
                <a:latin typeface="Times New Roman" panose="02020603050405020304" pitchFamily="18" charset="0"/>
                <a:cs typeface="Times New Roman" pitchFamily="18" charset="0"/>
              </a:rPr>
              <a:t> </a:t>
            </a:r>
            <a:r>
              <a:rPr lang="en-US" altLang="zh-CN" sz="2200" dirty="0">
                <a:solidFill>
                  <a:srgbClr val="000000"/>
                </a:solidFill>
                <a:latin typeface="Times New Roman" panose="02020603050405020304" pitchFamily="18" charset="0"/>
                <a:cs typeface="Times New Roman" pitchFamily="18" charset="0"/>
              </a:rPr>
              <a:t>reverse</a:t>
            </a:r>
            <a:r>
              <a:rPr lang="en-US" altLang="zh-CN" sz="2200" dirty="0">
                <a:latin typeface="Times New Roman" panose="02020603050405020304"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breakdown.</a:t>
            </a:r>
          </a:p>
          <a:p>
            <a:pPr>
              <a:lnSpc>
                <a:spcPts val="2600"/>
              </a:lnSpc>
              <a:tabLst/>
            </a:pPr>
            <a:r>
              <a:rPr lang="en-US" altLang="zh-CN" sz="2200" dirty="0">
                <a:solidFill>
                  <a:srgbClr val="000000"/>
                </a:solidFill>
                <a:latin typeface="Times New Roman" pitchFamily="18" charset="0"/>
                <a:cs typeface="Times New Roman" pitchFamily="18" charset="0"/>
              </a:rPr>
              <a:t>This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typical</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characteristic</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curve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illustrates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operating</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range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for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zener.</a:t>
            </a:r>
          </a:p>
          <a:p>
            <a:pPr>
              <a:lnSpc>
                <a:spcPts val="2600"/>
              </a:lnSpc>
              <a:tabLst/>
            </a:pPr>
            <a:r>
              <a:rPr lang="en-US" altLang="zh-CN" sz="2200" dirty="0">
                <a:solidFill>
                  <a:srgbClr val="000000"/>
                </a:solidFill>
                <a:latin typeface="Times New Roman" pitchFamily="18" charset="0"/>
                <a:cs typeface="Times New Roman" pitchFamily="18" charset="0"/>
              </a:rPr>
              <a:t>Note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that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its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forward</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characteristics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are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just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like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normal</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diode.</a:t>
            </a:r>
          </a:p>
        </p:txBody>
      </p:sp>
    </p:spTree>
    <p:extLst>
      <p:ext uri="{BB962C8B-B14F-4D97-AF65-F5344CB8AC3E}">
        <p14:creationId xmlns="" xmlns:p14="http://schemas.microsoft.com/office/powerpoint/2010/main" val="773240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CF86414-E991-4FA7-915A-B3DFDE5534CE}"/>
              </a:ext>
            </a:extLst>
          </p:cNvPr>
          <p:cNvSpPr txBox="1"/>
          <p:nvPr/>
        </p:nvSpPr>
        <p:spPr>
          <a:xfrm>
            <a:off x="868679" y="707630"/>
            <a:ext cx="10694963" cy="1200329"/>
          </a:xfrm>
          <a:prstGeom prst="rect">
            <a:avLst/>
          </a:prstGeom>
          <a:noFill/>
        </p:spPr>
        <p:txBody>
          <a:bodyPr wrap="square">
            <a:spAutoFit/>
          </a:bodyPr>
          <a:lstStyle/>
          <a:p>
            <a:pPr algn="just"/>
            <a:r>
              <a:rPr lang="en-US" b="0" i="0" dirty="0">
                <a:solidFill>
                  <a:srgbClr val="CC33CC"/>
                </a:solidFill>
                <a:effectLst/>
                <a:latin typeface="Helvetica" panose="020B0604020202020204" pitchFamily="34" charset="0"/>
              </a:rPr>
              <a:t>What is a capacitor?</a:t>
            </a:r>
            <a:endParaRPr lang="en-US" b="1" i="0" dirty="0">
              <a:solidFill>
                <a:srgbClr val="666666"/>
              </a:solidFill>
              <a:effectLst/>
              <a:latin typeface="Helvetica" panose="020B0604020202020204" pitchFamily="34" charset="0"/>
            </a:endParaRPr>
          </a:p>
          <a:p>
            <a:pPr algn="just"/>
            <a:r>
              <a:rPr lang="en-US" sz="1800" b="0" i="0" dirty="0">
                <a:solidFill>
                  <a:srgbClr val="666666"/>
                </a:solidFill>
                <a:effectLst/>
                <a:latin typeface="Helvetica" panose="020B0604020202020204" pitchFamily="34" charset="0"/>
              </a:rPr>
              <a:t>A </a:t>
            </a:r>
            <a:r>
              <a:rPr lang="en-US" sz="1800" b="0" i="0" u="none" strike="noStrike" dirty="0">
                <a:solidFill>
                  <a:srgbClr val="3333FF"/>
                </a:solidFill>
                <a:effectLst/>
                <a:latin typeface="Helvetica" panose="020B0604020202020204" pitchFamily="34" charset="0"/>
                <a:hlinkClick r:id="rId2"/>
              </a:rPr>
              <a:t>capacitor </a:t>
            </a:r>
            <a:r>
              <a:rPr lang="en-US" sz="1800" b="0" i="0" dirty="0">
                <a:solidFill>
                  <a:srgbClr val="666666"/>
                </a:solidFill>
                <a:effectLst/>
                <a:latin typeface="Helvetica" panose="020B0604020202020204" pitchFamily="34" charset="0"/>
              </a:rPr>
              <a:t>is an electronic component that stores electrical energy or electric charge in the form of an </a:t>
            </a:r>
            <a:r>
              <a:rPr lang="en-US" sz="1800" b="0" i="0" u="none" strike="noStrike" dirty="0">
                <a:solidFill>
                  <a:srgbClr val="3333FF"/>
                </a:solidFill>
                <a:effectLst/>
                <a:latin typeface="Helvetica" panose="020B0604020202020204" pitchFamily="34" charset="0"/>
                <a:hlinkClick r:id="rId3"/>
              </a:rPr>
              <a:t>electric </a:t>
            </a:r>
            <a:r>
              <a:rPr lang="en-US" sz="1800" b="0" i="0" u="none" strike="noStrike" dirty="0" err="1">
                <a:solidFill>
                  <a:srgbClr val="3333FF"/>
                </a:solidFill>
                <a:effectLst/>
                <a:latin typeface="Helvetica" panose="020B0604020202020204" pitchFamily="34" charset="0"/>
                <a:hlinkClick r:id="rId3"/>
              </a:rPr>
              <a:t>field</a:t>
            </a:r>
            <a:r>
              <a:rPr lang="en-US" sz="1800" b="0" i="0" dirty="0" err="1">
                <a:solidFill>
                  <a:srgbClr val="666666"/>
                </a:solidFill>
                <a:effectLst/>
                <a:latin typeface="Helvetica" panose="020B0604020202020204" pitchFamily="34" charset="0"/>
              </a:rPr>
              <a:t>.The</a:t>
            </a:r>
            <a:r>
              <a:rPr lang="en-US" sz="1800" b="0" i="0" dirty="0">
                <a:solidFill>
                  <a:srgbClr val="666666"/>
                </a:solidFill>
                <a:effectLst/>
                <a:latin typeface="Helvetica" panose="020B0604020202020204" pitchFamily="34" charset="0"/>
              </a:rPr>
              <a:t> basic capacitor is made up of two parallel conductive plates separated by a dielectric. The two conductive plates acts like electrodes and the dielectric acts like an insulator.</a:t>
            </a:r>
            <a:endParaRPr lang="en-US" b="0" i="0" dirty="0">
              <a:solidFill>
                <a:srgbClr val="666666"/>
              </a:solidFill>
              <a:effectLst/>
              <a:latin typeface="Helvetica" panose="020B0604020202020204" pitchFamily="34" charset="0"/>
            </a:endParaRPr>
          </a:p>
        </p:txBody>
      </p:sp>
      <p:pic>
        <p:nvPicPr>
          <p:cNvPr id="1028" name="Picture 4" descr="The basic capacitor is made up of two parallel electrically conductive plates separated by an insulator. ">
            <a:extLst>
              <a:ext uri="{FF2B5EF4-FFF2-40B4-BE49-F238E27FC236}">
                <a16:creationId xmlns="" xmlns:a16="http://schemas.microsoft.com/office/drawing/2014/main" id="{270B570A-CCBA-4BEA-89DB-4E9D0C791621}"/>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62400" y="2100263"/>
            <a:ext cx="4267200" cy="26574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30331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02F16B4-0874-4B8B-A51B-6AD2CC40D27B}"/>
              </a:ext>
            </a:extLst>
          </p:cNvPr>
          <p:cNvSpPr txBox="1"/>
          <p:nvPr/>
        </p:nvSpPr>
        <p:spPr>
          <a:xfrm>
            <a:off x="647114" y="590844"/>
            <a:ext cx="10888394" cy="1754326"/>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What is varactor diode?</a:t>
            </a:r>
            <a:endParaRPr lang="en-US" b="1" i="0" dirty="0">
              <a:solidFill>
                <a:srgbClr val="666666"/>
              </a:solidFill>
              <a:effectLst/>
              <a:latin typeface="Helvetica" panose="020B0604020202020204" pitchFamily="34" charset="0"/>
            </a:endParaRPr>
          </a:p>
          <a:p>
            <a:pPr algn="l"/>
            <a:r>
              <a:rPr lang="en-US" sz="1800" b="0" i="0" dirty="0">
                <a:solidFill>
                  <a:srgbClr val="666666"/>
                </a:solidFill>
                <a:effectLst/>
                <a:latin typeface="Helvetica" panose="020B0604020202020204" pitchFamily="34" charset="0"/>
              </a:rPr>
              <a:t>The term varactor is originated from a variable capacitor. Varactor diode operates only in reverse bias. The varactor diode acts like a variable capacitor under reverse bias.</a:t>
            </a:r>
            <a:br>
              <a:rPr lang="en-US" sz="1800" b="0" i="0" dirty="0">
                <a:solidFill>
                  <a:srgbClr val="666666"/>
                </a:solidFill>
                <a:effectLst/>
                <a:latin typeface="Helvetica" panose="020B0604020202020204" pitchFamily="34" charset="0"/>
              </a:rPr>
            </a:br>
            <a:endParaRPr lang="en-US" b="0" i="0" dirty="0">
              <a:solidFill>
                <a:srgbClr val="666666"/>
              </a:solidFill>
              <a:effectLst/>
              <a:latin typeface="Helvetica" panose="020B0604020202020204" pitchFamily="34" charset="0"/>
            </a:endParaRPr>
          </a:p>
          <a:p>
            <a:pPr algn="l"/>
            <a:r>
              <a:rPr lang="en-US" sz="1800" b="0" i="0" dirty="0">
                <a:solidFill>
                  <a:srgbClr val="666666"/>
                </a:solidFill>
                <a:effectLst/>
                <a:latin typeface="Helvetica" panose="020B0604020202020204" pitchFamily="34" charset="0"/>
              </a:rPr>
              <a:t>Varactor diode is also sometimes referred to as </a:t>
            </a:r>
            <a:r>
              <a:rPr lang="en-US" sz="1800" b="0" i="0" dirty="0" err="1">
                <a:solidFill>
                  <a:srgbClr val="666666"/>
                </a:solidFill>
                <a:effectLst/>
                <a:latin typeface="Helvetica" panose="020B0604020202020204" pitchFamily="34" charset="0"/>
              </a:rPr>
              <a:t>varicap</a:t>
            </a:r>
            <a:r>
              <a:rPr lang="en-US" sz="1800" b="0" i="0" dirty="0">
                <a:solidFill>
                  <a:srgbClr val="666666"/>
                </a:solidFill>
                <a:effectLst/>
                <a:latin typeface="Helvetica" panose="020B0604020202020204" pitchFamily="34" charset="0"/>
              </a:rPr>
              <a:t> diode, tuning diode, variable reactance diode, or variable capacitance diode.</a:t>
            </a:r>
            <a:endParaRPr lang="en-US" b="0" i="0" dirty="0">
              <a:solidFill>
                <a:srgbClr val="666666"/>
              </a:solidFill>
              <a:effectLst/>
              <a:latin typeface="Helvetica" panose="020B0604020202020204" pitchFamily="34" charset="0"/>
            </a:endParaRPr>
          </a:p>
        </p:txBody>
      </p:sp>
      <p:pic>
        <p:nvPicPr>
          <p:cNvPr id="2050" name="Picture 2" descr="When reverse bias voltage is applied, the electrons from n-region and holes from p-region move away from the junction.">
            <a:extLst>
              <a:ext uri="{FF2B5EF4-FFF2-40B4-BE49-F238E27FC236}">
                <a16:creationId xmlns="" xmlns:a16="http://schemas.microsoft.com/office/drawing/2014/main" id="{C1A92E79-A22D-4C2C-B066-755518A0BC40}"/>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918007" y="2345170"/>
            <a:ext cx="3476625" cy="4171950"/>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The symbol of a varactor diode is shown in the below figure. The circuit symbol of varactor diode is almost similar to a normal p-n junction diode. ">
            <a:extLst>
              <a:ext uri="{FF2B5EF4-FFF2-40B4-BE49-F238E27FC236}">
                <a16:creationId xmlns="" xmlns:a16="http://schemas.microsoft.com/office/drawing/2014/main" id="{A302ED0B-6815-4C23-B788-1C3179A3F28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29299" y="2639373"/>
            <a:ext cx="3152775" cy="124777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738050D5-3620-4E14-9549-E898E40D2BB3}"/>
              </a:ext>
            </a:extLst>
          </p:cNvPr>
          <p:cNvSpPr txBox="1"/>
          <p:nvPr/>
        </p:nvSpPr>
        <p:spPr>
          <a:xfrm>
            <a:off x="565054" y="4181351"/>
            <a:ext cx="6098344" cy="923330"/>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Two parallel lines at the cathode side represents two conductive plates and the space between these two parallel lines represents dielectric.</a:t>
            </a:r>
            <a:endParaRPr lang="en-US" dirty="0"/>
          </a:p>
        </p:txBody>
      </p:sp>
      <p:sp>
        <p:nvSpPr>
          <p:cNvPr id="9" name="TextBox 8">
            <a:extLst>
              <a:ext uri="{FF2B5EF4-FFF2-40B4-BE49-F238E27FC236}">
                <a16:creationId xmlns="" xmlns:a16="http://schemas.microsoft.com/office/drawing/2014/main" id="{1343744B-6D0A-4F76-971E-576DE8CB5E9D}"/>
              </a:ext>
            </a:extLst>
          </p:cNvPr>
          <p:cNvSpPr txBox="1"/>
          <p:nvPr/>
        </p:nvSpPr>
        <p:spPr>
          <a:xfrm>
            <a:off x="565054" y="5398884"/>
            <a:ext cx="6098344" cy="1200329"/>
          </a:xfrm>
          <a:prstGeom prst="rect">
            <a:avLst/>
          </a:prstGeom>
          <a:noFill/>
        </p:spPr>
        <p:txBody>
          <a:bodyPr wrap="square">
            <a:spAutoFit/>
          </a:bodyPr>
          <a:lstStyle/>
          <a:p>
            <a:r>
              <a:rPr lang="en-US" dirty="0">
                <a:solidFill>
                  <a:srgbClr val="666666"/>
                </a:solidFill>
                <a:latin typeface="Helvetica" panose="020B0604020202020204" pitchFamily="34" charset="0"/>
              </a:rPr>
              <a:t>A</a:t>
            </a:r>
            <a:r>
              <a:rPr lang="en-US" b="0" i="0" dirty="0">
                <a:solidFill>
                  <a:srgbClr val="666666"/>
                </a:solidFill>
                <a:effectLst/>
                <a:latin typeface="Helvetica" panose="020B0604020202020204" pitchFamily="34" charset="0"/>
              </a:rPr>
              <a:t>n insulator or a dielectric does not allow electric current through it. The depletion region also does not allow electric current through it. So the depletion region acts like a dielectric of a capacitor.</a:t>
            </a:r>
            <a:endParaRPr lang="en-US" dirty="0"/>
          </a:p>
        </p:txBody>
      </p:sp>
    </p:spTree>
    <p:extLst>
      <p:ext uri="{BB962C8B-B14F-4D97-AF65-F5344CB8AC3E}">
        <p14:creationId xmlns="" xmlns:p14="http://schemas.microsoft.com/office/powerpoint/2010/main" val="4043843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DCDB76A-F5B5-4BA8-8671-B3B6769151F9}"/>
              </a:ext>
            </a:extLst>
          </p:cNvPr>
          <p:cNvSpPr txBox="1"/>
          <p:nvPr/>
        </p:nvSpPr>
        <p:spPr>
          <a:xfrm>
            <a:off x="938799" y="492258"/>
            <a:ext cx="6098344" cy="369332"/>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How varactor diode works?</a:t>
            </a:r>
            <a:endParaRPr lang="en-US" b="1" i="0" dirty="0">
              <a:solidFill>
                <a:srgbClr val="666666"/>
              </a:solidFill>
              <a:effectLst/>
              <a:latin typeface="Helvetica" panose="020B0604020202020204" pitchFamily="34" charset="0"/>
            </a:endParaRPr>
          </a:p>
        </p:txBody>
      </p:sp>
      <p:pic>
        <p:nvPicPr>
          <p:cNvPr id="3074" name="Picture 2" descr="When reverse bias voltage is applied, the electrons from n-region and holes from p-region move away from the junction.">
            <a:extLst>
              <a:ext uri="{FF2B5EF4-FFF2-40B4-BE49-F238E27FC236}">
                <a16:creationId xmlns="" xmlns:a16="http://schemas.microsoft.com/office/drawing/2014/main" id="{AFAA2F75-2D54-4518-AAAB-CCA7085BD17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77663" y="208425"/>
            <a:ext cx="2648023" cy="317762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B8C627A9-65B6-47EB-90DE-FA5DFB7AE438}"/>
              </a:ext>
            </a:extLst>
          </p:cNvPr>
          <p:cNvSpPr txBox="1"/>
          <p:nvPr/>
        </p:nvSpPr>
        <p:spPr>
          <a:xfrm>
            <a:off x="938799" y="861590"/>
            <a:ext cx="6098344" cy="3939540"/>
          </a:xfrm>
          <a:prstGeom prst="rect">
            <a:avLst/>
          </a:prstGeom>
          <a:noFill/>
        </p:spPr>
        <p:txBody>
          <a:bodyPr wrap="square">
            <a:spAutoFit/>
          </a:bodyPr>
          <a:lstStyle/>
          <a:p>
            <a:pPr algn="just"/>
            <a:r>
              <a:rPr lang="en-US" sz="1600" b="0" i="0" dirty="0">
                <a:solidFill>
                  <a:srgbClr val="666666"/>
                </a:solidFill>
                <a:effectLst/>
                <a:latin typeface="Helvetica" panose="020B0604020202020204" pitchFamily="34" charset="0"/>
              </a:rPr>
              <a:t>When a reverse bias voltage is applied, the width of depletion region increases and the capacitance decreases.</a:t>
            </a:r>
          </a:p>
          <a:p>
            <a:pPr algn="just"/>
            <a:r>
              <a:rPr lang="en-US" sz="1600" dirty="0">
                <a:solidFill>
                  <a:srgbClr val="666666"/>
                </a:solidFill>
                <a:latin typeface="Helvetica" panose="020B0604020202020204" pitchFamily="34" charset="0"/>
              </a:rPr>
              <a:t>I</a:t>
            </a:r>
            <a:r>
              <a:rPr lang="en-US" sz="1600" b="0" i="0" dirty="0">
                <a:solidFill>
                  <a:srgbClr val="666666"/>
                </a:solidFill>
                <a:effectLst/>
                <a:latin typeface="Helvetica" panose="020B0604020202020204" pitchFamily="34" charset="0"/>
              </a:rPr>
              <a:t>f the applied reverse bias voltage is very low the capacitance will be very large.</a:t>
            </a:r>
          </a:p>
          <a:p>
            <a:pPr algn="just"/>
            <a:r>
              <a:rPr lang="en-US" sz="1600" b="0" i="0" dirty="0">
                <a:solidFill>
                  <a:srgbClr val="666666"/>
                </a:solidFill>
                <a:effectLst/>
                <a:latin typeface="Helvetica" panose="020B0604020202020204" pitchFamily="34" charset="0"/>
              </a:rPr>
              <a:t>The capacitance is inversely proportional to the width of the depletion region and directly proportional to the surface area of the p-region and n-region. So, the capacitance decreases as the as the width of depletion region increases.</a:t>
            </a:r>
            <a:endParaRPr lang="en-US" sz="1600" dirty="0">
              <a:solidFill>
                <a:srgbClr val="666666"/>
              </a:solidFill>
              <a:latin typeface="Helvetica" panose="020B0604020202020204" pitchFamily="34" charset="0"/>
            </a:endParaRPr>
          </a:p>
          <a:p>
            <a:pPr algn="just"/>
            <a:r>
              <a:rPr lang="en-US" sz="1600" b="0" i="0" dirty="0">
                <a:solidFill>
                  <a:srgbClr val="666666"/>
                </a:solidFill>
                <a:effectLst/>
                <a:latin typeface="Helvetica" panose="020B0604020202020204" pitchFamily="34" charset="0"/>
              </a:rPr>
              <a:t>If the reverse bias voltage is increased, the width of depletion region further increases, and the capacitance further decreases.</a:t>
            </a:r>
            <a:br>
              <a:rPr lang="en-US" sz="1600" b="0" i="0" dirty="0">
                <a:solidFill>
                  <a:srgbClr val="666666"/>
                </a:solidFill>
                <a:effectLst/>
                <a:latin typeface="Helvetica" panose="020B0604020202020204" pitchFamily="34" charset="0"/>
              </a:rPr>
            </a:br>
            <a:endParaRPr lang="en-US" sz="1600" b="0" i="0" dirty="0">
              <a:solidFill>
                <a:srgbClr val="666666"/>
              </a:solidFill>
              <a:effectLst/>
              <a:latin typeface="Helvetica" panose="020B0604020202020204" pitchFamily="34" charset="0"/>
            </a:endParaRPr>
          </a:p>
          <a:p>
            <a:pPr algn="just"/>
            <a:r>
              <a:rPr lang="en-US" sz="1600" b="0" i="0" dirty="0">
                <a:solidFill>
                  <a:srgbClr val="666666"/>
                </a:solidFill>
                <a:effectLst/>
                <a:latin typeface="Helvetica" panose="020B0604020202020204" pitchFamily="34" charset="0"/>
              </a:rPr>
              <a:t>On the other hand, if the reverse bias voltage is reduced, the width of depletion region decreases, and the capacitance increases.</a:t>
            </a:r>
          </a:p>
          <a:p>
            <a:pPr algn="just"/>
            <a:endParaRPr lang="en-US" dirty="0"/>
          </a:p>
        </p:txBody>
      </p:sp>
      <p:pic>
        <p:nvPicPr>
          <p:cNvPr id="3076" name="Picture 4" descr="If the reverse bias voltage is increased, the width of depletion region further increases and the capacitance further decreases. ">
            <a:extLst>
              <a:ext uri="{FF2B5EF4-FFF2-40B4-BE49-F238E27FC236}">
                <a16:creationId xmlns="" xmlns:a16="http://schemas.microsoft.com/office/drawing/2014/main" id="{5C0519B8-EB67-4B80-A211-0971F5CE52F7}"/>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677663" y="3373472"/>
            <a:ext cx="2782838" cy="34845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40220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2BF0FA6-B0D9-46F7-BAAE-EC49400B056B}"/>
              </a:ext>
            </a:extLst>
          </p:cNvPr>
          <p:cNvSpPr txBox="1"/>
          <p:nvPr/>
        </p:nvSpPr>
        <p:spPr>
          <a:xfrm>
            <a:off x="1144720" y="4640051"/>
            <a:ext cx="6098344" cy="1200329"/>
          </a:xfrm>
          <a:prstGeom prst="rect">
            <a:avLst/>
          </a:prstGeom>
          <a:noFill/>
        </p:spPr>
        <p:txBody>
          <a:bodyPr wrap="square">
            <a:spAutoFit/>
          </a:bodyPr>
          <a:lstStyle/>
          <a:p>
            <a:pPr algn="l"/>
            <a:r>
              <a:rPr lang="en-US" b="0" i="0" dirty="0">
                <a:solidFill>
                  <a:srgbClr val="CC33CC"/>
                </a:solidFill>
                <a:effectLst/>
                <a:latin typeface="Helvetica" panose="020B0604020202020204" pitchFamily="34" charset="0"/>
              </a:rPr>
              <a:t>Applications of varactor diode</a:t>
            </a:r>
            <a:endParaRPr lang="en-US" b="1" i="0" dirty="0">
              <a:solidFill>
                <a:srgbClr val="666666"/>
              </a:solidFill>
              <a:effectLst/>
              <a:latin typeface="Helvetica" panose="020B0604020202020204" pitchFamily="34" charset="0"/>
            </a:endParaRPr>
          </a:p>
          <a:p>
            <a:pPr algn="l">
              <a:buFont typeface="Arial" panose="020B0604020202020204" pitchFamily="34" charset="0"/>
              <a:buChar char="•"/>
            </a:pPr>
            <a:r>
              <a:rPr lang="en-US" sz="1800" b="0" i="0" dirty="0">
                <a:solidFill>
                  <a:srgbClr val="666666"/>
                </a:solidFill>
                <a:effectLst/>
                <a:latin typeface="Helvetica" panose="020B0604020202020204" pitchFamily="34" charset="0"/>
              </a:rPr>
              <a:t>Varactor diode is used in frequency multipliers.</a:t>
            </a:r>
            <a:endParaRPr lang="en-US" b="0" i="0" dirty="0">
              <a:solidFill>
                <a:srgbClr val="666666"/>
              </a:solidFill>
              <a:effectLst/>
              <a:latin typeface="Helvetica" panose="020B0604020202020204" pitchFamily="34" charset="0"/>
            </a:endParaRPr>
          </a:p>
          <a:p>
            <a:pPr algn="l">
              <a:buFont typeface="Arial" panose="020B0604020202020204" pitchFamily="34" charset="0"/>
              <a:buChar char="•"/>
            </a:pPr>
            <a:r>
              <a:rPr lang="en-US" sz="1800" b="0" i="0" dirty="0">
                <a:solidFill>
                  <a:srgbClr val="666666"/>
                </a:solidFill>
                <a:effectLst/>
                <a:latin typeface="Helvetica" panose="020B0604020202020204" pitchFamily="34" charset="0"/>
              </a:rPr>
              <a:t>Varactor diode is used in parametric amplifiers.</a:t>
            </a:r>
            <a:endParaRPr lang="en-US" b="0" i="0" dirty="0">
              <a:solidFill>
                <a:srgbClr val="666666"/>
              </a:solidFill>
              <a:effectLst/>
              <a:latin typeface="Helvetica" panose="020B0604020202020204" pitchFamily="34" charset="0"/>
            </a:endParaRPr>
          </a:p>
          <a:p>
            <a:pPr algn="l">
              <a:buFont typeface="Arial" panose="020B0604020202020204" pitchFamily="34" charset="0"/>
              <a:buChar char="•"/>
            </a:pPr>
            <a:r>
              <a:rPr lang="en-US" sz="1800" b="0" i="0" dirty="0">
                <a:solidFill>
                  <a:srgbClr val="666666"/>
                </a:solidFill>
                <a:effectLst/>
                <a:latin typeface="Helvetica" panose="020B0604020202020204" pitchFamily="34" charset="0"/>
              </a:rPr>
              <a:t>Varactor diode is used in voltage-controlled oscillators.</a:t>
            </a:r>
            <a:endParaRPr lang="en-US" b="0" i="0" dirty="0">
              <a:solidFill>
                <a:srgbClr val="666666"/>
              </a:solidFill>
              <a:effectLst/>
              <a:latin typeface="Helvetica" panose="020B0604020202020204" pitchFamily="34" charset="0"/>
            </a:endParaRPr>
          </a:p>
        </p:txBody>
      </p:sp>
      <p:pic>
        <p:nvPicPr>
          <p:cNvPr id="5" name="Picture 2" descr="If the reverse bias voltage is increased, the width of depletion region further increases and the capacitance further decreases. ">
            <a:extLst>
              <a:ext uri="{FF2B5EF4-FFF2-40B4-BE49-F238E27FC236}">
                <a16:creationId xmlns="" xmlns:a16="http://schemas.microsoft.com/office/drawing/2014/main" id="{786AFA29-F068-427E-A5D2-FD17CC9A4F3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94510" y="1719365"/>
            <a:ext cx="2782838" cy="242585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0A339EC2-0300-4440-8087-3DA9063C37EE}"/>
              </a:ext>
            </a:extLst>
          </p:cNvPr>
          <p:cNvSpPr txBox="1"/>
          <p:nvPr/>
        </p:nvSpPr>
        <p:spPr>
          <a:xfrm>
            <a:off x="1144720" y="634220"/>
            <a:ext cx="6098344" cy="369332"/>
          </a:xfrm>
          <a:prstGeom prst="rect">
            <a:avLst/>
          </a:prstGeom>
          <a:noFill/>
        </p:spPr>
        <p:txBody>
          <a:bodyPr wrap="square">
            <a:spAutoFit/>
          </a:bodyPr>
          <a:lstStyle/>
          <a:p>
            <a:r>
              <a:rPr lang="en-US" b="0" i="0" dirty="0">
                <a:solidFill>
                  <a:srgbClr val="CC33CC"/>
                </a:solidFill>
                <a:effectLst/>
                <a:latin typeface="Helvetica" panose="020B0604020202020204" pitchFamily="34" charset="0"/>
              </a:rPr>
              <a:t>Characteristics of varactor diode</a:t>
            </a:r>
            <a:endParaRPr lang="en-US" dirty="0"/>
          </a:p>
        </p:txBody>
      </p:sp>
      <p:sp>
        <p:nvSpPr>
          <p:cNvPr id="17" name="TextBox 16">
            <a:extLst>
              <a:ext uri="{FF2B5EF4-FFF2-40B4-BE49-F238E27FC236}">
                <a16:creationId xmlns="" xmlns:a16="http://schemas.microsoft.com/office/drawing/2014/main" id="{71EBE90D-0696-45BC-A525-853B74E8840B}"/>
              </a:ext>
            </a:extLst>
          </p:cNvPr>
          <p:cNvSpPr txBox="1"/>
          <p:nvPr/>
        </p:nvSpPr>
        <p:spPr>
          <a:xfrm>
            <a:off x="5655649" y="1995326"/>
            <a:ext cx="6098344" cy="1200329"/>
          </a:xfrm>
          <a:prstGeom prst="rect">
            <a:avLst/>
          </a:prstGeom>
          <a:noFill/>
        </p:spPr>
        <p:txBody>
          <a:bodyPr wrap="square">
            <a:spAutoFit/>
          </a:bodyPr>
          <a:lstStyle/>
          <a:p>
            <a:r>
              <a:rPr lang="en-US" b="0" i="0" dirty="0">
                <a:solidFill>
                  <a:srgbClr val="666666"/>
                </a:solidFill>
                <a:effectLst/>
                <a:latin typeface="Helvetica" panose="020B0604020202020204" pitchFamily="34" charset="0"/>
              </a:rPr>
              <a:t>In a varactor diode, the capacitance is varied when the voltage is varied. So the varactor diode is a variable capacitor. The capacitance of a varactor diode is measured in </a:t>
            </a:r>
            <a:r>
              <a:rPr lang="en-US" b="0" i="0" dirty="0">
                <a:solidFill>
                  <a:srgbClr val="FF0000"/>
                </a:solidFill>
                <a:effectLst/>
                <a:latin typeface="Helvetica" panose="020B0604020202020204" pitchFamily="34" charset="0"/>
              </a:rPr>
              <a:t>picofarads (</a:t>
            </a:r>
            <a:r>
              <a:rPr lang="en-US" b="0" i="0" dirty="0">
                <a:solidFill>
                  <a:srgbClr val="00B0F0"/>
                </a:solidFill>
                <a:effectLst/>
                <a:latin typeface="Helvetica" panose="020B0604020202020204" pitchFamily="34" charset="0"/>
              </a:rPr>
              <a:t>pF</a:t>
            </a:r>
            <a:r>
              <a:rPr lang="en-US" b="0" i="0" dirty="0">
                <a:solidFill>
                  <a:srgbClr val="FF0000"/>
                </a:solidFill>
                <a:effectLst/>
                <a:latin typeface="Helvetica" panose="020B0604020202020204" pitchFamily="34" charset="0"/>
              </a:rPr>
              <a:t>).</a:t>
            </a:r>
            <a:endParaRPr lang="en-US" dirty="0">
              <a:solidFill>
                <a:srgbClr val="FF0000"/>
              </a:solidFill>
            </a:endParaRPr>
          </a:p>
        </p:txBody>
      </p:sp>
    </p:spTree>
    <p:extLst>
      <p:ext uri="{BB962C8B-B14F-4D97-AF65-F5344CB8AC3E}">
        <p14:creationId xmlns="" xmlns:p14="http://schemas.microsoft.com/office/powerpoint/2010/main" val="3020041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364BF5D-72B6-4D7F-8B83-B342EA571DB9}"/>
              </a:ext>
            </a:extLst>
          </p:cNvPr>
          <p:cNvSpPr txBox="1"/>
          <p:nvPr/>
        </p:nvSpPr>
        <p:spPr>
          <a:xfrm>
            <a:off x="1206304" y="793039"/>
            <a:ext cx="1635370" cy="400110"/>
          </a:xfrm>
          <a:prstGeom prst="rect">
            <a:avLst/>
          </a:prstGeom>
          <a:noFill/>
        </p:spPr>
        <p:txBody>
          <a:bodyPr wrap="square">
            <a:spAutoFit/>
          </a:bodyPr>
          <a:lstStyle/>
          <a:p>
            <a:pPr algn="ctr"/>
            <a:r>
              <a:rPr lang="en-US" sz="2000" b="1" i="0" dirty="0">
                <a:solidFill>
                  <a:srgbClr val="3366FF"/>
                </a:solidFill>
                <a:effectLst/>
                <a:latin typeface="Helvetica" panose="020B0604020202020204" pitchFamily="34" charset="0"/>
              </a:rPr>
              <a:t>Photodiode</a:t>
            </a:r>
            <a:endParaRPr lang="en-US" sz="2000" b="1" i="0" dirty="0">
              <a:solidFill>
                <a:srgbClr val="666666"/>
              </a:solidFill>
              <a:effectLst/>
              <a:latin typeface="Helvetica" panose="020B0604020202020204" pitchFamily="34" charset="0"/>
            </a:endParaRPr>
          </a:p>
        </p:txBody>
      </p:sp>
      <p:sp>
        <p:nvSpPr>
          <p:cNvPr id="5" name="TextBox 4">
            <a:extLst>
              <a:ext uri="{FF2B5EF4-FFF2-40B4-BE49-F238E27FC236}">
                <a16:creationId xmlns="" xmlns:a16="http://schemas.microsoft.com/office/drawing/2014/main" id="{0C324D2F-6138-42A4-BB6D-920518B2CBD5}"/>
              </a:ext>
            </a:extLst>
          </p:cNvPr>
          <p:cNvSpPr txBox="1"/>
          <p:nvPr/>
        </p:nvSpPr>
        <p:spPr>
          <a:xfrm>
            <a:off x="1318845" y="1193149"/>
            <a:ext cx="9864969" cy="1273426"/>
          </a:xfrm>
          <a:prstGeom prst="rect">
            <a:avLst/>
          </a:prstGeom>
          <a:noFill/>
        </p:spPr>
        <p:txBody>
          <a:bodyPr wrap="square">
            <a:spAutoFit/>
          </a:bodyPr>
          <a:lstStyle/>
          <a:p>
            <a:pPr algn="just">
              <a:lnSpc>
                <a:spcPts val="3200"/>
              </a:lnSpc>
              <a:tabLst/>
            </a:pPr>
            <a:r>
              <a:rPr lang="en-US" altLang="zh-CN" sz="1800" dirty="0">
                <a:latin typeface="Helvetica" panose="020B0604020202020204" pitchFamily="34" charset="0"/>
                <a:cs typeface="Helvetica" panose="020B0604020202020204" pitchFamily="34" charset="0"/>
              </a:rPr>
              <a:t>A </a:t>
            </a:r>
            <a:r>
              <a:rPr lang="en-US" altLang="zh-CN" sz="1800" b="1" dirty="0">
                <a:latin typeface="Helvetica" panose="020B0604020202020204" pitchFamily="34" charset="0"/>
                <a:cs typeface="Helvetica" panose="020B0604020202020204" pitchFamily="34" charset="0"/>
              </a:rPr>
              <a:t>photodiode </a:t>
            </a:r>
            <a:r>
              <a:rPr lang="en-US" altLang="zh-CN" sz="1800" dirty="0">
                <a:latin typeface="Helvetica" panose="020B0604020202020204" pitchFamily="34" charset="0"/>
                <a:cs typeface="Helvetica" panose="020B0604020202020204" pitchFamily="34" charset="0"/>
              </a:rPr>
              <a:t>is a type of photo detector capable of converting light into either current or voltage, depending upon the mode of operation. The common, traditional solar cell used to generate electric solar power is a Large area photo diode</a:t>
            </a:r>
            <a:endParaRPr 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 xmlns:a16="http://schemas.microsoft.com/office/drawing/2014/main" id="{A65CD248-41DA-4F80-81E5-70A600DAFEDD}"/>
              </a:ext>
            </a:extLst>
          </p:cNvPr>
          <p:cNvSpPr txBox="1"/>
          <p:nvPr/>
        </p:nvSpPr>
        <p:spPr>
          <a:xfrm>
            <a:off x="1318845" y="2627534"/>
            <a:ext cx="9864969" cy="3902992"/>
          </a:xfrm>
          <a:prstGeom prst="rect">
            <a:avLst/>
          </a:prstGeom>
          <a:noFill/>
        </p:spPr>
        <p:txBody>
          <a:bodyPr wrap="square">
            <a:spAutoFit/>
          </a:bodyPr>
          <a:lstStyle/>
          <a:p>
            <a:pPr algn="just">
              <a:tabLst/>
            </a:pPr>
            <a:r>
              <a:rPr lang="en-US" altLang="zh-CN" sz="1802" dirty="0">
                <a:latin typeface="Helvetica" panose="020B0604020202020204" pitchFamily="34" charset="0"/>
                <a:cs typeface="Helvetica" panose="020B0604020202020204" pitchFamily="34" charset="0"/>
              </a:rPr>
              <a:t>Photodiodes  are  semiconductor  light  sensors  that  generate  a </a:t>
            </a:r>
            <a:r>
              <a:rPr lang="en-US" altLang="zh-CN" sz="1800" dirty="0">
                <a:latin typeface="Helvetica" panose="020B0604020202020204" pitchFamily="34" charset="0"/>
                <a:cs typeface="Helvetica" panose="020B0604020202020204" pitchFamily="34" charset="0"/>
              </a:rPr>
              <a:t>current or voltage when the P-N junction in the semiconductor is illuminated by light.</a:t>
            </a:r>
          </a:p>
          <a:p>
            <a:pPr algn="just"/>
            <a:endParaRPr lang="en-US" altLang="zh-CN" dirty="0">
              <a:latin typeface="Helvetica" panose="020B0604020202020204" pitchFamily="34" charset="0"/>
              <a:cs typeface="Helvetica" panose="020B0604020202020204" pitchFamily="34" charset="0"/>
            </a:endParaRPr>
          </a:p>
          <a:p>
            <a:pPr algn="just">
              <a:tabLst/>
            </a:pPr>
            <a:r>
              <a:rPr lang="en-US" altLang="zh-CN" sz="1802" dirty="0">
                <a:latin typeface="Helvetica" panose="020B0604020202020204" pitchFamily="34" charset="0"/>
                <a:cs typeface="Helvetica" panose="020B0604020202020204" pitchFamily="34" charset="0"/>
              </a:rPr>
              <a:t>When   a   photon   of   sufficient   energy   strikes   the   diode, </a:t>
            </a:r>
            <a:r>
              <a:rPr lang="en-US" altLang="zh-CN" sz="1800" dirty="0">
                <a:solidFill>
                  <a:srgbClr val="000000"/>
                </a:solidFill>
                <a:latin typeface="Helvetica" panose="020B0604020202020204" pitchFamily="34" charset="0"/>
                <a:cs typeface="Helvetica" panose="020B0604020202020204" pitchFamily="34" charset="0"/>
              </a:rPr>
              <a:t>It</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makes</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a</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couple</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of</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an</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electron-hole</a:t>
            </a:r>
            <a:r>
              <a:rPr lang="en-US" altLang="zh-CN" sz="1800" dirty="0">
                <a:latin typeface="Helvetica" panose="020B0604020202020204" pitchFamily="34" charset="0"/>
                <a:cs typeface="Helvetica" panose="020B0604020202020204" pitchFamily="34" charset="0"/>
              </a:rPr>
              <a:t>.   This   mechanism   is   also known as the </a:t>
            </a:r>
            <a:r>
              <a:rPr lang="en-US" altLang="zh-CN" sz="1800" dirty="0">
                <a:solidFill>
                  <a:srgbClr val="FF0000"/>
                </a:solidFill>
                <a:latin typeface="Helvetica" panose="020B0604020202020204" pitchFamily="34" charset="0"/>
                <a:cs typeface="Helvetica" panose="020B0604020202020204" pitchFamily="34" charset="0"/>
              </a:rPr>
              <a:t>inner photoelectric effect</a:t>
            </a:r>
            <a:r>
              <a:rPr lang="en-US" altLang="zh-CN" sz="1800" dirty="0">
                <a:solidFill>
                  <a:srgbClr val="000000"/>
                </a:solidFill>
                <a:latin typeface="Calibri" pitchFamily="18" charset="0"/>
                <a:cs typeface="Calibri" pitchFamily="18" charset="0"/>
              </a:rPr>
              <a:t> </a:t>
            </a:r>
            <a:r>
              <a:rPr lang="en-US" altLang="zh-CN" sz="1800" dirty="0">
                <a:solidFill>
                  <a:srgbClr val="000000"/>
                </a:solidFill>
                <a:latin typeface="Helvetica" panose="020B0604020202020204" pitchFamily="34" charset="0"/>
                <a:cs typeface="Helvetica" panose="020B0604020202020204" pitchFamily="34" charset="0"/>
              </a:rPr>
              <a:t>and</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a</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photocurrent</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will</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be</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generated</a:t>
            </a:r>
            <a:endParaRPr lang="en-US" altLang="zh-CN" sz="1800" dirty="0">
              <a:latin typeface="Helvetica" panose="020B0604020202020204" pitchFamily="34" charset="0"/>
              <a:cs typeface="Helvetica" panose="020B0604020202020204" pitchFamily="34" charset="0"/>
            </a:endParaRPr>
          </a:p>
          <a:p>
            <a:pPr algn="just"/>
            <a:endParaRPr lang="en-US" altLang="zh-CN" dirty="0">
              <a:latin typeface="Helvetica" panose="020B0604020202020204" pitchFamily="34" charset="0"/>
              <a:cs typeface="Helvetica" panose="020B0604020202020204" pitchFamily="34" charset="0"/>
            </a:endParaRPr>
          </a:p>
          <a:p>
            <a:pPr algn="just">
              <a:tabLst/>
            </a:pPr>
            <a:r>
              <a:rPr lang="en-US" altLang="zh-CN" sz="1800" dirty="0">
                <a:latin typeface="Helvetica" panose="020B0604020202020204" pitchFamily="34" charset="0"/>
                <a:cs typeface="Helvetica" panose="020B0604020202020204" pitchFamily="34" charset="0"/>
              </a:rPr>
              <a:t>This  device  can  be  used  </a:t>
            </a:r>
            <a:r>
              <a:rPr lang="en-US" altLang="zh-CN" sz="1800" dirty="0">
                <a:solidFill>
                  <a:srgbClr val="FF0000"/>
                </a:solidFill>
                <a:latin typeface="Helvetica" panose="020B0604020202020204" pitchFamily="34" charset="0"/>
                <a:cs typeface="Helvetica" panose="020B0604020202020204" pitchFamily="34" charset="0"/>
              </a:rPr>
              <a:t>in  three  modes</a:t>
            </a:r>
            <a:r>
              <a:rPr lang="en-US" altLang="zh-CN" sz="1800" dirty="0">
                <a:latin typeface="Helvetica" panose="020B0604020202020204" pitchFamily="34" charset="0"/>
                <a:cs typeface="Helvetica" panose="020B0604020202020204" pitchFamily="34" charset="0"/>
              </a:rPr>
              <a:t>:  photovoltaic  as  a solar  cell,  reversed–biased  as  a  photo  detector,  and  forward–biased as an LED.</a:t>
            </a:r>
          </a:p>
          <a:p>
            <a:pPr algn="just">
              <a:tabLst/>
            </a:pPr>
            <a:endParaRPr lang="en-US" altLang="zh-CN" dirty="0">
              <a:latin typeface="Helvetica" panose="020B0604020202020204" pitchFamily="34" charset="0"/>
              <a:cs typeface="Helvetica" panose="020B0604020202020204" pitchFamily="34" charset="0"/>
            </a:endParaRPr>
          </a:p>
          <a:p>
            <a:pPr>
              <a:lnSpc>
                <a:spcPts val="2800"/>
              </a:lnSpc>
              <a:tabLst>
                <a:tab pos="457200" algn="l"/>
                <a:tab pos="800100" algn="l"/>
                <a:tab pos="876300" algn="l"/>
                <a:tab pos="1054100" algn="l"/>
              </a:tabLst>
            </a:pPr>
            <a:r>
              <a:rPr lang="en-US" altLang="zh-CN" sz="1800" dirty="0">
                <a:solidFill>
                  <a:srgbClr val="000000"/>
                </a:solidFill>
                <a:latin typeface="Helvetica" panose="020B0604020202020204" pitchFamily="34" charset="0"/>
                <a:cs typeface="Helvetica" panose="020B0604020202020204" pitchFamily="34" charset="0"/>
              </a:rPr>
              <a:t>It</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comprises</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of</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optical</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filters,</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built-in</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lenses</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and</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also</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surface</a:t>
            </a:r>
            <a:r>
              <a:rPr lang="en-US" altLang="zh-CN" sz="1800" dirty="0">
                <a:latin typeface="Helvetica" panose="020B0604020202020204" pitchFamily="34" charset="0"/>
                <a:cs typeface="Helvetica" panose="020B0604020202020204" pitchFamily="34" charset="0"/>
              </a:rPr>
              <a:t> </a:t>
            </a:r>
            <a:r>
              <a:rPr lang="en-US" altLang="zh-CN" sz="1800" dirty="0">
                <a:solidFill>
                  <a:srgbClr val="000000"/>
                </a:solidFill>
                <a:latin typeface="Helvetica" panose="020B0604020202020204" pitchFamily="34" charset="0"/>
                <a:cs typeface="Helvetica" panose="020B0604020202020204" pitchFamily="34" charset="0"/>
              </a:rPr>
              <a:t>areas.</a:t>
            </a:r>
          </a:p>
          <a:p>
            <a:pPr>
              <a:lnSpc>
                <a:spcPts val="2800"/>
              </a:lnSpc>
              <a:tabLst>
                <a:tab pos="457200" algn="l"/>
                <a:tab pos="800100" algn="l"/>
                <a:tab pos="876300" algn="l"/>
                <a:tab pos="1054100" algn="l"/>
              </a:tabLst>
            </a:pPr>
            <a:r>
              <a:rPr lang="en-US" altLang="zh-CN" dirty="0">
                <a:latin typeface="Helvetica" panose="020B0604020202020204" pitchFamily="34" charset="0"/>
                <a:cs typeface="Helvetica" panose="020B0604020202020204" pitchFamily="34" charset="0"/>
              </a:rPr>
              <a:t>T</a:t>
            </a:r>
            <a:r>
              <a:rPr lang="en-US" altLang="zh-CN" sz="1800" dirty="0">
                <a:latin typeface="Helvetica" panose="020B0604020202020204" pitchFamily="34" charset="0"/>
                <a:cs typeface="Helvetica" panose="020B0604020202020204" pitchFamily="34" charset="0"/>
              </a:rPr>
              <a:t>hey may be either exposed (to detect UV or X-rays) or packaged with a window or optical fiber to allow light to reach the sensitive part of the device</a:t>
            </a:r>
          </a:p>
        </p:txBody>
      </p:sp>
    </p:spTree>
    <p:extLst>
      <p:ext uri="{BB962C8B-B14F-4D97-AF65-F5344CB8AC3E}">
        <p14:creationId xmlns="" xmlns:p14="http://schemas.microsoft.com/office/powerpoint/2010/main" val="3215200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B81179C-FCDA-4A56-BD79-449457082168}"/>
              </a:ext>
            </a:extLst>
          </p:cNvPr>
          <p:cNvSpPr txBox="1"/>
          <p:nvPr/>
        </p:nvSpPr>
        <p:spPr>
          <a:xfrm>
            <a:off x="1009356" y="766151"/>
            <a:ext cx="9808700" cy="605294"/>
          </a:xfrm>
          <a:prstGeom prst="rect">
            <a:avLst/>
          </a:prstGeom>
          <a:noFill/>
        </p:spPr>
        <p:txBody>
          <a:bodyPr wrap="square">
            <a:spAutoFit/>
          </a:bodyPr>
          <a:lstStyle/>
          <a:p>
            <a:pPr algn="just">
              <a:lnSpc>
                <a:spcPts val="2000"/>
              </a:lnSpc>
              <a:tabLst>
                <a:tab pos="266700" algn="l"/>
              </a:tabLst>
            </a:pPr>
            <a:endParaRPr lang="en-US" altLang="zh-CN" sz="1800" b="1" dirty="0">
              <a:latin typeface="Times New Roman" pitchFamily="18" charset="0"/>
              <a:cs typeface="Times New Roman" pitchFamily="18" charset="0"/>
            </a:endParaRPr>
          </a:p>
          <a:p>
            <a:pPr algn="just">
              <a:lnSpc>
                <a:spcPts val="2000"/>
              </a:lnSpc>
              <a:tabLst>
                <a:tab pos="266700" algn="l"/>
              </a:tabLst>
            </a:pPr>
            <a:endParaRPr lang="en-US" altLang="zh-CN" sz="1800" b="1" dirty="0">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D11CD947-3040-4600-ACA5-EADBB8E47F7E}"/>
              </a:ext>
            </a:extLst>
          </p:cNvPr>
          <p:cNvPicPr>
            <a:picLocks noChangeAspect="1" noChangeArrowheads="1"/>
          </p:cNvPicPr>
          <p:nvPr/>
        </p:nvPicPr>
        <p:blipFill>
          <a:blip r:embed="rId2"/>
          <a:srcRect/>
          <a:stretch>
            <a:fillRect/>
          </a:stretch>
        </p:blipFill>
        <p:spPr bwMode="auto">
          <a:xfrm>
            <a:off x="745879" y="1371445"/>
            <a:ext cx="2952391" cy="1856658"/>
          </a:xfrm>
          <a:prstGeom prst="rect">
            <a:avLst/>
          </a:prstGeom>
          <a:noFill/>
        </p:spPr>
      </p:pic>
      <p:pic>
        <p:nvPicPr>
          <p:cNvPr id="5" name="Picture 4">
            <a:extLst>
              <a:ext uri="{FF2B5EF4-FFF2-40B4-BE49-F238E27FC236}">
                <a16:creationId xmlns="" xmlns:a16="http://schemas.microsoft.com/office/drawing/2014/main" id="{A06A3D42-D1FD-49A5-BBE5-04E2CCA90915}"/>
              </a:ext>
            </a:extLst>
          </p:cNvPr>
          <p:cNvPicPr>
            <a:picLocks noChangeAspect="1"/>
          </p:cNvPicPr>
          <p:nvPr/>
        </p:nvPicPr>
        <p:blipFill>
          <a:blip r:embed="rId3"/>
          <a:stretch>
            <a:fillRect/>
          </a:stretch>
        </p:blipFill>
        <p:spPr>
          <a:xfrm>
            <a:off x="3698270" y="766151"/>
            <a:ext cx="7737593" cy="5571067"/>
          </a:xfrm>
          <a:prstGeom prst="rect">
            <a:avLst/>
          </a:prstGeom>
        </p:spPr>
      </p:pic>
      <p:pic>
        <p:nvPicPr>
          <p:cNvPr id="7" name="Picture 6">
            <a:extLst>
              <a:ext uri="{FF2B5EF4-FFF2-40B4-BE49-F238E27FC236}">
                <a16:creationId xmlns="" xmlns:a16="http://schemas.microsoft.com/office/drawing/2014/main" id="{832526F6-24B0-4ED5-87CD-A73D65334138}"/>
              </a:ext>
            </a:extLst>
          </p:cNvPr>
          <p:cNvPicPr>
            <a:picLocks noChangeAspect="1"/>
          </p:cNvPicPr>
          <p:nvPr/>
        </p:nvPicPr>
        <p:blipFill>
          <a:blip r:embed="rId4"/>
          <a:stretch>
            <a:fillRect/>
          </a:stretch>
        </p:blipFill>
        <p:spPr>
          <a:xfrm>
            <a:off x="756137" y="3551684"/>
            <a:ext cx="2343150" cy="2714625"/>
          </a:xfrm>
          <a:prstGeom prst="rect">
            <a:avLst/>
          </a:prstGeom>
        </p:spPr>
      </p:pic>
    </p:spTree>
    <p:extLst>
      <p:ext uri="{BB962C8B-B14F-4D97-AF65-F5344CB8AC3E}">
        <p14:creationId xmlns="" xmlns:p14="http://schemas.microsoft.com/office/powerpoint/2010/main" val="2739162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AEA5AEC-344F-481C-A860-E9418907529F}"/>
              </a:ext>
            </a:extLst>
          </p:cNvPr>
          <p:cNvSpPr txBox="1"/>
          <p:nvPr/>
        </p:nvSpPr>
        <p:spPr>
          <a:xfrm>
            <a:off x="815925" y="1002765"/>
            <a:ext cx="9509760" cy="3311163"/>
          </a:xfrm>
          <a:prstGeom prst="rect">
            <a:avLst/>
          </a:prstGeom>
          <a:noFill/>
        </p:spPr>
        <p:txBody>
          <a:bodyPr wrap="square">
            <a:spAutoFit/>
          </a:bodyPr>
          <a:lstStyle/>
          <a:p>
            <a:pPr>
              <a:lnSpc>
                <a:spcPts val="1800"/>
              </a:lnSpc>
            </a:pPr>
            <a:r>
              <a:rPr lang="en-US" altLang="zh-CN" sz="3200" b="1" dirty="0">
                <a:solidFill>
                  <a:srgbClr val="FF0000"/>
                </a:solidFill>
                <a:latin typeface="Trebuchet MS" pitchFamily="18" charset="0"/>
                <a:cs typeface="Trebuchet MS" pitchFamily="18" charset="0"/>
              </a:rPr>
              <a:t>Applications</a:t>
            </a:r>
          </a:p>
          <a:p>
            <a:pPr>
              <a:lnSpc>
                <a:spcPts val="1800"/>
              </a:lnSpc>
            </a:pPr>
            <a:endParaRPr lang="en-US" altLang="zh-CN" sz="3200" dirty="0">
              <a:solidFill>
                <a:srgbClr val="FF0000"/>
              </a:solidFill>
              <a:latin typeface="Trebuchet MS" pitchFamily="18" charset="0"/>
              <a:cs typeface="Trebuchet MS" pitchFamily="18" charset="0"/>
            </a:endParaRPr>
          </a:p>
          <a:p>
            <a:pPr>
              <a:lnSpc>
                <a:spcPts val="1800"/>
              </a:lnSpc>
            </a:pPr>
            <a:r>
              <a:rPr lang="en-US" altLang="zh-CN" sz="1800" dirty="0">
                <a:latin typeface="Trebuchet MS" pitchFamily="18" charset="0"/>
                <a:cs typeface="Trebuchet MS" pitchFamily="18" charset="0"/>
              </a:rPr>
              <a:t>Photodiodes are used in consumer electronics devices such as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CD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players,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smoke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detectors,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and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the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receivers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for</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infrared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remote-control</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devices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used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to</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control</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equipment</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from</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televisions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to</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air conditioners</a:t>
            </a:r>
            <a:r>
              <a:rPr lang="en-US" altLang="zh-CN" sz="2800" dirty="0">
                <a:latin typeface="Trebuchet MS" pitchFamily="18" charset="0"/>
                <a:cs typeface="Trebuchet MS" pitchFamily="18" charset="0"/>
              </a:rPr>
              <a:t>.</a:t>
            </a:r>
          </a:p>
          <a:p>
            <a:pPr>
              <a:lnSpc>
                <a:spcPts val="1000"/>
              </a:lnSpc>
            </a:pPr>
            <a:endParaRPr lang="en-US" altLang="zh-CN" dirty="0"/>
          </a:p>
          <a:p>
            <a:pPr>
              <a:lnSpc>
                <a:spcPts val="1000"/>
              </a:lnSpc>
            </a:pPr>
            <a:endParaRPr lang="en-US" altLang="zh-CN" dirty="0"/>
          </a:p>
          <a:p>
            <a:pPr>
              <a:lnSpc>
                <a:spcPts val="2100"/>
              </a:lnSpc>
              <a:tabLst/>
            </a:pPr>
            <a:r>
              <a:rPr lang="en-US" altLang="zh-CN" sz="1800" dirty="0">
                <a:latin typeface="Trebuchet MS" pitchFamily="18" charset="0"/>
                <a:cs typeface="Trebuchet MS" pitchFamily="18" charset="0"/>
              </a:rPr>
              <a:t>Photodiodes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are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used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light</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sensors.</a:t>
            </a:r>
          </a:p>
          <a:p>
            <a:pPr>
              <a:lnSpc>
                <a:spcPts val="1000"/>
              </a:lnSpc>
            </a:pPr>
            <a:endParaRPr lang="en-US" altLang="zh-CN" dirty="0"/>
          </a:p>
          <a:p>
            <a:pPr>
              <a:lnSpc>
                <a:spcPts val="1000"/>
              </a:lnSpc>
            </a:pPr>
            <a:endParaRPr lang="en-US" altLang="zh-CN" dirty="0"/>
          </a:p>
          <a:p>
            <a:pPr algn="just">
              <a:lnSpc>
                <a:spcPts val="2000"/>
              </a:lnSpc>
              <a:tabLst/>
            </a:pPr>
            <a:r>
              <a:rPr lang="en-US" altLang="zh-CN" sz="1800" dirty="0">
                <a:latin typeface="Trebuchet MS" pitchFamily="18" charset="0"/>
                <a:cs typeface="Trebuchet MS" pitchFamily="18" charset="0"/>
              </a:rPr>
              <a:t>Photodiodes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are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often</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used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for</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accurate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measurement</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of</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light intensity</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in</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science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and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industry.</a:t>
            </a:r>
          </a:p>
          <a:p>
            <a:pPr>
              <a:lnSpc>
                <a:spcPts val="1000"/>
              </a:lnSpc>
            </a:pPr>
            <a:endParaRPr lang="en-US" altLang="zh-CN" dirty="0"/>
          </a:p>
          <a:p>
            <a:pPr>
              <a:lnSpc>
                <a:spcPts val="1000"/>
              </a:lnSpc>
            </a:pPr>
            <a:endParaRPr lang="en-US" altLang="zh-CN" dirty="0"/>
          </a:p>
          <a:p>
            <a:pPr algn="just">
              <a:lnSpc>
                <a:spcPts val="2000"/>
              </a:lnSpc>
              <a:tabLst/>
            </a:pPr>
            <a:r>
              <a:rPr lang="en-US" altLang="zh-CN" sz="1800" dirty="0">
                <a:latin typeface="Trebuchet MS" pitchFamily="18" charset="0"/>
                <a:cs typeface="Trebuchet MS" pitchFamily="18" charset="0"/>
              </a:rPr>
              <a:t>They</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are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also</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widely</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used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in</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various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medical</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applications,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such</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as detectors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for</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computer</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tomography,</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instruments</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to</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analyze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samples, and</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pulse</a:t>
            </a:r>
            <a:r>
              <a:rPr lang="en-US" altLang="zh-CN" sz="1800" dirty="0">
                <a:latin typeface="Times New Roman" pitchFamily="18" charset="0"/>
                <a:cs typeface="Times New Roman" pitchFamily="18" charset="0"/>
              </a:rPr>
              <a:t> </a:t>
            </a:r>
            <a:r>
              <a:rPr lang="en-US" altLang="zh-CN" sz="1800" dirty="0">
                <a:latin typeface="Trebuchet MS" pitchFamily="18" charset="0"/>
                <a:cs typeface="Trebuchet MS" pitchFamily="18" charset="0"/>
              </a:rPr>
              <a:t>oximeters.</a:t>
            </a:r>
          </a:p>
        </p:txBody>
      </p:sp>
    </p:spTree>
    <p:extLst>
      <p:ext uri="{BB962C8B-B14F-4D97-AF65-F5344CB8AC3E}">
        <p14:creationId xmlns="" xmlns:p14="http://schemas.microsoft.com/office/powerpoint/2010/main" val="3659366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1FBD8E-C579-4F04-8647-2384A786D064}"/>
              </a:ext>
            </a:extLst>
          </p:cNvPr>
          <p:cNvPicPr>
            <a:picLocks noChangeAspect="1"/>
          </p:cNvPicPr>
          <p:nvPr/>
        </p:nvPicPr>
        <p:blipFill>
          <a:blip r:embed="rId2"/>
          <a:stretch>
            <a:fillRect/>
          </a:stretch>
        </p:blipFill>
        <p:spPr>
          <a:xfrm>
            <a:off x="2079893" y="1073614"/>
            <a:ext cx="6372225" cy="2009775"/>
          </a:xfrm>
          <a:prstGeom prst="rect">
            <a:avLst/>
          </a:prstGeom>
        </p:spPr>
      </p:pic>
      <p:sp>
        <p:nvSpPr>
          <p:cNvPr id="5" name="TextBox 4">
            <a:extLst>
              <a:ext uri="{FF2B5EF4-FFF2-40B4-BE49-F238E27FC236}">
                <a16:creationId xmlns="" xmlns:a16="http://schemas.microsoft.com/office/drawing/2014/main" id="{472477B3-83CF-466B-8E0D-63146C6C80A8}"/>
              </a:ext>
            </a:extLst>
          </p:cNvPr>
          <p:cNvSpPr txBox="1"/>
          <p:nvPr/>
        </p:nvSpPr>
        <p:spPr>
          <a:xfrm>
            <a:off x="2275449" y="3043750"/>
            <a:ext cx="6896686" cy="369332"/>
          </a:xfrm>
          <a:prstGeom prst="rect">
            <a:avLst/>
          </a:prstGeom>
          <a:noFill/>
        </p:spPr>
        <p:txBody>
          <a:bodyPr wrap="square">
            <a:spAutoFit/>
          </a:bodyPr>
          <a:lstStyle/>
          <a:p>
            <a:r>
              <a:rPr lang="en-US" dirty="0"/>
              <a:t>Basic Biasing Arrangement and construction of photodiode and symbols</a:t>
            </a:r>
          </a:p>
        </p:txBody>
      </p:sp>
    </p:spTree>
    <p:extLst>
      <p:ext uri="{BB962C8B-B14F-4D97-AF65-F5344CB8AC3E}">
        <p14:creationId xmlns="" xmlns:p14="http://schemas.microsoft.com/office/powerpoint/2010/main" val="1740776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1D19AC7-9D48-4FF7-A5F3-46FCFABFE869}"/>
              </a:ext>
            </a:extLst>
          </p:cNvPr>
          <p:cNvSpPr txBox="1"/>
          <p:nvPr/>
        </p:nvSpPr>
        <p:spPr>
          <a:xfrm>
            <a:off x="1113020" y="906347"/>
            <a:ext cx="10369446" cy="2308324"/>
          </a:xfrm>
          <a:prstGeom prst="rect">
            <a:avLst/>
          </a:prstGeom>
          <a:noFill/>
        </p:spPr>
        <p:txBody>
          <a:bodyPr wrap="square">
            <a:spAutoFit/>
          </a:bodyPr>
          <a:lstStyle/>
          <a:p>
            <a:pPr algn="ctr"/>
            <a:r>
              <a:rPr lang="en-US" sz="3200" b="1" dirty="0">
                <a:solidFill>
                  <a:srgbClr val="FF0000"/>
                </a:solidFill>
                <a:latin typeface="Helvectica"/>
              </a:rPr>
              <a:t>UNIT-II</a:t>
            </a:r>
          </a:p>
          <a:p>
            <a:endParaRPr lang="en-US" sz="4400" b="1" dirty="0">
              <a:solidFill>
                <a:srgbClr val="FF0000"/>
              </a:solidFill>
              <a:latin typeface="Helvectica"/>
            </a:endParaRPr>
          </a:p>
          <a:p>
            <a:r>
              <a:rPr lang="en-US" sz="2800" b="1" dirty="0">
                <a:solidFill>
                  <a:srgbClr val="FF0000"/>
                </a:solidFill>
                <a:latin typeface="Helvectica"/>
              </a:rPr>
              <a:t>Rectifiers and Filters </a:t>
            </a:r>
            <a:r>
              <a:rPr lang="en-US" sz="2000" dirty="0">
                <a:latin typeface="Helvectica"/>
              </a:rPr>
              <a:t>: The P-N junction as a Rectifier, Half wave Rectifier, Full wave Rectifier, Bridge Rectifier, Inductor Filters, Capacitor Filters, L- Section Filters,π- Section Filters, Zener diode as a voltage regulator. </a:t>
            </a:r>
          </a:p>
        </p:txBody>
      </p:sp>
    </p:spTree>
    <p:extLst>
      <p:ext uri="{BB962C8B-B14F-4D97-AF65-F5344CB8AC3E}">
        <p14:creationId xmlns:p14="http://schemas.microsoft.com/office/powerpoint/2010/main" xmlns="" val="402852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8137907-7927-4BF7-BF6E-CC0825FEB69A}"/>
              </a:ext>
            </a:extLst>
          </p:cNvPr>
          <p:cNvPicPr>
            <a:picLocks noChangeAspect="1"/>
          </p:cNvPicPr>
          <p:nvPr/>
        </p:nvPicPr>
        <p:blipFill>
          <a:blip r:embed="rId2"/>
          <a:stretch>
            <a:fillRect/>
          </a:stretch>
        </p:blipFill>
        <p:spPr>
          <a:xfrm>
            <a:off x="377849" y="451631"/>
            <a:ext cx="8791575" cy="1790700"/>
          </a:xfrm>
          <a:prstGeom prst="rect">
            <a:avLst/>
          </a:prstGeom>
        </p:spPr>
      </p:pic>
      <p:pic>
        <p:nvPicPr>
          <p:cNvPr id="5" name="Picture 4">
            <a:extLst>
              <a:ext uri="{FF2B5EF4-FFF2-40B4-BE49-F238E27FC236}">
                <a16:creationId xmlns="" xmlns:a16="http://schemas.microsoft.com/office/drawing/2014/main" id="{9F057AB2-CC39-458E-8EA2-93BAC742A827}"/>
              </a:ext>
            </a:extLst>
          </p:cNvPr>
          <p:cNvPicPr>
            <a:picLocks noChangeAspect="1"/>
          </p:cNvPicPr>
          <p:nvPr/>
        </p:nvPicPr>
        <p:blipFill>
          <a:blip r:embed="rId3"/>
          <a:stretch>
            <a:fillRect/>
          </a:stretch>
        </p:blipFill>
        <p:spPr>
          <a:xfrm>
            <a:off x="377849" y="2357437"/>
            <a:ext cx="8867775" cy="2143125"/>
          </a:xfrm>
          <a:prstGeom prst="rect">
            <a:avLst/>
          </a:prstGeom>
        </p:spPr>
      </p:pic>
    </p:spTree>
    <p:extLst>
      <p:ext uri="{BB962C8B-B14F-4D97-AF65-F5344CB8AC3E}">
        <p14:creationId xmlns="" xmlns:p14="http://schemas.microsoft.com/office/powerpoint/2010/main" val="3608636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6A9F9F-4F23-43DE-9738-838DBC3295E2}"/>
              </a:ext>
            </a:extLst>
          </p:cNvPr>
          <p:cNvPicPr>
            <a:picLocks noChangeAspect="1"/>
          </p:cNvPicPr>
          <p:nvPr/>
        </p:nvPicPr>
        <p:blipFill>
          <a:blip r:embed="rId2"/>
          <a:stretch>
            <a:fillRect/>
          </a:stretch>
        </p:blipFill>
        <p:spPr>
          <a:xfrm>
            <a:off x="1505215" y="0"/>
            <a:ext cx="9181570" cy="6858000"/>
          </a:xfrm>
          <a:prstGeom prst="rect">
            <a:avLst/>
          </a:prstGeom>
        </p:spPr>
      </p:pic>
    </p:spTree>
    <p:extLst>
      <p:ext uri="{BB962C8B-B14F-4D97-AF65-F5344CB8AC3E}">
        <p14:creationId xmlns:p14="http://schemas.microsoft.com/office/powerpoint/2010/main" xmlns="" val="3797012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1C2CB9A9-C38C-4310-BC9C-7669F1C2080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3188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BD9C4B06-58FF-43D7-8CC9-019AD73626C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54613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8285E97C-CE9A-411B-A5BA-F6DB877CDD0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24385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6031AF8A-D14D-4A38-B2DA-E8CD1C58826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0713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894F530E-599A-4F36-BB87-4858252124D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7559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912B52D9-DE4E-495D-AFA4-D1A8B5865AA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1074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xmlns="" id="{37969480-2879-4723-B3CD-C5D3DE13A01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1676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04881446-6C02-4B58-989D-483E872F045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78573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71EFC0CA-ABE0-4E60-9817-36360330239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22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C9AE6-E00E-4F07-900B-8E7FD9B89822}"/>
              </a:ext>
            </a:extLst>
          </p:cNvPr>
          <p:cNvPicPr>
            <a:picLocks noChangeAspect="1"/>
          </p:cNvPicPr>
          <p:nvPr/>
        </p:nvPicPr>
        <p:blipFill>
          <a:blip r:embed="rId2"/>
          <a:stretch>
            <a:fillRect/>
          </a:stretch>
        </p:blipFill>
        <p:spPr>
          <a:xfrm>
            <a:off x="982760" y="1209675"/>
            <a:ext cx="8763000" cy="4438650"/>
          </a:xfrm>
          <a:prstGeom prst="rect">
            <a:avLst/>
          </a:prstGeom>
        </p:spPr>
      </p:pic>
      <p:pic>
        <p:nvPicPr>
          <p:cNvPr id="4" name="Picture 3">
            <a:extLst>
              <a:ext uri="{FF2B5EF4-FFF2-40B4-BE49-F238E27FC236}">
                <a16:creationId xmlns="" xmlns:a16="http://schemas.microsoft.com/office/drawing/2014/main" id="{304CC610-D3DC-4721-81E8-F5A95424EC15}"/>
              </a:ext>
            </a:extLst>
          </p:cNvPr>
          <p:cNvPicPr>
            <a:picLocks noChangeAspect="1"/>
          </p:cNvPicPr>
          <p:nvPr/>
        </p:nvPicPr>
        <p:blipFill>
          <a:blip r:embed="rId3"/>
          <a:stretch>
            <a:fillRect/>
          </a:stretch>
        </p:blipFill>
        <p:spPr>
          <a:xfrm>
            <a:off x="982760" y="395360"/>
            <a:ext cx="2457450" cy="381000"/>
          </a:xfrm>
          <a:prstGeom prst="rect">
            <a:avLst/>
          </a:prstGeom>
        </p:spPr>
      </p:pic>
    </p:spTree>
    <p:extLst>
      <p:ext uri="{BB962C8B-B14F-4D97-AF65-F5344CB8AC3E}">
        <p14:creationId xmlns="" xmlns:p14="http://schemas.microsoft.com/office/powerpoint/2010/main" val="3348780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3B461A32-AB04-4B45-9746-89743194DC9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4863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D049AA21-B713-49C8-93BC-5DEDE169C05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9215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xmlns="" id="{F2E3AC0F-3E47-422A-8030-5E6B1E27735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719528"/>
            <a:ext cx="9144000" cy="6138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3237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xmlns="" id="{40A99632-200E-4A38-97AB-9F9215CA5F9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2821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xmlns="" id="{584E0AFB-4E85-4E28-87A2-30E61AF84BF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38206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xmlns="" id="{8EE6EC9F-7B9A-4046-AF9A-F821CFAC45F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2571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ctica"/>
            </a:endParaRPr>
          </a:p>
        </p:txBody>
      </p:sp>
      <p:sp>
        <p:nvSpPr>
          <p:cNvPr id="5" name="TextBox 4">
            <a:extLst>
              <a:ext uri="{FF2B5EF4-FFF2-40B4-BE49-F238E27FC236}">
                <a16:creationId xmlns:a16="http://schemas.microsoft.com/office/drawing/2014/main" xmlns="" id="{17D737E9-EDE2-4AFC-BB20-847A3B7B98FD}"/>
              </a:ext>
            </a:extLst>
          </p:cNvPr>
          <p:cNvSpPr txBox="1"/>
          <p:nvPr/>
        </p:nvSpPr>
        <p:spPr>
          <a:xfrm>
            <a:off x="643467" y="321734"/>
            <a:ext cx="10905066" cy="8526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rgbClr val="FF0000"/>
                </a:solidFill>
                <a:latin typeface="Helvectica"/>
                <a:ea typeface="+mj-ea"/>
                <a:cs typeface="+mj-cs"/>
              </a:rPr>
              <a:t>Half-Wave Rectifier</a:t>
            </a:r>
            <a:r>
              <a:rPr lang="en-US" sz="3600" kern="1200" dirty="0">
                <a:solidFill>
                  <a:schemeClr val="tx1"/>
                </a:solidFill>
                <a:latin typeface="Helvectica"/>
                <a:ea typeface="+mj-ea"/>
                <a:cs typeface="+mj-cs"/>
              </a:rPr>
              <a:t>(HWR).</a:t>
            </a:r>
            <a:endParaRPr lang="en-US" sz="3600" b="1" kern="1200" dirty="0">
              <a:solidFill>
                <a:schemeClr val="tx1"/>
              </a:solidFill>
              <a:latin typeface="Helvectica"/>
              <a:ea typeface="+mj-ea"/>
              <a:cs typeface="+mj-cs"/>
            </a:endParaRPr>
          </a:p>
        </p:txBody>
      </p:sp>
      <p:sp>
        <p:nvSpPr>
          <p:cNvPr id="7" name="TextBox 6">
            <a:extLst>
              <a:ext uri="{FF2B5EF4-FFF2-40B4-BE49-F238E27FC236}">
                <a16:creationId xmlns:a16="http://schemas.microsoft.com/office/drawing/2014/main" xmlns="" id="{FAA137CA-3B4C-4B18-875D-11E9C6C788AE}"/>
              </a:ext>
            </a:extLst>
          </p:cNvPr>
          <p:cNvSpPr txBox="1"/>
          <p:nvPr/>
        </p:nvSpPr>
        <p:spPr>
          <a:xfrm>
            <a:off x="670705" y="1184312"/>
            <a:ext cx="8995206" cy="1135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latin typeface="Helvectica"/>
              </a:rPr>
              <a:t>It converts an ac voltage into a pulsating dc voltage using only one half of the applied ac voltage.</a:t>
            </a:r>
          </a:p>
          <a:p>
            <a:pPr indent="-228600">
              <a:lnSpc>
                <a:spcPct val="90000"/>
              </a:lnSpc>
              <a:spcAft>
                <a:spcPts val="600"/>
              </a:spcAft>
              <a:buFont typeface="Arial" panose="020B0604020202020204" pitchFamily="34" charset="0"/>
              <a:buChar char="•"/>
            </a:pPr>
            <a:r>
              <a:rPr lang="en-US" sz="2000" dirty="0">
                <a:latin typeface="Helvectica"/>
              </a:rPr>
              <a:t>The rectifying diode conducts only during one half of the ac cycle.</a:t>
            </a:r>
          </a:p>
        </p:txBody>
      </p:sp>
      <p:grpSp>
        <p:nvGrpSpPr>
          <p:cNvPr id="2" name="Group 15">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ctica"/>
              </a:endParaRPr>
            </a:p>
          </p:txBody>
        </p:sp>
        <p:sp>
          <p:nvSpPr>
            <p:cNvPr id="18" name="Rectangle 17">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ctica"/>
              </a:endParaRPr>
            </a:p>
          </p:txBody>
        </p:sp>
      </p:grpSp>
      <p:pic>
        <p:nvPicPr>
          <p:cNvPr id="9" name="Picture 8">
            <a:extLst>
              <a:ext uri="{FF2B5EF4-FFF2-40B4-BE49-F238E27FC236}">
                <a16:creationId xmlns:a16="http://schemas.microsoft.com/office/drawing/2014/main" xmlns="" id="{DB99772D-07CB-4499-9D98-7D54D947D832}"/>
              </a:ext>
            </a:extLst>
          </p:cNvPr>
          <p:cNvPicPr>
            <a:picLocks noChangeAspect="1"/>
          </p:cNvPicPr>
          <p:nvPr/>
        </p:nvPicPr>
        <p:blipFill>
          <a:blip r:embed="rId2"/>
          <a:stretch>
            <a:fillRect/>
          </a:stretch>
        </p:blipFill>
        <p:spPr>
          <a:xfrm>
            <a:off x="3326022" y="2147203"/>
            <a:ext cx="7981146" cy="4269914"/>
          </a:xfrm>
          <a:prstGeom prst="rect">
            <a:avLst/>
          </a:prstGeom>
        </p:spPr>
      </p:pic>
      <p:grpSp>
        <p:nvGrpSpPr>
          <p:cNvPr id="3" name="Group 19">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9290" y="1"/>
            <a:ext cx="972709" cy="1935307"/>
            <a:chOff x="10918968" y="713127"/>
            <a:chExt cx="1273032" cy="2532832"/>
          </a:xfrm>
        </p:grpSpPr>
        <p:sp>
          <p:nvSpPr>
            <p:cNvPr id="21" name="Rectangle 20">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ctica"/>
              </a:endParaRPr>
            </a:p>
          </p:txBody>
        </p:sp>
        <p:sp>
          <p:nvSpPr>
            <p:cNvPr id="22" name="Isosceles Triangle 21">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ctica"/>
              </a:endParaRPr>
            </a:p>
          </p:txBody>
        </p:sp>
      </p:grpSp>
      <p:sp>
        <p:nvSpPr>
          <p:cNvPr id="24" name="TextBox 23">
            <a:extLst>
              <a:ext uri="{FF2B5EF4-FFF2-40B4-BE49-F238E27FC236}">
                <a16:creationId xmlns:a16="http://schemas.microsoft.com/office/drawing/2014/main" xmlns="" id="{47EEB8BE-E8B8-46FC-9613-5DE27A55B46C}"/>
              </a:ext>
            </a:extLst>
          </p:cNvPr>
          <p:cNvSpPr txBox="1"/>
          <p:nvPr/>
        </p:nvSpPr>
        <p:spPr>
          <a:xfrm>
            <a:off x="1014060" y="2366720"/>
            <a:ext cx="4442360" cy="1815882"/>
          </a:xfrm>
          <a:prstGeom prst="rect">
            <a:avLst/>
          </a:prstGeom>
          <a:noFill/>
        </p:spPr>
        <p:txBody>
          <a:bodyPr wrap="square">
            <a:spAutoFit/>
          </a:bodyPr>
          <a:lstStyle/>
          <a:p>
            <a:r>
              <a:rPr lang="en-US" dirty="0">
                <a:latin typeface="Helvectica"/>
              </a:rPr>
              <a:t>Let </a:t>
            </a:r>
            <a:r>
              <a:rPr lang="en-US" sz="2800" dirty="0">
                <a:solidFill>
                  <a:srgbClr val="FF0000"/>
                </a:solidFill>
                <a:latin typeface="Helvectica"/>
              </a:rPr>
              <a:t>v</a:t>
            </a:r>
            <a:r>
              <a:rPr lang="en-US" b="1" dirty="0">
                <a:solidFill>
                  <a:srgbClr val="FF0000"/>
                </a:solidFill>
                <a:latin typeface="Helvectica"/>
              </a:rPr>
              <a:t>i</a:t>
            </a:r>
            <a:r>
              <a:rPr lang="en-US" dirty="0">
                <a:latin typeface="Helvectica"/>
              </a:rPr>
              <a:t> be the voltage applied to the primary of the transformer and given by the equation </a:t>
            </a:r>
            <a:r>
              <a:rPr lang="en-US" sz="2800" dirty="0">
                <a:solidFill>
                  <a:srgbClr val="FF0000"/>
                </a:solidFill>
                <a:latin typeface="Helvectica"/>
              </a:rPr>
              <a:t>v</a:t>
            </a:r>
            <a:r>
              <a:rPr lang="en-US" dirty="0">
                <a:solidFill>
                  <a:srgbClr val="FF0000"/>
                </a:solidFill>
                <a:latin typeface="Helvectica"/>
              </a:rPr>
              <a:t>i </a:t>
            </a:r>
            <a:r>
              <a:rPr lang="en-US" dirty="0">
                <a:solidFill>
                  <a:srgbClr val="00B050"/>
                </a:solidFill>
                <a:latin typeface="Helvectica"/>
              </a:rPr>
              <a:t>=</a:t>
            </a:r>
            <a:r>
              <a:rPr lang="en-US" dirty="0">
                <a:solidFill>
                  <a:srgbClr val="FF0000"/>
                </a:solidFill>
                <a:latin typeface="Helvectica"/>
              </a:rPr>
              <a:t> </a:t>
            </a:r>
            <a:r>
              <a:rPr lang="en-US" sz="2000" dirty="0" err="1">
                <a:solidFill>
                  <a:srgbClr val="FF0000"/>
                </a:solidFill>
                <a:latin typeface="Helvectica"/>
              </a:rPr>
              <a:t>V</a:t>
            </a:r>
            <a:r>
              <a:rPr lang="en-US" dirty="0" err="1">
                <a:solidFill>
                  <a:srgbClr val="FF0000"/>
                </a:solidFill>
                <a:latin typeface="Helvectica"/>
              </a:rPr>
              <a:t>m</a:t>
            </a:r>
            <a:r>
              <a:rPr lang="en-US" dirty="0">
                <a:solidFill>
                  <a:srgbClr val="FF0000"/>
                </a:solidFill>
                <a:latin typeface="Helvectica"/>
              </a:rPr>
              <a:t> sin(</a:t>
            </a:r>
            <a:r>
              <a:rPr lang="en-US" sz="1800" dirty="0" err="1">
                <a:effectLst/>
                <a:latin typeface="Helvectica"/>
                <a:ea typeface="Calibri" panose="020F0502020204030204" pitchFamily="34" charset="0"/>
                <a:cs typeface="Times New Roman" panose="02020603050405020304" pitchFamily="18" charset="0"/>
              </a:rPr>
              <a:t>ω</a:t>
            </a:r>
            <a:r>
              <a:rPr lang="en-US" dirty="0" err="1">
                <a:latin typeface="Helvectica"/>
              </a:rPr>
              <a:t>t</a:t>
            </a:r>
            <a:r>
              <a:rPr lang="en-US" dirty="0">
                <a:latin typeface="Helvectica"/>
              </a:rPr>
              <a:t>) ; </a:t>
            </a:r>
            <a:r>
              <a:rPr lang="en-US" sz="2000" dirty="0" err="1">
                <a:latin typeface="Helvectica"/>
              </a:rPr>
              <a:t>V</a:t>
            </a:r>
            <a:r>
              <a:rPr lang="en-US" dirty="0" err="1">
                <a:latin typeface="Helvectica"/>
              </a:rPr>
              <a:t>m</a:t>
            </a:r>
            <a:r>
              <a:rPr lang="en-US" dirty="0">
                <a:latin typeface="Helvectica"/>
              </a:rPr>
              <a:t> &gt;&gt; </a:t>
            </a:r>
            <a:r>
              <a:rPr lang="en-US" sz="2000" dirty="0">
                <a:latin typeface="Helvectica"/>
              </a:rPr>
              <a:t>V</a:t>
            </a:r>
            <a:r>
              <a:rPr lang="el-GR" dirty="0">
                <a:latin typeface="Helvectica"/>
                <a:ea typeface="Cambria Math" panose="02040503050406030204" pitchFamily="18" charset="0"/>
              </a:rPr>
              <a:t>γ</a:t>
            </a:r>
            <a:r>
              <a:rPr lang="en-US" dirty="0">
                <a:latin typeface="Helvectica"/>
              </a:rPr>
              <a:t> where </a:t>
            </a:r>
            <a:r>
              <a:rPr lang="en-US" sz="2000" dirty="0">
                <a:latin typeface="Helvectica"/>
              </a:rPr>
              <a:t>V</a:t>
            </a:r>
            <a:r>
              <a:rPr lang="el-GR" dirty="0">
                <a:latin typeface="Helvectica"/>
                <a:ea typeface="Cambria Math" panose="02040503050406030204" pitchFamily="18" charset="0"/>
              </a:rPr>
              <a:t>γ</a:t>
            </a:r>
            <a:r>
              <a:rPr lang="en-US" dirty="0">
                <a:latin typeface="Helvectica"/>
              </a:rPr>
              <a:t> is the cut-in voltage of the diode.</a:t>
            </a:r>
          </a:p>
        </p:txBody>
      </p:sp>
    </p:spTree>
    <p:extLst>
      <p:ext uri="{BB962C8B-B14F-4D97-AF65-F5344CB8AC3E}">
        <p14:creationId xmlns:p14="http://schemas.microsoft.com/office/powerpoint/2010/main" xmlns="" val="1420462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CD1AD5-0984-413E-A354-A05005AC6E55}"/>
              </a:ext>
            </a:extLst>
          </p:cNvPr>
          <p:cNvSpPr txBox="1"/>
          <p:nvPr/>
        </p:nvSpPr>
        <p:spPr>
          <a:xfrm>
            <a:off x="884420" y="554636"/>
            <a:ext cx="10043410" cy="2031325"/>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FF0000"/>
                </a:solidFill>
                <a:latin typeface="Helvectica"/>
              </a:rPr>
              <a:t>During positive half </a:t>
            </a:r>
            <a:r>
              <a:rPr lang="en-US" dirty="0">
                <a:latin typeface="Helvectica"/>
              </a:rPr>
              <a:t>of the input signal, the anode of the diode D1 becomes positive and at the same time, the anode of diode D2 becomes negative. Hence, D1 conducts and D2 does not conduct. The load current flows through D1 and the voltage drop across R</a:t>
            </a:r>
            <a:r>
              <a:rPr lang="en-US" sz="1400" dirty="0">
                <a:latin typeface="Helvectica"/>
              </a:rPr>
              <a:t>L</a:t>
            </a:r>
            <a:r>
              <a:rPr lang="en-US" dirty="0">
                <a:latin typeface="Helvectica"/>
              </a:rPr>
              <a:t> will be equal to the input voltage.</a:t>
            </a:r>
          </a:p>
          <a:p>
            <a:pPr marL="285750" indent="-285750" algn="just">
              <a:buFont typeface="Arial" panose="020B0604020202020204" pitchFamily="34" charset="0"/>
              <a:buChar char="•"/>
            </a:pPr>
            <a:r>
              <a:rPr lang="en-US" dirty="0">
                <a:solidFill>
                  <a:srgbClr val="FF0000"/>
                </a:solidFill>
                <a:latin typeface="Helvectica"/>
              </a:rPr>
              <a:t>During the negative half-cycle </a:t>
            </a:r>
            <a:r>
              <a:rPr lang="en-US" dirty="0">
                <a:latin typeface="Helvectica"/>
              </a:rPr>
              <a:t>of the input, the anode of D1 becomes negative and the anode of D2 becomes positive. Hence, D1 does not conduct and D2 conducts. The load current flows through D2 and the voltage drop across R</a:t>
            </a:r>
            <a:r>
              <a:rPr lang="en-US" sz="1400" dirty="0">
                <a:latin typeface="Helvectica"/>
              </a:rPr>
              <a:t>L</a:t>
            </a:r>
            <a:r>
              <a:rPr lang="en-US" dirty="0">
                <a:latin typeface="Helvectica"/>
              </a:rPr>
              <a:t> will be equal to the input voltage.</a:t>
            </a:r>
          </a:p>
        </p:txBody>
      </p:sp>
    </p:spTree>
    <p:extLst>
      <p:ext uri="{BB962C8B-B14F-4D97-AF65-F5344CB8AC3E}">
        <p14:creationId xmlns:p14="http://schemas.microsoft.com/office/powerpoint/2010/main" xmlns="" val="228235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8E8048-594E-46DE-BCD4-9B2E517740C8}"/>
              </a:ext>
            </a:extLst>
          </p:cNvPr>
          <p:cNvPicPr>
            <a:picLocks noChangeAspect="1"/>
          </p:cNvPicPr>
          <p:nvPr/>
        </p:nvPicPr>
        <p:blipFill>
          <a:blip r:embed="rId2"/>
          <a:stretch>
            <a:fillRect/>
          </a:stretch>
        </p:blipFill>
        <p:spPr>
          <a:xfrm>
            <a:off x="1947706" y="1147293"/>
            <a:ext cx="8086725" cy="2105025"/>
          </a:xfrm>
          <a:prstGeom prst="rect">
            <a:avLst/>
          </a:prstGeom>
        </p:spPr>
      </p:pic>
      <p:sp>
        <p:nvSpPr>
          <p:cNvPr id="5" name="TextBox 4">
            <a:extLst>
              <a:ext uri="{FF2B5EF4-FFF2-40B4-BE49-F238E27FC236}">
                <a16:creationId xmlns:a16="http://schemas.microsoft.com/office/drawing/2014/main" xmlns="" id="{DCDF9EDA-8E61-4644-95E3-8D74966ACB40}"/>
              </a:ext>
            </a:extLst>
          </p:cNvPr>
          <p:cNvSpPr txBox="1"/>
          <p:nvPr/>
        </p:nvSpPr>
        <p:spPr>
          <a:xfrm>
            <a:off x="769494" y="3363513"/>
            <a:ext cx="9264937" cy="2308324"/>
          </a:xfrm>
          <a:prstGeom prst="rect">
            <a:avLst/>
          </a:prstGeom>
          <a:noFill/>
        </p:spPr>
        <p:txBody>
          <a:bodyPr wrap="square">
            <a:spAutoFit/>
          </a:bodyPr>
          <a:lstStyle/>
          <a:p>
            <a:pPr algn="just" fontAlgn="base"/>
            <a:r>
              <a:rPr lang="en-US" b="0" i="0" dirty="0">
                <a:solidFill>
                  <a:srgbClr val="666666"/>
                </a:solidFill>
                <a:effectLst/>
                <a:latin typeface="Helvectica"/>
              </a:rPr>
              <a:t>During the </a:t>
            </a:r>
            <a:r>
              <a:rPr lang="en-US" b="0" i="0" dirty="0">
                <a:solidFill>
                  <a:srgbClr val="FF0000"/>
                </a:solidFill>
                <a:effectLst/>
                <a:latin typeface="Helvectica"/>
              </a:rPr>
              <a:t>positive half cycle</a:t>
            </a:r>
            <a:r>
              <a:rPr lang="en-US" b="0" i="0" dirty="0">
                <a:solidFill>
                  <a:srgbClr val="666666"/>
                </a:solidFill>
                <a:effectLst/>
                <a:latin typeface="Helvectica"/>
              </a:rPr>
              <a:t>, the </a:t>
            </a:r>
            <a:r>
              <a:rPr lang="en-US" b="0" i="0" dirty="0">
                <a:solidFill>
                  <a:srgbClr val="FF0000"/>
                </a:solidFill>
                <a:effectLst/>
                <a:latin typeface="Helvectica"/>
              </a:rPr>
              <a:t>diode</a:t>
            </a:r>
            <a:r>
              <a:rPr lang="en-US" b="0" i="0" dirty="0">
                <a:solidFill>
                  <a:srgbClr val="666666"/>
                </a:solidFill>
                <a:effectLst/>
                <a:latin typeface="Helvectica"/>
              </a:rPr>
              <a:t> is under </a:t>
            </a:r>
            <a:r>
              <a:rPr lang="en-US" b="0" i="0" dirty="0">
                <a:solidFill>
                  <a:srgbClr val="FF0000"/>
                </a:solidFill>
                <a:effectLst/>
                <a:latin typeface="Helvectica"/>
              </a:rPr>
              <a:t>forwarding bias </a:t>
            </a:r>
            <a:r>
              <a:rPr lang="en-US" b="0" i="0" dirty="0">
                <a:solidFill>
                  <a:srgbClr val="666666"/>
                </a:solidFill>
                <a:effectLst/>
                <a:latin typeface="Helvectica"/>
              </a:rPr>
              <a:t>condition, and it conducts current to R</a:t>
            </a:r>
            <a:r>
              <a:rPr lang="en-US" sz="1200" b="0" i="0" dirty="0">
                <a:solidFill>
                  <a:srgbClr val="666666"/>
                </a:solidFill>
                <a:effectLst/>
                <a:latin typeface="Helvectica"/>
              </a:rPr>
              <a:t>L</a:t>
            </a:r>
            <a:r>
              <a:rPr lang="en-US" b="0" i="0" dirty="0">
                <a:solidFill>
                  <a:srgbClr val="666666"/>
                </a:solidFill>
                <a:effectLst/>
                <a:latin typeface="Helvectica"/>
              </a:rPr>
              <a:t> (Load resistance). A voltage is developed across the load, which is the same as the input AC signal of the positive half cycle.</a:t>
            </a:r>
          </a:p>
          <a:p>
            <a:pPr algn="just" fontAlgn="base"/>
            <a:endParaRPr lang="en-US" b="0" i="0" dirty="0">
              <a:solidFill>
                <a:srgbClr val="666666"/>
              </a:solidFill>
              <a:effectLst/>
              <a:latin typeface="Helvectica"/>
            </a:endParaRPr>
          </a:p>
          <a:p>
            <a:pPr algn="just" fontAlgn="base"/>
            <a:r>
              <a:rPr lang="en-US" b="0" i="0" dirty="0">
                <a:solidFill>
                  <a:srgbClr val="666666"/>
                </a:solidFill>
                <a:effectLst/>
                <a:latin typeface="Helvectica"/>
              </a:rPr>
              <a:t>Alternatively, during the </a:t>
            </a:r>
            <a:r>
              <a:rPr lang="en-US" b="0" i="0" dirty="0">
                <a:solidFill>
                  <a:srgbClr val="FF0000"/>
                </a:solidFill>
                <a:effectLst/>
                <a:latin typeface="Helvectica"/>
              </a:rPr>
              <a:t>negative half cycle</a:t>
            </a:r>
            <a:r>
              <a:rPr lang="en-US" b="0" i="0" dirty="0">
                <a:solidFill>
                  <a:srgbClr val="666666"/>
                </a:solidFill>
                <a:effectLst/>
                <a:latin typeface="Helvectica"/>
              </a:rPr>
              <a:t>, the </a:t>
            </a:r>
            <a:r>
              <a:rPr lang="en-US" b="0" i="0" dirty="0">
                <a:solidFill>
                  <a:srgbClr val="FF0000"/>
                </a:solidFill>
                <a:effectLst/>
                <a:latin typeface="Helvectica"/>
              </a:rPr>
              <a:t>diode</a:t>
            </a:r>
            <a:r>
              <a:rPr lang="en-US" b="0" i="0" dirty="0">
                <a:solidFill>
                  <a:srgbClr val="666666"/>
                </a:solidFill>
                <a:effectLst/>
                <a:latin typeface="Helvectica"/>
              </a:rPr>
              <a:t> is under </a:t>
            </a:r>
            <a:r>
              <a:rPr lang="en-US" b="0" i="0" dirty="0">
                <a:solidFill>
                  <a:srgbClr val="FF0000"/>
                </a:solidFill>
                <a:effectLst/>
                <a:latin typeface="Helvectica"/>
              </a:rPr>
              <a:t>reverse bias</a:t>
            </a:r>
            <a:r>
              <a:rPr lang="en-US" b="0" i="0" dirty="0">
                <a:solidFill>
                  <a:srgbClr val="666666"/>
                </a:solidFill>
                <a:effectLst/>
                <a:latin typeface="Helvectica"/>
              </a:rPr>
              <a:t> condition and there is no current flow through the diode. Only the AC input voltage appears across the load and it is the net result which is possible during the positive half cycle. The output voltage pulsates the DC voltage.</a:t>
            </a:r>
          </a:p>
        </p:txBody>
      </p:sp>
    </p:spTree>
    <p:extLst>
      <p:ext uri="{BB962C8B-B14F-4D97-AF65-F5344CB8AC3E}">
        <p14:creationId xmlns:p14="http://schemas.microsoft.com/office/powerpoint/2010/main" xmlns="" val="2130537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572CE30-554F-4664-B3DF-52967171D02B}"/>
              </a:ext>
            </a:extLst>
          </p:cNvPr>
          <p:cNvSpPr txBox="1"/>
          <p:nvPr/>
        </p:nvSpPr>
        <p:spPr>
          <a:xfrm>
            <a:off x="738266" y="555036"/>
            <a:ext cx="10099622" cy="3728649"/>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en-US" sz="2000" dirty="0">
                <a:latin typeface="Helvectica"/>
              </a:rPr>
              <a:t>During the positive half cycle of the input signal, the anode of the diode becomes more positive with respect to the cathode and hence, the diode D conducts. For an ideal diode, the forward voltage drop is zero. So, the whole input voltage will appear across the load resistance, RL. </a:t>
            </a:r>
          </a:p>
          <a:p>
            <a:pPr marL="342900" indent="-342900" algn="just">
              <a:lnSpc>
                <a:spcPct val="150000"/>
              </a:lnSpc>
              <a:buFont typeface="Wingdings" panose="05000000000000000000" pitchFamily="2" charset="2"/>
              <a:buChar char="v"/>
            </a:pPr>
            <a:r>
              <a:rPr lang="en-US" sz="2000" dirty="0">
                <a:latin typeface="Helvectica"/>
              </a:rPr>
              <a:t>During negative half cycle of the input signal, the anode of the diode becomes negative with respect to the cathode and hence, diode D does not conduct. For an ideal diode, the impedance offered by the diode is infinity. So the whole input voltage appears across diode D. Hence, the voltage drop across RL is zero.</a:t>
            </a:r>
          </a:p>
        </p:txBody>
      </p:sp>
    </p:spTree>
    <p:extLst>
      <p:ext uri="{BB962C8B-B14F-4D97-AF65-F5344CB8AC3E}">
        <p14:creationId xmlns:p14="http://schemas.microsoft.com/office/powerpoint/2010/main" xmlns="" val="2860318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206B906-03FD-4F95-995B-6156FE9F7BD0}"/>
              </a:ext>
            </a:extLst>
          </p:cNvPr>
          <p:cNvPicPr>
            <a:picLocks noChangeAspect="1"/>
          </p:cNvPicPr>
          <p:nvPr/>
        </p:nvPicPr>
        <p:blipFill>
          <a:blip r:embed="rId2"/>
          <a:stretch>
            <a:fillRect/>
          </a:stretch>
        </p:blipFill>
        <p:spPr>
          <a:xfrm>
            <a:off x="3448635" y="3828025"/>
            <a:ext cx="4362450" cy="2381250"/>
          </a:xfrm>
          <a:prstGeom prst="rect">
            <a:avLst/>
          </a:prstGeom>
        </p:spPr>
      </p:pic>
      <p:sp>
        <p:nvSpPr>
          <p:cNvPr id="5" name="TextBox 4">
            <a:extLst>
              <a:ext uri="{FF2B5EF4-FFF2-40B4-BE49-F238E27FC236}">
                <a16:creationId xmlns="" xmlns:a16="http://schemas.microsoft.com/office/drawing/2014/main" id="{4A9A0192-A42A-4417-9D6F-60706719E802}"/>
              </a:ext>
            </a:extLst>
          </p:cNvPr>
          <p:cNvSpPr txBox="1"/>
          <p:nvPr/>
        </p:nvSpPr>
        <p:spPr>
          <a:xfrm>
            <a:off x="2455544" y="3137361"/>
            <a:ext cx="6098344" cy="646331"/>
          </a:xfrm>
          <a:prstGeom prst="rect">
            <a:avLst/>
          </a:prstGeom>
          <a:noFill/>
        </p:spPr>
        <p:txBody>
          <a:bodyPr wrap="square">
            <a:spAutoFit/>
          </a:bodyPr>
          <a:lstStyle/>
          <a:p>
            <a:r>
              <a:rPr lang="en-US" b="0" i="0" dirty="0">
                <a:solidFill>
                  <a:srgbClr val="FF0000"/>
                </a:solidFill>
                <a:effectLst/>
                <a:latin typeface="Helvetica" panose="020B0604020202020204" pitchFamily="34" charset="0"/>
              </a:rPr>
              <a:t>Atomic structure of silicon and germanium</a:t>
            </a:r>
            <a:endParaRPr lang="en-US" b="1" i="0" dirty="0">
              <a:solidFill>
                <a:srgbClr val="FF0000"/>
              </a:solidFill>
              <a:effectLst/>
              <a:latin typeface="Helvetica" panose="020B0604020202020204" pitchFamily="34" charset="0"/>
            </a:endParaRPr>
          </a:p>
          <a:p>
            <a:pPr algn="l"/>
            <a:endParaRPr lang="en-US" b="1" i="0" dirty="0">
              <a:solidFill>
                <a:srgbClr val="666666"/>
              </a:solidFill>
              <a:effectLst/>
              <a:latin typeface="Helvetica" panose="020B0604020202020204" pitchFamily="34" charset="0"/>
            </a:endParaRPr>
          </a:p>
        </p:txBody>
      </p:sp>
      <p:sp>
        <p:nvSpPr>
          <p:cNvPr id="9" name="TextBox 8">
            <a:extLst>
              <a:ext uri="{FF2B5EF4-FFF2-40B4-BE49-F238E27FC236}">
                <a16:creationId xmlns="" xmlns:a16="http://schemas.microsoft.com/office/drawing/2014/main" id="{DD8EB184-265D-4B9F-B44B-188E16BABBF0}"/>
              </a:ext>
            </a:extLst>
          </p:cNvPr>
          <p:cNvSpPr txBox="1"/>
          <p:nvPr/>
        </p:nvSpPr>
        <p:spPr>
          <a:xfrm>
            <a:off x="1206304" y="399340"/>
            <a:ext cx="6098344" cy="461665"/>
          </a:xfrm>
          <a:prstGeom prst="rect">
            <a:avLst/>
          </a:prstGeom>
          <a:noFill/>
        </p:spPr>
        <p:txBody>
          <a:bodyPr wrap="square">
            <a:spAutoFit/>
          </a:bodyPr>
          <a:lstStyle/>
          <a:p>
            <a:r>
              <a:rPr lang="en-US" sz="2400" b="1" dirty="0">
                <a:solidFill>
                  <a:srgbClr val="FF0000"/>
                </a:solidFill>
              </a:rPr>
              <a:t>Why silicon is widely used than germanium?</a:t>
            </a:r>
          </a:p>
        </p:txBody>
      </p:sp>
      <p:pic>
        <p:nvPicPr>
          <p:cNvPr id="11" name="Picture 10">
            <a:extLst>
              <a:ext uri="{FF2B5EF4-FFF2-40B4-BE49-F238E27FC236}">
                <a16:creationId xmlns="" xmlns:a16="http://schemas.microsoft.com/office/drawing/2014/main" id="{DF612510-988B-4EF2-92B1-06C72D2E5002}"/>
              </a:ext>
            </a:extLst>
          </p:cNvPr>
          <p:cNvPicPr>
            <a:picLocks noChangeAspect="1"/>
          </p:cNvPicPr>
          <p:nvPr/>
        </p:nvPicPr>
        <p:blipFill>
          <a:blip r:embed="rId3"/>
          <a:stretch>
            <a:fillRect/>
          </a:stretch>
        </p:blipFill>
        <p:spPr>
          <a:xfrm>
            <a:off x="1951891" y="1032991"/>
            <a:ext cx="7105650" cy="1943100"/>
          </a:xfrm>
          <a:prstGeom prst="rect">
            <a:avLst/>
          </a:prstGeom>
        </p:spPr>
      </p:pic>
    </p:spTree>
    <p:extLst>
      <p:ext uri="{BB962C8B-B14F-4D97-AF65-F5344CB8AC3E}">
        <p14:creationId xmlns="" xmlns:p14="http://schemas.microsoft.com/office/powerpoint/2010/main" val="2545778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3278BC4-52D8-4D1B-B156-567798CC805C}"/>
              </a:ext>
            </a:extLst>
          </p:cNvPr>
          <p:cNvSpPr txBox="1"/>
          <p:nvPr/>
        </p:nvSpPr>
        <p:spPr>
          <a:xfrm>
            <a:off x="963119" y="812179"/>
            <a:ext cx="6093500" cy="2031325"/>
          </a:xfrm>
          <a:prstGeom prst="rect">
            <a:avLst/>
          </a:prstGeom>
          <a:noFill/>
        </p:spPr>
        <p:txBody>
          <a:bodyPr wrap="square">
            <a:spAutoFit/>
          </a:bodyPr>
          <a:lstStyle/>
          <a:p>
            <a:pPr marL="285750" indent="-285750">
              <a:buFont typeface="Wingdings" panose="05000000000000000000" pitchFamily="2" charset="2"/>
              <a:buChar char="Ø"/>
            </a:pPr>
            <a:r>
              <a:rPr lang="en-US" dirty="0">
                <a:latin typeface="Helvectica"/>
              </a:rPr>
              <a:t>Ripple Factor ( </a:t>
            </a:r>
            <a:r>
              <a:rPr lang="el-GR" dirty="0">
                <a:latin typeface="Cambria Math" panose="02040503050406030204" pitchFamily="18" charset="0"/>
                <a:ea typeface="Cambria Math" panose="02040503050406030204" pitchFamily="18" charset="0"/>
              </a:rPr>
              <a:t>γ</a:t>
            </a:r>
            <a:r>
              <a:rPr lang="en-US" dirty="0">
                <a:latin typeface="Helvectica"/>
              </a:rPr>
              <a:t> ) </a:t>
            </a:r>
          </a:p>
          <a:p>
            <a:pPr marL="285750" indent="-285750">
              <a:buFont typeface="Wingdings" panose="05000000000000000000" pitchFamily="2" charset="2"/>
              <a:buChar char="Ø"/>
            </a:pPr>
            <a:r>
              <a:rPr lang="en-US" dirty="0">
                <a:latin typeface="Helvectica"/>
              </a:rPr>
              <a:t>Efficiency </a:t>
            </a:r>
          </a:p>
          <a:p>
            <a:pPr marL="285750" indent="-285750">
              <a:buFont typeface="Wingdings" panose="05000000000000000000" pitchFamily="2" charset="2"/>
              <a:buChar char="Ø"/>
            </a:pPr>
            <a:r>
              <a:rPr lang="en-US" dirty="0">
                <a:latin typeface="Helvectica"/>
              </a:rPr>
              <a:t>Peak Inverse Voltage (PIV) </a:t>
            </a:r>
          </a:p>
          <a:p>
            <a:pPr marL="285750" indent="-285750">
              <a:buFont typeface="Wingdings" panose="05000000000000000000" pitchFamily="2" charset="2"/>
              <a:buChar char="Ø"/>
            </a:pPr>
            <a:r>
              <a:rPr lang="en-US" dirty="0">
                <a:latin typeface="Helvectica"/>
              </a:rPr>
              <a:t>Transformer Utilization Factor (TUF</a:t>
            </a:r>
          </a:p>
          <a:p>
            <a:pPr marL="285750" indent="-285750">
              <a:buFont typeface="Wingdings" panose="05000000000000000000" pitchFamily="2" charset="2"/>
              <a:buChar char="Ø"/>
            </a:pPr>
            <a:r>
              <a:rPr lang="en-US" dirty="0">
                <a:latin typeface="Helvectica"/>
              </a:rPr>
              <a:t>Form Factor</a:t>
            </a:r>
          </a:p>
          <a:p>
            <a:pPr marL="285750" indent="-285750">
              <a:buFont typeface="Wingdings" panose="05000000000000000000" pitchFamily="2" charset="2"/>
              <a:buChar char="Ø"/>
            </a:pPr>
            <a:r>
              <a:rPr lang="en-US" dirty="0">
                <a:latin typeface="Helvectica"/>
              </a:rPr>
              <a:t>Peak Factor</a:t>
            </a:r>
          </a:p>
          <a:p>
            <a:pPr marL="285750" indent="-285750">
              <a:buFont typeface="Wingdings" panose="05000000000000000000" pitchFamily="2" charset="2"/>
              <a:buChar char="Ø"/>
            </a:pPr>
            <a:r>
              <a:rPr lang="en-US" dirty="0">
                <a:latin typeface="Helvectica"/>
              </a:rPr>
              <a:t>Voltage Regulation</a:t>
            </a:r>
          </a:p>
        </p:txBody>
      </p:sp>
      <p:pic>
        <p:nvPicPr>
          <p:cNvPr id="5" name="Picture 4">
            <a:extLst>
              <a:ext uri="{FF2B5EF4-FFF2-40B4-BE49-F238E27FC236}">
                <a16:creationId xmlns:a16="http://schemas.microsoft.com/office/drawing/2014/main" xmlns="" id="{566DE510-760C-4242-8CE5-9F93023784B6}"/>
              </a:ext>
            </a:extLst>
          </p:cNvPr>
          <p:cNvPicPr>
            <a:picLocks noChangeAspect="1"/>
          </p:cNvPicPr>
          <p:nvPr/>
        </p:nvPicPr>
        <p:blipFill>
          <a:blip r:embed="rId2"/>
          <a:stretch>
            <a:fillRect/>
          </a:stretch>
        </p:blipFill>
        <p:spPr>
          <a:xfrm>
            <a:off x="2309117" y="1119266"/>
            <a:ext cx="434714" cy="289809"/>
          </a:xfrm>
          <a:prstGeom prst="rect">
            <a:avLst/>
          </a:prstGeom>
        </p:spPr>
      </p:pic>
    </p:spTree>
    <p:extLst>
      <p:ext uri="{BB962C8B-B14F-4D97-AF65-F5344CB8AC3E}">
        <p14:creationId xmlns:p14="http://schemas.microsoft.com/office/powerpoint/2010/main" xmlns="" val="2891202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xmlns="" id="{A837FC1E-3C28-4482-A29C-D5F47051D174}"/>
              </a:ext>
            </a:extLst>
          </p:cNvPr>
          <p:cNvGrpSpPr/>
          <p:nvPr/>
        </p:nvGrpSpPr>
        <p:grpSpPr>
          <a:xfrm>
            <a:off x="2298295" y="112272"/>
            <a:ext cx="8245335" cy="6453419"/>
            <a:chOff x="2298295" y="112272"/>
            <a:chExt cx="8245335" cy="6453419"/>
          </a:xfrm>
        </p:grpSpPr>
        <p:pic>
          <p:nvPicPr>
            <p:cNvPr id="3" name="Picture 2">
              <a:extLst>
                <a:ext uri="{FF2B5EF4-FFF2-40B4-BE49-F238E27FC236}">
                  <a16:creationId xmlns:a16="http://schemas.microsoft.com/office/drawing/2014/main" xmlns="" id="{2EC9C5D3-5DCB-4875-9B6D-60D505C37DEF}"/>
                </a:ext>
              </a:extLst>
            </p:cNvPr>
            <p:cNvPicPr>
              <a:picLocks noChangeAspect="1"/>
            </p:cNvPicPr>
            <p:nvPr/>
          </p:nvPicPr>
          <p:blipFill>
            <a:blip r:embed="rId2"/>
            <a:stretch>
              <a:fillRect/>
            </a:stretch>
          </p:blipFill>
          <p:spPr>
            <a:xfrm>
              <a:off x="2298295" y="194872"/>
              <a:ext cx="8245335" cy="6370819"/>
            </a:xfrm>
            <a:prstGeom prst="rect">
              <a:avLst/>
            </a:prstGeom>
          </p:spPr>
        </p:pic>
        <p:pic>
          <p:nvPicPr>
            <p:cNvPr id="4" name="Picture 3">
              <a:extLst>
                <a:ext uri="{FF2B5EF4-FFF2-40B4-BE49-F238E27FC236}">
                  <a16:creationId xmlns:a16="http://schemas.microsoft.com/office/drawing/2014/main" xmlns="" id="{5BEDF25B-4D7C-41D3-8EE3-43B482E84080}"/>
                </a:ext>
              </a:extLst>
            </p:cNvPr>
            <p:cNvPicPr>
              <a:picLocks noChangeAspect="1"/>
            </p:cNvPicPr>
            <p:nvPr/>
          </p:nvPicPr>
          <p:blipFill>
            <a:blip r:embed="rId3"/>
            <a:stretch>
              <a:fillRect/>
            </a:stretch>
          </p:blipFill>
          <p:spPr>
            <a:xfrm>
              <a:off x="3560170" y="112272"/>
              <a:ext cx="442204" cy="359291"/>
            </a:xfrm>
            <a:prstGeom prst="rect">
              <a:avLst/>
            </a:prstGeom>
          </p:spPr>
        </p:pic>
        <p:pic>
          <p:nvPicPr>
            <p:cNvPr id="5" name="Picture 4">
              <a:extLst>
                <a:ext uri="{FF2B5EF4-FFF2-40B4-BE49-F238E27FC236}">
                  <a16:creationId xmlns:a16="http://schemas.microsoft.com/office/drawing/2014/main" xmlns="" id="{FE3833E6-95C0-4053-BDCD-6FCD60EA4046}"/>
                </a:ext>
              </a:extLst>
            </p:cNvPr>
            <p:cNvPicPr>
              <a:picLocks noChangeAspect="1"/>
            </p:cNvPicPr>
            <p:nvPr/>
          </p:nvPicPr>
          <p:blipFill>
            <a:blip r:embed="rId3"/>
            <a:stretch>
              <a:fillRect/>
            </a:stretch>
          </p:blipFill>
          <p:spPr>
            <a:xfrm>
              <a:off x="3532690" y="369602"/>
              <a:ext cx="442204" cy="359291"/>
            </a:xfrm>
            <a:prstGeom prst="rect">
              <a:avLst/>
            </a:prstGeom>
          </p:spPr>
        </p:pic>
        <p:pic>
          <p:nvPicPr>
            <p:cNvPr id="9" name="Picture 8">
              <a:extLst>
                <a:ext uri="{FF2B5EF4-FFF2-40B4-BE49-F238E27FC236}">
                  <a16:creationId xmlns:a16="http://schemas.microsoft.com/office/drawing/2014/main" xmlns="" id="{1DF11F5B-6F0F-41BE-83AF-FB1F3E94465A}"/>
                </a:ext>
              </a:extLst>
            </p:cNvPr>
            <p:cNvPicPr>
              <a:picLocks noChangeAspect="1"/>
            </p:cNvPicPr>
            <p:nvPr/>
          </p:nvPicPr>
          <p:blipFill>
            <a:blip r:embed="rId4"/>
            <a:stretch>
              <a:fillRect/>
            </a:stretch>
          </p:blipFill>
          <p:spPr>
            <a:xfrm>
              <a:off x="4170001" y="2040538"/>
              <a:ext cx="314325" cy="228600"/>
            </a:xfrm>
            <a:prstGeom prst="rect">
              <a:avLst/>
            </a:prstGeom>
          </p:spPr>
        </p:pic>
        <p:pic>
          <p:nvPicPr>
            <p:cNvPr id="11" name="Picture 10">
              <a:extLst>
                <a:ext uri="{FF2B5EF4-FFF2-40B4-BE49-F238E27FC236}">
                  <a16:creationId xmlns:a16="http://schemas.microsoft.com/office/drawing/2014/main" xmlns="" id="{D29F03E9-0D82-486C-990E-95BF338AF7A5}"/>
                </a:ext>
              </a:extLst>
            </p:cNvPr>
            <p:cNvPicPr>
              <a:picLocks noChangeAspect="1"/>
            </p:cNvPicPr>
            <p:nvPr/>
          </p:nvPicPr>
          <p:blipFill>
            <a:blip r:embed="rId4"/>
            <a:stretch>
              <a:fillRect/>
            </a:stretch>
          </p:blipFill>
          <p:spPr>
            <a:xfrm>
              <a:off x="4259943" y="871311"/>
              <a:ext cx="314325" cy="228600"/>
            </a:xfrm>
            <a:prstGeom prst="rect">
              <a:avLst/>
            </a:prstGeom>
          </p:spPr>
        </p:pic>
      </p:grpSp>
    </p:spTree>
    <p:extLst>
      <p:ext uri="{BB962C8B-B14F-4D97-AF65-F5344CB8AC3E}">
        <p14:creationId xmlns:p14="http://schemas.microsoft.com/office/powerpoint/2010/main" xmlns="" val="27018691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AE45EA-9C33-45B0-83F4-DDC3E5C32911}"/>
              </a:ext>
            </a:extLst>
          </p:cNvPr>
          <p:cNvPicPr>
            <a:picLocks noChangeAspect="1"/>
          </p:cNvPicPr>
          <p:nvPr/>
        </p:nvPicPr>
        <p:blipFill>
          <a:blip r:embed="rId2"/>
          <a:stretch>
            <a:fillRect/>
          </a:stretch>
        </p:blipFill>
        <p:spPr>
          <a:xfrm>
            <a:off x="3033712" y="194872"/>
            <a:ext cx="6890147" cy="6172200"/>
          </a:xfrm>
          <a:prstGeom prst="rect">
            <a:avLst/>
          </a:prstGeom>
        </p:spPr>
      </p:pic>
    </p:spTree>
    <p:extLst>
      <p:ext uri="{BB962C8B-B14F-4D97-AF65-F5344CB8AC3E}">
        <p14:creationId xmlns:p14="http://schemas.microsoft.com/office/powerpoint/2010/main" xmlns="" val="1986445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6F7BDF-EF2E-429D-8061-3B634E82DFF8}"/>
              </a:ext>
            </a:extLst>
          </p:cNvPr>
          <p:cNvGrpSpPr/>
          <p:nvPr/>
        </p:nvGrpSpPr>
        <p:grpSpPr>
          <a:xfrm>
            <a:off x="2098857" y="321429"/>
            <a:ext cx="7989523" cy="6241296"/>
            <a:chOff x="2098857" y="321429"/>
            <a:chExt cx="7989523" cy="6241296"/>
          </a:xfrm>
        </p:grpSpPr>
        <p:pic>
          <p:nvPicPr>
            <p:cNvPr id="3" name="Picture 2">
              <a:extLst>
                <a:ext uri="{FF2B5EF4-FFF2-40B4-BE49-F238E27FC236}">
                  <a16:creationId xmlns:a16="http://schemas.microsoft.com/office/drawing/2014/main" xmlns="" id="{0A1B54CA-C98C-4BB6-8D97-1671D34B3ACE}"/>
                </a:ext>
              </a:extLst>
            </p:cNvPr>
            <p:cNvPicPr>
              <a:picLocks noChangeAspect="1"/>
            </p:cNvPicPr>
            <p:nvPr/>
          </p:nvPicPr>
          <p:blipFill>
            <a:blip r:embed="rId2"/>
            <a:stretch>
              <a:fillRect/>
            </a:stretch>
          </p:blipFill>
          <p:spPr>
            <a:xfrm>
              <a:off x="2098857" y="321429"/>
              <a:ext cx="7989523" cy="2601653"/>
            </a:xfrm>
            <a:prstGeom prst="rect">
              <a:avLst/>
            </a:prstGeom>
          </p:spPr>
        </p:pic>
        <p:pic>
          <p:nvPicPr>
            <p:cNvPr id="5" name="Picture 4">
              <a:extLst>
                <a:ext uri="{FF2B5EF4-FFF2-40B4-BE49-F238E27FC236}">
                  <a16:creationId xmlns:a16="http://schemas.microsoft.com/office/drawing/2014/main" xmlns="" id="{6EBC81FA-A299-4889-A940-34FC304D88BF}"/>
                </a:ext>
              </a:extLst>
            </p:cNvPr>
            <p:cNvPicPr>
              <a:picLocks noChangeAspect="1"/>
            </p:cNvPicPr>
            <p:nvPr/>
          </p:nvPicPr>
          <p:blipFill>
            <a:blip r:embed="rId3"/>
            <a:stretch>
              <a:fillRect/>
            </a:stretch>
          </p:blipFill>
          <p:spPr>
            <a:xfrm>
              <a:off x="2098858" y="2923082"/>
              <a:ext cx="7989522" cy="3639643"/>
            </a:xfrm>
            <a:prstGeom prst="rect">
              <a:avLst/>
            </a:prstGeom>
          </p:spPr>
        </p:pic>
      </p:grpSp>
      <p:graphicFrame>
        <p:nvGraphicFramePr>
          <p:cNvPr id="7" name="Table 6">
            <a:extLst>
              <a:ext uri="{FF2B5EF4-FFF2-40B4-BE49-F238E27FC236}">
                <a16:creationId xmlns:a16="http://schemas.microsoft.com/office/drawing/2014/main" xmlns="" id="{D36FDA07-6B11-4CA0-A539-4D5FBE3BC2D6}"/>
              </a:ext>
            </a:extLst>
          </p:cNvPr>
          <p:cNvGraphicFramePr>
            <a:graphicFrameLocks noGrp="1"/>
          </p:cNvGraphicFramePr>
          <p:nvPr>
            <p:extLst>
              <p:ext uri="{D42A27DB-BD31-4B8C-83A1-F6EECF244321}">
                <p14:modId xmlns:p14="http://schemas.microsoft.com/office/powerpoint/2010/main" xmlns="" val="2539643887"/>
              </p:ext>
            </p:extLst>
          </p:nvPr>
        </p:nvGraphicFramePr>
        <p:xfrm>
          <a:off x="1978702" y="295275"/>
          <a:ext cx="2533337" cy="274320"/>
        </p:xfrm>
        <a:graphic>
          <a:graphicData uri="http://schemas.openxmlformats.org/drawingml/2006/table">
            <a:tbl>
              <a:tblPr/>
              <a:tblGrid>
                <a:gridCol w="2533337">
                  <a:extLst>
                    <a:ext uri="{9D8B030D-6E8A-4147-A177-3AD203B41FA5}">
                      <a16:colId xmlns:a16="http://schemas.microsoft.com/office/drawing/2014/main" xmlns="" val="434612416"/>
                    </a:ext>
                  </a:extLst>
                </a:gridCol>
              </a:tblGrid>
              <a:tr h="254833">
                <a:tc>
                  <a:txBody>
                    <a:bodyPr/>
                    <a:lstStyle/>
                    <a:p>
                      <a:endParaRPr lang="en-US" sz="1200"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xmlns="" val="4086636213"/>
                  </a:ext>
                </a:extLst>
              </a:tr>
            </a:tbl>
          </a:graphicData>
        </a:graphic>
      </p:graphicFrame>
      <p:graphicFrame>
        <p:nvGraphicFramePr>
          <p:cNvPr id="8" name="Table 7">
            <a:extLst>
              <a:ext uri="{FF2B5EF4-FFF2-40B4-BE49-F238E27FC236}">
                <a16:creationId xmlns:a16="http://schemas.microsoft.com/office/drawing/2014/main" xmlns="" id="{88366958-0069-4EA9-B3B1-57132E85B4FD}"/>
              </a:ext>
            </a:extLst>
          </p:cNvPr>
          <p:cNvGraphicFramePr>
            <a:graphicFrameLocks noGrp="1"/>
          </p:cNvGraphicFramePr>
          <p:nvPr>
            <p:extLst>
              <p:ext uri="{D42A27DB-BD31-4B8C-83A1-F6EECF244321}">
                <p14:modId xmlns:p14="http://schemas.microsoft.com/office/powerpoint/2010/main" xmlns="" val="1801731341"/>
              </p:ext>
            </p:extLst>
          </p:nvPr>
        </p:nvGraphicFramePr>
        <p:xfrm>
          <a:off x="1993692" y="1109272"/>
          <a:ext cx="3207895" cy="274320"/>
        </p:xfrm>
        <a:graphic>
          <a:graphicData uri="http://schemas.openxmlformats.org/drawingml/2006/table">
            <a:tbl>
              <a:tblPr/>
              <a:tblGrid>
                <a:gridCol w="3207895">
                  <a:extLst>
                    <a:ext uri="{9D8B030D-6E8A-4147-A177-3AD203B41FA5}">
                      <a16:colId xmlns:a16="http://schemas.microsoft.com/office/drawing/2014/main" xmlns="" val="3613190219"/>
                    </a:ext>
                  </a:extLst>
                </a:gridCol>
              </a:tblGrid>
              <a:tr h="224853">
                <a:tc>
                  <a:txBody>
                    <a:bodyPr/>
                    <a:lstStyle/>
                    <a:p>
                      <a:endParaRPr lang="en-US" sz="1200"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xmlns="" val="3579367890"/>
                  </a:ext>
                </a:extLst>
              </a:tr>
            </a:tbl>
          </a:graphicData>
        </a:graphic>
      </p:graphicFrame>
      <p:graphicFrame>
        <p:nvGraphicFramePr>
          <p:cNvPr id="9" name="Table 8">
            <a:extLst>
              <a:ext uri="{FF2B5EF4-FFF2-40B4-BE49-F238E27FC236}">
                <a16:creationId xmlns:a16="http://schemas.microsoft.com/office/drawing/2014/main" xmlns="" id="{F3A67AF8-A386-48AF-99DB-660AD267AAFF}"/>
              </a:ext>
            </a:extLst>
          </p:cNvPr>
          <p:cNvGraphicFramePr>
            <a:graphicFrameLocks noGrp="1"/>
          </p:cNvGraphicFramePr>
          <p:nvPr>
            <p:extLst>
              <p:ext uri="{D42A27DB-BD31-4B8C-83A1-F6EECF244321}">
                <p14:modId xmlns:p14="http://schemas.microsoft.com/office/powerpoint/2010/main" xmlns="" val="1672428495"/>
              </p:ext>
            </p:extLst>
          </p:nvPr>
        </p:nvGraphicFramePr>
        <p:xfrm>
          <a:off x="2548328" y="4961744"/>
          <a:ext cx="1169233" cy="274320"/>
        </p:xfrm>
        <a:graphic>
          <a:graphicData uri="http://schemas.openxmlformats.org/drawingml/2006/table">
            <a:tbl>
              <a:tblPr/>
              <a:tblGrid>
                <a:gridCol w="1169233">
                  <a:extLst>
                    <a:ext uri="{9D8B030D-6E8A-4147-A177-3AD203B41FA5}">
                      <a16:colId xmlns:a16="http://schemas.microsoft.com/office/drawing/2014/main" xmlns="" val="3489485175"/>
                    </a:ext>
                  </a:extLst>
                </a:gridCol>
              </a:tblGrid>
              <a:tr h="164892">
                <a:tc>
                  <a:txBody>
                    <a:bodyPr/>
                    <a:lstStyle/>
                    <a:p>
                      <a:endParaRPr lang="en-US" sz="1200"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xmlns="" val="3720406281"/>
                  </a:ext>
                </a:extLst>
              </a:tr>
            </a:tbl>
          </a:graphicData>
        </a:graphic>
      </p:graphicFrame>
      <p:graphicFrame>
        <p:nvGraphicFramePr>
          <p:cNvPr id="10" name="Table 9">
            <a:extLst>
              <a:ext uri="{FF2B5EF4-FFF2-40B4-BE49-F238E27FC236}">
                <a16:creationId xmlns:a16="http://schemas.microsoft.com/office/drawing/2014/main" xmlns="" id="{1B43BC66-F913-4EC8-9E16-EE1D949B58D4}"/>
              </a:ext>
            </a:extLst>
          </p:cNvPr>
          <p:cNvGraphicFramePr>
            <a:graphicFrameLocks noGrp="1"/>
          </p:cNvGraphicFramePr>
          <p:nvPr>
            <p:extLst>
              <p:ext uri="{D42A27DB-BD31-4B8C-83A1-F6EECF244321}">
                <p14:modId xmlns:p14="http://schemas.microsoft.com/office/powerpoint/2010/main" xmlns="" val="1596478798"/>
              </p:ext>
            </p:extLst>
          </p:nvPr>
        </p:nvGraphicFramePr>
        <p:xfrm>
          <a:off x="2563318" y="5771213"/>
          <a:ext cx="1184223" cy="274320"/>
        </p:xfrm>
        <a:graphic>
          <a:graphicData uri="http://schemas.openxmlformats.org/drawingml/2006/table">
            <a:tbl>
              <a:tblPr/>
              <a:tblGrid>
                <a:gridCol w="1184223">
                  <a:extLst>
                    <a:ext uri="{9D8B030D-6E8A-4147-A177-3AD203B41FA5}">
                      <a16:colId xmlns:a16="http://schemas.microsoft.com/office/drawing/2014/main" xmlns="" val="3086760940"/>
                    </a:ext>
                  </a:extLst>
                </a:gridCol>
              </a:tblGrid>
              <a:tr h="274320">
                <a:tc>
                  <a:txBody>
                    <a:bodyPr/>
                    <a:lstStyle/>
                    <a:p>
                      <a:endParaRPr lang="en-US" sz="1100"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xmlns="" val="115237989"/>
                  </a:ext>
                </a:extLst>
              </a:tr>
            </a:tbl>
          </a:graphicData>
        </a:graphic>
      </p:graphicFrame>
    </p:spTree>
    <p:extLst>
      <p:ext uri="{BB962C8B-B14F-4D97-AF65-F5344CB8AC3E}">
        <p14:creationId xmlns:p14="http://schemas.microsoft.com/office/powerpoint/2010/main" xmlns="" val="346812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D0BBF5-29F8-440F-A9A4-C7DE871E58DF}"/>
              </a:ext>
            </a:extLst>
          </p:cNvPr>
          <p:cNvPicPr>
            <a:picLocks noChangeAspect="1"/>
          </p:cNvPicPr>
          <p:nvPr/>
        </p:nvPicPr>
        <p:blipFill>
          <a:blip r:embed="rId2"/>
          <a:stretch>
            <a:fillRect/>
          </a:stretch>
        </p:blipFill>
        <p:spPr>
          <a:xfrm>
            <a:off x="566712" y="807719"/>
            <a:ext cx="9686248" cy="5473394"/>
          </a:xfrm>
          <a:prstGeom prst="rect">
            <a:avLst/>
          </a:prstGeom>
        </p:spPr>
      </p:pic>
      <p:sp>
        <p:nvSpPr>
          <p:cNvPr id="4" name="TextBox 3">
            <a:extLst>
              <a:ext uri="{FF2B5EF4-FFF2-40B4-BE49-F238E27FC236}">
                <a16:creationId xmlns:a16="http://schemas.microsoft.com/office/drawing/2014/main" xmlns="" id="{6E75B218-3ABF-444C-B92C-3EC193352B7A}"/>
              </a:ext>
            </a:extLst>
          </p:cNvPr>
          <p:cNvSpPr txBox="1"/>
          <p:nvPr/>
        </p:nvSpPr>
        <p:spPr>
          <a:xfrm>
            <a:off x="566712" y="346054"/>
            <a:ext cx="1267056" cy="461665"/>
          </a:xfrm>
          <a:prstGeom prst="rect">
            <a:avLst/>
          </a:prstGeom>
          <a:noFill/>
        </p:spPr>
        <p:txBody>
          <a:bodyPr wrap="square" rtlCol="0">
            <a:spAutoFit/>
          </a:bodyPr>
          <a:lstStyle/>
          <a:p>
            <a:r>
              <a:rPr lang="en-US" sz="2400" b="1" dirty="0">
                <a:solidFill>
                  <a:srgbClr val="FF0000"/>
                </a:solidFill>
              </a:rPr>
              <a:t>Problem</a:t>
            </a:r>
          </a:p>
        </p:txBody>
      </p:sp>
    </p:spTree>
    <p:extLst>
      <p:ext uri="{BB962C8B-B14F-4D97-AF65-F5344CB8AC3E}">
        <p14:creationId xmlns:p14="http://schemas.microsoft.com/office/powerpoint/2010/main" xmlns="" val="2781054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C29965-5832-4B93-A40A-906A519FAA19}"/>
              </a:ext>
            </a:extLst>
          </p:cNvPr>
          <p:cNvPicPr>
            <a:picLocks noChangeAspect="1"/>
          </p:cNvPicPr>
          <p:nvPr/>
        </p:nvPicPr>
        <p:blipFill>
          <a:blip r:embed="rId2"/>
          <a:stretch>
            <a:fillRect/>
          </a:stretch>
        </p:blipFill>
        <p:spPr>
          <a:xfrm>
            <a:off x="1064322" y="1454046"/>
            <a:ext cx="9124618" cy="3453749"/>
          </a:xfrm>
          <a:prstGeom prst="rect">
            <a:avLst/>
          </a:prstGeom>
        </p:spPr>
      </p:pic>
      <p:sp>
        <p:nvSpPr>
          <p:cNvPr id="4" name="TextBox 3">
            <a:extLst>
              <a:ext uri="{FF2B5EF4-FFF2-40B4-BE49-F238E27FC236}">
                <a16:creationId xmlns:a16="http://schemas.microsoft.com/office/drawing/2014/main" xmlns="" id="{6C24C1DF-8A00-4B66-9B0A-63D196918E25}"/>
              </a:ext>
            </a:extLst>
          </p:cNvPr>
          <p:cNvSpPr txBox="1"/>
          <p:nvPr/>
        </p:nvSpPr>
        <p:spPr>
          <a:xfrm>
            <a:off x="1064322" y="421005"/>
            <a:ext cx="1267056" cy="461665"/>
          </a:xfrm>
          <a:prstGeom prst="rect">
            <a:avLst/>
          </a:prstGeom>
          <a:noFill/>
        </p:spPr>
        <p:txBody>
          <a:bodyPr wrap="square" rtlCol="0">
            <a:spAutoFit/>
          </a:bodyPr>
          <a:lstStyle/>
          <a:p>
            <a:r>
              <a:rPr lang="en-US" sz="2400" b="1" dirty="0">
                <a:solidFill>
                  <a:srgbClr val="FF0000"/>
                </a:solidFill>
              </a:rPr>
              <a:t>Problem</a:t>
            </a:r>
          </a:p>
        </p:txBody>
      </p:sp>
    </p:spTree>
    <p:extLst>
      <p:ext uri="{BB962C8B-B14F-4D97-AF65-F5344CB8AC3E}">
        <p14:creationId xmlns:p14="http://schemas.microsoft.com/office/powerpoint/2010/main" xmlns="" val="79098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A269660-BBDF-4E9E-B963-A4049551A4FE}"/>
              </a:ext>
            </a:extLst>
          </p:cNvPr>
          <p:cNvSpPr txBox="1"/>
          <p:nvPr/>
        </p:nvSpPr>
        <p:spPr>
          <a:xfrm>
            <a:off x="911483" y="525934"/>
            <a:ext cx="1267056" cy="461665"/>
          </a:xfrm>
          <a:prstGeom prst="rect">
            <a:avLst/>
          </a:prstGeom>
          <a:noFill/>
        </p:spPr>
        <p:txBody>
          <a:bodyPr wrap="square" rtlCol="0">
            <a:spAutoFit/>
          </a:bodyPr>
          <a:lstStyle/>
          <a:p>
            <a:r>
              <a:rPr lang="en-US" sz="2400" b="1" dirty="0">
                <a:solidFill>
                  <a:srgbClr val="FF0000"/>
                </a:solidFill>
              </a:rPr>
              <a:t>Problem</a:t>
            </a:r>
          </a:p>
        </p:txBody>
      </p:sp>
      <p:pic>
        <p:nvPicPr>
          <p:cNvPr id="4" name="Picture 3">
            <a:extLst>
              <a:ext uri="{FF2B5EF4-FFF2-40B4-BE49-F238E27FC236}">
                <a16:creationId xmlns:a16="http://schemas.microsoft.com/office/drawing/2014/main" xmlns="" id="{18F1A308-8A34-4B18-979B-9B3A35BB9E84}"/>
              </a:ext>
            </a:extLst>
          </p:cNvPr>
          <p:cNvPicPr>
            <a:picLocks noChangeAspect="1"/>
          </p:cNvPicPr>
          <p:nvPr/>
        </p:nvPicPr>
        <p:blipFill>
          <a:blip r:embed="rId2"/>
          <a:stretch>
            <a:fillRect/>
          </a:stretch>
        </p:blipFill>
        <p:spPr>
          <a:xfrm>
            <a:off x="911483" y="1104041"/>
            <a:ext cx="9911415" cy="4981966"/>
          </a:xfrm>
          <a:prstGeom prst="rect">
            <a:avLst/>
          </a:prstGeom>
        </p:spPr>
      </p:pic>
    </p:spTree>
    <p:extLst>
      <p:ext uri="{BB962C8B-B14F-4D97-AF65-F5344CB8AC3E}">
        <p14:creationId xmlns:p14="http://schemas.microsoft.com/office/powerpoint/2010/main" xmlns="" val="1746639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134EAA-219B-47D2-AD34-31882267C710}"/>
              </a:ext>
            </a:extLst>
          </p:cNvPr>
          <p:cNvPicPr>
            <a:picLocks noChangeAspect="1"/>
          </p:cNvPicPr>
          <p:nvPr/>
        </p:nvPicPr>
        <p:blipFill>
          <a:blip r:embed="rId2"/>
          <a:stretch>
            <a:fillRect/>
          </a:stretch>
        </p:blipFill>
        <p:spPr>
          <a:xfrm>
            <a:off x="1113878" y="599685"/>
            <a:ext cx="8315325" cy="2390775"/>
          </a:xfrm>
          <a:prstGeom prst="rect">
            <a:avLst/>
          </a:prstGeom>
        </p:spPr>
      </p:pic>
      <p:pic>
        <p:nvPicPr>
          <p:cNvPr id="5" name="Picture 4">
            <a:extLst>
              <a:ext uri="{FF2B5EF4-FFF2-40B4-BE49-F238E27FC236}">
                <a16:creationId xmlns:a16="http://schemas.microsoft.com/office/drawing/2014/main" xmlns="" id="{912EB59E-B0AF-447D-A068-81507D1FA9F4}"/>
              </a:ext>
            </a:extLst>
          </p:cNvPr>
          <p:cNvPicPr>
            <a:picLocks noChangeAspect="1"/>
          </p:cNvPicPr>
          <p:nvPr/>
        </p:nvPicPr>
        <p:blipFill>
          <a:blip r:embed="rId3"/>
          <a:stretch>
            <a:fillRect/>
          </a:stretch>
        </p:blipFill>
        <p:spPr>
          <a:xfrm>
            <a:off x="1113878" y="3009900"/>
            <a:ext cx="7381875" cy="3848100"/>
          </a:xfrm>
          <a:prstGeom prst="rect">
            <a:avLst/>
          </a:prstGeom>
        </p:spPr>
      </p:pic>
      <p:sp>
        <p:nvSpPr>
          <p:cNvPr id="6" name="TextBox 5">
            <a:extLst>
              <a:ext uri="{FF2B5EF4-FFF2-40B4-BE49-F238E27FC236}">
                <a16:creationId xmlns:a16="http://schemas.microsoft.com/office/drawing/2014/main" xmlns="" id="{1F4EC2A4-1791-4D32-9EEF-D9C941916EAF}"/>
              </a:ext>
            </a:extLst>
          </p:cNvPr>
          <p:cNvSpPr txBox="1"/>
          <p:nvPr/>
        </p:nvSpPr>
        <p:spPr>
          <a:xfrm>
            <a:off x="911483" y="181162"/>
            <a:ext cx="1267056" cy="461665"/>
          </a:xfrm>
          <a:prstGeom prst="rect">
            <a:avLst/>
          </a:prstGeom>
          <a:noFill/>
        </p:spPr>
        <p:txBody>
          <a:bodyPr wrap="square" rtlCol="0">
            <a:spAutoFit/>
          </a:bodyPr>
          <a:lstStyle/>
          <a:p>
            <a:r>
              <a:rPr lang="en-US" sz="2400" b="1" dirty="0">
                <a:solidFill>
                  <a:srgbClr val="FF0000"/>
                </a:solidFill>
              </a:rPr>
              <a:t>Problem</a:t>
            </a:r>
          </a:p>
        </p:txBody>
      </p:sp>
    </p:spTree>
    <p:extLst>
      <p:ext uri="{BB962C8B-B14F-4D97-AF65-F5344CB8AC3E}">
        <p14:creationId xmlns:p14="http://schemas.microsoft.com/office/powerpoint/2010/main" xmlns="" val="1173982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671E23-19CD-4457-A9FD-15BBDC76E2CF}"/>
              </a:ext>
            </a:extLst>
          </p:cNvPr>
          <p:cNvSpPr txBox="1"/>
          <p:nvPr/>
        </p:nvSpPr>
        <p:spPr>
          <a:xfrm>
            <a:off x="643467" y="321734"/>
            <a:ext cx="10905066" cy="8526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FF0000"/>
                </a:solidFill>
                <a:latin typeface="Helvectica"/>
                <a:ea typeface="+mj-ea"/>
                <a:cs typeface="+mj-cs"/>
              </a:rPr>
              <a:t>Full</a:t>
            </a:r>
            <a:r>
              <a:rPr lang="en-US" sz="3600" b="1" kern="1200" dirty="0">
                <a:solidFill>
                  <a:srgbClr val="FF0000"/>
                </a:solidFill>
                <a:latin typeface="Helvectica"/>
                <a:ea typeface="+mj-ea"/>
                <a:cs typeface="+mj-cs"/>
              </a:rPr>
              <a:t>-Wave </a:t>
            </a:r>
            <a:r>
              <a:rPr lang="en-US" sz="3600" b="1" dirty="0">
                <a:solidFill>
                  <a:srgbClr val="FF0000"/>
                </a:solidFill>
                <a:latin typeface="Helvectica"/>
                <a:ea typeface="+mj-ea"/>
                <a:cs typeface="+mj-cs"/>
              </a:rPr>
              <a:t>R</a:t>
            </a:r>
            <a:r>
              <a:rPr lang="en-US" sz="3600" b="1" kern="1200" dirty="0">
                <a:solidFill>
                  <a:srgbClr val="FF0000"/>
                </a:solidFill>
                <a:latin typeface="Helvectica"/>
                <a:ea typeface="+mj-ea"/>
                <a:cs typeface="+mj-cs"/>
              </a:rPr>
              <a:t>ectifier</a:t>
            </a:r>
            <a:r>
              <a:rPr lang="en-US" sz="3600" kern="1200" dirty="0">
                <a:solidFill>
                  <a:schemeClr val="tx1"/>
                </a:solidFill>
                <a:latin typeface="Helvectica"/>
                <a:ea typeface="+mj-ea"/>
                <a:cs typeface="+mj-cs"/>
              </a:rPr>
              <a:t>(FWR).</a:t>
            </a:r>
            <a:endParaRPr lang="en-US" sz="3600" b="1" kern="1200" dirty="0">
              <a:solidFill>
                <a:schemeClr val="tx1"/>
              </a:solidFill>
              <a:latin typeface="Helvectica"/>
              <a:ea typeface="+mj-ea"/>
              <a:cs typeface="+mj-cs"/>
            </a:endParaRPr>
          </a:p>
        </p:txBody>
      </p:sp>
      <p:pic>
        <p:nvPicPr>
          <p:cNvPr id="4" name="Picture 3">
            <a:extLst>
              <a:ext uri="{FF2B5EF4-FFF2-40B4-BE49-F238E27FC236}">
                <a16:creationId xmlns:a16="http://schemas.microsoft.com/office/drawing/2014/main" xmlns="" id="{B04388E2-60E8-417A-B363-8E260860BCF9}"/>
              </a:ext>
            </a:extLst>
          </p:cNvPr>
          <p:cNvPicPr>
            <a:picLocks noChangeAspect="1"/>
          </p:cNvPicPr>
          <p:nvPr/>
        </p:nvPicPr>
        <p:blipFill>
          <a:blip r:embed="rId2"/>
          <a:stretch>
            <a:fillRect/>
          </a:stretch>
        </p:blipFill>
        <p:spPr>
          <a:xfrm>
            <a:off x="2862262" y="2907241"/>
            <a:ext cx="6467475" cy="3629025"/>
          </a:xfrm>
          <a:prstGeom prst="rect">
            <a:avLst/>
          </a:prstGeom>
        </p:spPr>
      </p:pic>
      <p:sp>
        <p:nvSpPr>
          <p:cNvPr id="6" name="TextBox 5">
            <a:extLst>
              <a:ext uri="{FF2B5EF4-FFF2-40B4-BE49-F238E27FC236}">
                <a16:creationId xmlns:a16="http://schemas.microsoft.com/office/drawing/2014/main" xmlns="" id="{2A0E9762-5EDB-40FC-8C6C-28895AD0CD12}"/>
              </a:ext>
            </a:extLst>
          </p:cNvPr>
          <p:cNvSpPr txBox="1"/>
          <p:nvPr/>
        </p:nvSpPr>
        <p:spPr>
          <a:xfrm>
            <a:off x="993099" y="1025128"/>
            <a:ext cx="10249524" cy="1754326"/>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Helvectica"/>
              </a:rPr>
              <a:t>It converts an ac voltage into a pulsating dc voltage using both half cycles of the applied ac voltage. </a:t>
            </a:r>
          </a:p>
          <a:p>
            <a:pPr marL="285750" indent="-285750" algn="just">
              <a:buFont typeface="Arial" panose="020B0604020202020204" pitchFamily="34" charset="0"/>
              <a:buChar char="•"/>
            </a:pPr>
            <a:r>
              <a:rPr lang="en-US" dirty="0">
                <a:latin typeface="Helvectica"/>
              </a:rPr>
              <a:t>It uses two diodes of which one conducts during one half-cycle while the other diode conducts during the other half-cycle of the applied ac voltage. </a:t>
            </a:r>
          </a:p>
          <a:p>
            <a:pPr marL="285750" indent="-285750" algn="just">
              <a:buFont typeface="Arial" panose="020B0604020202020204" pitchFamily="34" charset="0"/>
              <a:buChar char="•"/>
            </a:pPr>
            <a:r>
              <a:rPr lang="en-US" dirty="0">
                <a:latin typeface="Helvectica"/>
              </a:rPr>
              <a:t>There are two types of full-wave rectifier, viz., (</a:t>
            </a:r>
            <a:r>
              <a:rPr lang="en-US" dirty="0" err="1">
                <a:latin typeface="Helvectica"/>
              </a:rPr>
              <a:t>i</a:t>
            </a:r>
            <a:r>
              <a:rPr lang="en-US" dirty="0">
                <a:latin typeface="Helvectica"/>
              </a:rPr>
              <a:t>), </a:t>
            </a:r>
            <a:r>
              <a:rPr lang="en-US" dirty="0">
                <a:solidFill>
                  <a:srgbClr val="FF0000"/>
                </a:solidFill>
                <a:latin typeface="Helvectica"/>
              </a:rPr>
              <a:t>full-wave rectifier with </a:t>
            </a:r>
            <a:r>
              <a:rPr lang="en-US" dirty="0" err="1">
                <a:solidFill>
                  <a:srgbClr val="FF0000"/>
                </a:solidFill>
                <a:latin typeface="Helvectica"/>
              </a:rPr>
              <a:t>centre</a:t>
            </a:r>
            <a:r>
              <a:rPr lang="en-US" dirty="0">
                <a:solidFill>
                  <a:srgbClr val="FF0000"/>
                </a:solidFill>
                <a:latin typeface="Helvectica"/>
              </a:rPr>
              <a:t>-tapped transformer</a:t>
            </a:r>
            <a:r>
              <a:rPr lang="en-US" dirty="0">
                <a:latin typeface="Helvectica"/>
              </a:rPr>
              <a:t>, and (ii) full-wave rectifier without transformer (</a:t>
            </a:r>
            <a:r>
              <a:rPr lang="en-US" dirty="0">
                <a:solidFill>
                  <a:srgbClr val="FF0000"/>
                </a:solidFill>
                <a:latin typeface="Helvectica"/>
              </a:rPr>
              <a:t>bridge rectifier</a:t>
            </a:r>
            <a:r>
              <a:rPr lang="en-US" dirty="0">
                <a:latin typeface="Helvectica"/>
              </a:rPr>
              <a:t>).</a:t>
            </a:r>
          </a:p>
        </p:txBody>
      </p:sp>
    </p:spTree>
    <p:extLst>
      <p:ext uri="{BB962C8B-B14F-4D97-AF65-F5344CB8AC3E}">
        <p14:creationId xmlns:p14="http://schemas.microsoft.com/office/powerpoint/2010/main" xmlns="" val="2956548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0688ED28-D330-445A-BCF6-5342237C5255}"/>
              </a:ext>
            </a:extLst>
          </p:cNvPr>
          <p:cNvGrpSpPr/>
          <p:nvPr/>
        </p:nvGrpSpPr>
        <p:grpSpPr>
          <a:xfrm>
            <a:off x="1966286" y="0"/>
            <a:ext cx="8029575" cy="6781800"/>
            <a:chOff x="1966286" y="0"/>
            <a:chExt cx="8029575" cy="6781800"/>
          </a:xfrm>
        </p:grpSpPr>
        <p:grpSp>
          <p:nvGrpSpPr>
            <p:cNvPr id="4" name="Group 7">
              <a:extLst>
                <a:ext uri="{FF2B5EF4-FFF2-40B4-BE49-F238E27FC236}">
                  <a16:creationId xmlns:a16="http://schemas.microsoft.com/office/drawing/2014/main" xmlns="" id="{D3D82C86-6618-4D37-ABC3-EE1DF584D71A}"/>
                </a:ext>
              </a:extLst>
            </p:cNvPr>
            <p:cNvGrpSpPr/>
            <p:nvPr/>
          </p:nvGrpSpPr>
          <p:grpSpPr>
            <a:xfrm>
              <a:off x="1966286" y="0"/>
              <a:ext cx="8029575" cy="6781800"/>
              <a:chOff x="812044" y="48316"/>
              <a:chExt cx="8029575" cy="6733484"/>
            </a:xfrm>
          </p:grpSpPr>
          <p:pic>
            <p:nvPicPr>
              <p:cNvPr id="3" name="Picture 2">
                <a:extLst>
                  <a:ext uri="{FF2B5EF4-FFF2-40B4-BE49-F238E27FC236}">
                    <a16:creationId xmlns:a16="http://schemas.microsoft.com/office/drawing/2014/main" xmlns="" id="{830EFC2E-BF67-4C11-85C4-AF1A91348809}"/>
                  </a:ext>
                </a:extLst>
              </p:cNvPr>
              <p:cNvPicPr>
                <a:picLocks noChangeAspect="1"/>
              </p:cNvPicPr>
              <p:nvPr/>
            </p:nvPicPr>
            <p:blipFill>
              <a:blip r:embed="rId2"/>
              <a:stretch>
                <a:fillRect/>
              </a:stretch>
            </p:blipFill>
            <p:spPr>
              <a:xfrm>
                <a:off x="812044" y="48316"/>
                <a:ext cx="5426284" cy="1589984"/>
              </a:xfrm>
              <a:prstGeom prst="rect">
                <a:avLst/>
              </a:prstGeom>
            </p:spPr>
          </p:pic>
          <p:pic>
            <p:nvPicPr>
              <p:cNvPr id="5" name="Picture 4">
                <a:extLst>
                  <a:ext uri="{FF2B5EF4-FFF2-40B4-BE49-F238E27FC236}">
                    <a16:creationId xmlns:a16="http://schemas.microsoft.com/office/drawing/2014/main" xmlns="" id="{D6E50EDB-F9FE-436B-86A9-A2DE877157F1}"/>
                  </a:ext>
                </a:extLst>
              </p:cNvPr>
              <p:cNvPicPr>
                <a:picLocks noChangeAspect="1"/>
              </p:cNvPicPr>
              <p:nvPr/>
            </p:nvPicPr>
            <p:blipFill>
              <a:blip r:embed="rId3"/>
              <a:stretch>
                <a:fillRect/>
              </a:stretch>
            </p:blipFill>
            <p:spPr>
              <a:xfrm>
                <a:off x="812044" y="1638300"/>
                <a:ext cx="8029575" cy="4391025"/>
              </a:xfrm>
              <a:prstGeom prst="rect">
                <a:avLst/>
              </a:prstGeom>
            </p:spPr>
          </p:pic>
          <p:pic>
            <p:nvPicPr>
              <p:cNvPr id="7" name="Picture 6">
                <a:extLst>
                  <a:ext uri="{FF2B5EF4-FFF2-40B4-BE49-F238E27FC236}">
                    <a16:creationId xmlns:a16="http://schemas.microsoft.com/office/drawing/2014/main" xmlns="" id="{AB336886-C307-4B49-93BC-B89EF5BFC699}"/>
                  </a:ext>
                </a:extLst>
              </p:cNvPr>
              <p:cNvPicPr>
                <a:picLocks noChangeAspect="1"/>
              </p:cNvPicPr>
              <p:nvPr/>
            </p:nvPicPr>
            <p:blipFill>
              <a:blip r:embed="rId4"/>
              <a:stretch>
                <a:fillRect/>
              </a:stretch>
            </p:blipFill>
            <p:spPr>
              <a:xfrm>
                <a:off x="812044" y="6029325"/>
                <a:ext cx="5076825" cy="752475"/>
              </a:xfrm>
              <a:prstGeom prst="rect">
                <a:avLst/>
              </a:prstGeom>
            </p:spPr>
          </p:pic>
        </p:grpSp>
        <p:pic>
          <p:nvPicPr>
            <p:cNvPr id="10" name="Picture 9">
              <a:extLst>
                <a:ext uri="{FF2B5EF4-FFF2-40B4-BE49-F238E27FC236}">
                  <a16:creationId xmlns:a16="http://schemas.microsoft.com/office/drawing/2014/main" xmlns="" id="{B7F32CD4-0454-4E7D-AEB2-C610ED896592}"/>
                </a:ext>
              </a:extLst>
            </p:cNvPr>
            <p:cNvPicPr>
              <a:picLocks noChangeAspect="1"/>
            </p:cNvPicPr>
            <p:nvPr/>
          </p:nvPicPr>
          <p:blipFill>
            <a:blip r:embed="rId5"/>
            <a:stretch>
              <a:fillRect/>
            </a:stretch>
          </p:blipFill>
          <p:spPr>
            <a:xfrm>
              <a:off x="3907598" y="6328424"/>
              <a:ext cx="209550" cy="257175"/>
            </a:xfrm>
            <a:prstGeom prst="rect">
              <a:avLst/>
            </a:prstGeom>
          </p:spPr>
        </p:pic>
      </p:grpSp>
      <p:sp>
        <p:nvSpPr>
          <p:cNvPr id="13" name="TextBox 12">
            <a:extLst>
              <a:ext uri="{FF2B5EF4-FFF2-40B4-BE49-F238E27FC236}">
                <a16:creationId xmlns:a16="http://schemas.microsoft.com/office/drawing/2014/main" xmlns="" id="{C7A8C156-7F8D-4B6D-9039-F58D97821D5A}"/>
              </a:ext>
            </a:extLst>
          </p:cNvPr>
          <p:cNvSpPr txBox="1"/>
          <p:nvPr/>
        </p:nvSpPr>
        <p:spPr>
          <a:xfrm>
            <a:off x="3046751" y="2910803"/>
            <a:ext cx="6093500" cy="369332"/>
          </a:xfrm>
          <a:prstGeom prst="rect">
            <a:avLst/>
          </a:prstGeom>
          <a:noFill/>
        </p:spPr>
        <p:txBody>
          <a:bodyPr wrap="square">
            <a:spAutoFit/>
          </a:bodyPr>
          <a:lstStyle/>
          <a:p>
            <a:endParaRPr lang="en-US" sz="1800" dirty="0"/>
          </a:p>
        </p:txBody>
      </p:sp>
      <p:graphicFrame>
        <p:nvGraphicFramePr>
          <p:cNvPr id="14" name="Table 13">
            <a:extLst>
              <a:ext uri="{FF2B5EF4-FFF2-40B4-BE49-F238E27FC236}">
                <a16:creationId xmlns:a16="http://schemas.microsoft.com/office/drawing/2014/main" xmlns="" id="{4AD33580-7E71-4C7B-A987-72548ED61C3F}"/>
              </a:ext>
            </a:extLst>
          </p:cNvPr>
          <p:cNvGraphicFramePr>
            <a:graphicFrameLocks noGrp="1"/>
          </p:cNvGraphicFramePr>
          <p:nvPr/>
        </p:nvGraphicFramePr>
        <p:xfrm>
          <a:off x="1918741" y="29980"/>
          <a:ext cx="1723869" cy="365760"/>
        </p:xfrm>
        <a:graphic>
          <a:graphicData uri="http://schemas.openxmlformats.org/drawingml/2006/table">
            <a:tbl>
              <a:tblPr/>
              <a:tblGrid>
                <a:gridCol w="1723869">
                  <a:extLst>
                    <a:ext uri="{9D8B030D-6E8A-4147-A177-3AD203B41FA5}">
                      <a16:colId xmlns:a16="http://schemas.microsoft.com/office/drawing/2014/main" xmlns="" val="2266528901"/>
                    </a:ext>
                  </a:extLst>
                </a:gridCol>
              </a:tblGrid>
              <a:tr h="359764">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xmlns="" val="1545023465"/>
                  </a:ext>
                </a:extLst>
              </a:tr>
            </a:tbl>
          </a:graphicData>
        </a:graphic>
      </p:graphicFrame>
    </p:spTree>
    <p:extLst>
      <p:ext uri="{BB962C8B-B14F-4D97-AF65-F5344CB8AC3E}">
        <p14:creationId xmlns:p14="http://schemas.microsoft.com/office/powerpoint/2010/main" xmlns="" val="927112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9DBDF93-BA96-40DB-B7B3-F8A522BD78A2}"/>
              </a:ext>
            </a:extLst>
          </p:cNvPr>
          <p:cNvSpPr txBox="1"/>
          <p:nvPr/>
        </p:nvSpPr>
        <p:spPr>
          <a:xfrm>
            <a:off x="838199" y="291090"/>
            <a:ext cx="105155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kern="1200" dirty="0">
                <a:solidFill>
                  <a:srgbClr val="FF0000"/>
                </a:solidFill>
                <a:latin typeface="+mj-lt"/>
                <a:ea typeface="+mj-ea"/>
                <a:cs typeface="+mj-cs"/>
              </a:rPr>
              <a:t>Types of Semiconductors</a:t>
            </a:r>
          </a:p>
        </p:txBody>
      </p:sp>
      <p:pic>
        <p:nvPicPr>
          <p:cNvPr id="6" name="Picture 5">
            <a:extLst>
              <a:ext uri="{FF2B5EF4-FFF2-40B4-BE49-F238E27FC236}">
                <a16:creationId xmlns="" xmlns:a16="http://schemas.microsoft.com/office/drawing/2014/main" id="{2040A869-433C-4B52-A2F0-9809EB37C0C7}"/>
              </a:ext>
            </a:extLst>
          </p:cNvPr>
          <p:cNvPicPr>
            <a:picLocks noChangeAspect="1"/>
          </p:cNvPicPr>
          <p:nvPr/>
        </p:nvPicPr>
        <p:blipFill>
          <a:blip r:embed="rId2"/>
          <a:stretch>
            <a:fillRect/>
          </a:stretch>
        </p:blipFill>
        <p:spPr>
          <a:xfrm>
            <a:off x="2185987" y="1438275"/>
            <a:ext cx="8254919" cy="4202870"/>
          </a:xfrm>
          <a:prstGeom prst="rect">
            <a:avLst/>
          </a:prstGeom>
        </p:spPr>
      </p:pic>
    </p:spTree>
    <p:extLst>
      <p:ext uri="{BB962C8B-B14F-4D97-AF65-F5344CB8AC3E}">
        <p14:creationId xmlns="" xmlns:p14="http://schemas.microsoft.com/office/powerpoint/2010/main" val="5055005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55D5E1BC-F7EA-4FE1-A54A-8A20EC34EB98}"/>
              </a:ext>
            </a:extLst>
          </p:cNvPr>
          <p:cNvGrpSpPr/>
          <p:nvPr/>
        </p:nvGrpSpPr>
        <p:grpSpPr>
          <a:xfrm>
            <a:off x="2136410" y="336185"/>
            <a:ext cx="8039100" cy="6206164"/>
            <a:chOff x="1281971" y="336185"/>
            <a:chExt cx="8039100" cy="6206164"/>
          </a:xfrm>
        </p:grpSpPr>
        <p:pic>
          <p:nvPicPr>
            <p:cNvPr id="7" name="Picture 6">
              <a:extLst>
                <a:ext uri="{FF2B5EF4-FFF2-40B4-BE49-F238E27FC236}">
                  <a16:creationId xmlns:a16="http://schemas.microsoft.com/office/drawing/2014/main" xmlns="" id="{302C16CC-F40F-4324-9DD3-735D6EC65950}"/>
                </a:ext>
              </a:extLst>
            </p:cNvPr>
            <p:cNvPicPr>
              <a:picLocks noChangeAspect="1"/>
            </p:cNvPicPr>
            <p:nvPr/>
          </p:nvPicPr>
          <p:blipFill>
            <a:blip r:embed="rId2"/>
            <a:stretch>
              <a:fillRect/>
            </a:stretch>
          </p:blipFill>
          <p:spPr>
            <a:xfrm>
              <a:off x="1281971" y="336185"/>
              <a:ext cx="8039100" cy="4476750"/>
            </a:xfrm>
            <a:prstGeom prst="rect">
              <a:avLst/>
            </a:prstGeom>
          </p:spPr>
        </p:pic>
        <p:pic>
          <p:nvPicPr>
            <p:cNvPr id="9" name="Picture 8">
              <a:extLst>
                <a:ext uri="{FF2B5EF4-FFF2-40B4-BE49-F238E27FC236}">
                  <a16:creationId xmlns:a16="http://schemas.microsoft.com/office/drawing/2014/main" xmlns="" id="{3C105D14-8698-44D8-9CEB-7928F6516152}"/>
                </a:ext>
              </a:extLst>
            </p:cNvPr>
            <p:cNvPicPr>
              <a:picLocks noChangeAspect="1"/>
            </p:cNvPicPr>
            <p:nvPr/>
          </p:nvPicPr>
          <p:blipFill>
            <a:blip r:embed="rId3"/>
            <a:stretch>
              <a:fillRect/>
            </a:stretch>
          </p:blipFill>
          <p:spPr>
            <a:xfrm>
              <a:off x="1367696" y="5142174"/>
              <a:ext cx="7953375" cy="1400175"/>
            </a:xfrm>
            <a:prstGeom prst="rect">
              <a:avLst/>
            </a:prstGeom>
          </p:spPr>
        </p:pic>
      </p:grpSp>
    </p:spTree>
    <p:extLst>
      <p:ext uri="{BB962C8B-B14F-4D97-AF65-F5344CB8AC3E}">
        <p14:creationId xmlns:p14="http://schemas.microsoft.com/office/powerpoint/2010/main" xmlns="" val="3753655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29E8AD9C-D3F4-4756-BE82-361A0B9499DB}"/>
              </a:ext>
            </a:extLst>
          </p:cNvPr>
          <p:cNvGrpSpPr/>
          <p:nvPr/>
        </p:nvGrpSpPr>
        <p:grpSpPr>
          <a:xfrm>
            <a:off x="761297" y="115768"/>
            <a:ext cx="9387044" cy="6434934"/>
            <a:chOff x="761297" y="115768"/>
            <a:chExt cx="9387044" cy="6719590"/>
          </a:xfrm>
        </p:grpSpPr>
        <p:pic>
          <p:nvPicPr>
            <p:cNvPr id="3" name="Picture 2">
              <a:extLst>
                <a:ext uri="{FF2B5EF4-FFF2-40B4-BE49-F238E27FC236}">
                  <a16:creationId xmlns:a16="http://schemas.microsoft.com/office/drawing/2014/main" xmlns="" id="{99160E29-B0A1-4A9F-B2A9-8E1EB9B13C30}"/>
                </a:ext>
              </a:extLst>
            </p:cNvPr>
            <p:cNvPicPr>
              <a:picLocks noChangeAspect="1"/>
            </p:cNvPicPr>
            <p:nvPr/>
          </p:nvPicPr>
          <p:blipFill>
            <a:blip r:embed="rId2"/>
            <a:stretch>
              <a:fillRect/>
            </a:stretch>
          </p:blipFill>
          <p:spPr>
            <a:xfrm>
              <a:off x="761297" y="577433"/>
              <a:ext cx="9387044" cy="4533900"/>
            </a:xfrm>
            <a:prstGeom prst="rect">
              <a:avLst/>
            </a:prstGeom>
          </p:spPr>
        </p:pic>
        <p:pic>
          <p:nvPicPr>
            <p:cNvPr id="5" name="Picture 4">
              <a:extLst>
                <a:ext uri="{FF2B5EF4-FFF2-40B4-BE49-F238E27FC236}">
                  <a16:creationId xmlns:a16="http://schemas.microsoft.com/office/drawing/2014/main" xmlns="" id="{3D331860-E7BD-4998-930E-5E9C3A7B1216}"/>
                </a:ext>
              </a:extLst>
            </p:cNvPr>
            <p:cNvPicPr>
              <a:picLocks noChangeAspect="1"/>
            </p:cNvPicPr>
            <p:nvPr/>
          </p:nvPicPr>
          <p:blipFill>
            <a:blip r:embed="rId3"/>
            <a:stretch>
              <a:fillRect/>
            </a:stretch>
          </p:blipFill>
          <p:spPr>
            <a:xfrm>
              <a:off x="761297" y="5111333"/>
              <a:ext cx="9387044" cy="1724025"/>
            </a:xfrm>
            <a:prstGeom prst="rect">
              <a:avLst/>
            </a:prstGeom>
          </p:spPr>
        </p:pic>
        <p:sp>
          <p:nvSpPr>
            <p:cNvPr id="6" name="TextBox 5">
              <a:extLst>
                <a:ext uri="{FF2B5EF4-FFF2-40B4-BE49-F238E27FC236}">
                  <a16:creationId xmlns:a16="http://schemas.microsoft.com/office/drawing/2014/main" xmlns="" id="{A02986C7-36E1-4DDB-BBBC-EC4E83582217}"/>
                </a:ext>
              </a:extLst>
            </p:cNvPr>
            <p:cNvSpPr txBox="1"/>
            <p:nvPr/>
          </p:nvSpPr>
          <p:spPr>
            <a:xfrm>
              <a:off x="761297" y="115768"/>
              <a:ext cx="1267056" cy="461665"/>
            </a:xfrm>
            <a:prstGeom prst="rect">
              <a:avLst/>
            </a:prstGeom>
            <a:noFill/>
          </p:spPr>
          <p:txBody>
            <a:bodyPr wrap="square" rtlCol="0">
              <a:spAutoFit/>
            </a:bodyPr>
            <a:lstStyle/>
            <a:p>
              <a:r>
                <a:rPr lang="en-US" sz="2400" b="1" dirty="0">
                  <a:solidFill>
                    <a:srgbClr val="FF0000"/>
                  </a:solidFill>
                </a:rPr>
                <a:t>Problem</a:t>
              </a:r>
            </a:p>
          </p:txBody>
        </p:sp>
      </p:grpSp>
    </p:spTree>
    <p:extLst>
      <p:ext uri="{BB962C8B-B14F-4D97-AF65-F5344CB8AC3E}">
        <p14:creationId xmlns:p14="http://schemas.microsoft.com/office/powerpoint/2010/main" xmlns="" val="2787382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1390A062-36D4-4EF6-BFCA-E3D09F9540A0}"/>
              </a:ext>
            </a:extLst>
          </p:cNvPr>
          <p:cNvGrpSpPr/>
          <p:nvPr/>
        </p:nvGrpSpPr>
        <p:grpSpPr>
          <a:xfrm>
            <a:off x="721948" y="995206"/>
            <a:ext cx="10340793" cy="4850958"/>
            <a:chOff x="871850" y="680412"/>
            <a:chExt cx="7210425" cy="4310688"/>
          </a:xfrm>
        </p:grpSpPr>
        <p:pic>
          <p:nvPicPr>
            <p:cNvPr id="3" name="Picture 2">
              <a:extLst>
                <a:ext uri="{FF2B5EF4-FFF2-40B4-BE49-F238E27FC236}">
                  <a16:creationId xmlns:a16="http://schemas.microsoft.com/office/drawing/2014/main" xmlns="" id="{4DF15A01-5BBF-4AB1-BFFD-D11C9361E4F6}"/>
                </a:ext>
              </a:extLst>
            </p:cNvPr>
            <p:cNvPicPr>
              <a:picLocks noChangeAspect="1"/>
            </p:cNvPicPr>
            <p:nvPr/>
          </p:nvPicPr>
          <p:blipFill>
            <a:blip r:embed="rId2"/>
            <a:stretch>
              <a:fillRect/>
            </a:stretch>
          </p:blipFill>
          <p:spPr>
            <a:xfrm>
              <a:off x="871850" y="680412"/>
              <a:ext cx="7210425" cy="1000125"/>
            </a:xfrm>
            <a:prstGeom prst="rect">
              <a:avLst/>
            </a:prstGeom>
          </p:spPr>
        </p:pic>
        <p:pic>
          <p:nvPicPr>
            <p:cNvPr id="5" name="Picture 4">
              <a:extLst>
                <a:ext uri="{FF2B5EF4-FFF2-40B4-BE49-F238E27FC236}">
                  <a16:creationId xmlns:a16="http://schemas.microsoft.com/office/drawing/2014/main" xmlns="" id="{7EAAD3BC-C650-4D5A-A49B-A5A97C9F5B66}"/>
                </a:ext>
              </a:extLst>
            </p:cNvPr>
            <p:cNvPicPr>
              <a:picLocks noChangeAspect="1"/>
            </p:cNvPicPr>
            <p:nvPr/>
          </p:nvPicPr>
          <p:blipFill>
            <a:blip r:embed="rId3"/>
            <a:stretch>
              <a:fillRect/>
            </a:stretch>
          </p:blipFill>
          <p:spPr>
            <a:xfrm>
              <a:off x="871850" y="1866900"/>
              <a:ext cx="6829425" cy="3124200"/>
            </a:xfrm>
            <a:prstGeom prst="rect">
              <a:avLst/>
            </a:prstGeom>
          </p:spPr>
        </p:pic>
      </p:grpSp>
      <p:sp>
        <p:nvSpPr>
          <p:cNvPr id="7" name="TextBox 6">
            <a:extLst>
              <a:ext uri="{FF2B5EF4-FFF2-40B4-BE49-F238E27FC236}">
                <a16:creationId xmlns:a16="http://schemas.microsoft.com/office/drawing/2014/main" xmlns="" id="{0479F0E4-693E-4AA7-A2C7-B769BCAA599A}"/>
              </a:ext>
            </a:extLst>
          </p:cNvPr>
          <p:cNvSpPr txBox="1"/>
          <p:nvPr/>
        </p:nvSpPr>
        <p:spPr>
          <a:xfrm>
            <a:off x="721948" y="342614"/>
            <a:ext cx="1267056" cy="461665"/>
          </a:xfrm>
          <a:prstGeom prst="rect">
            <a:avLst/>
          </a:prstGeom>
          <a:noFill/>
        </p:spPr>
        <p:txBody>
          <a:bodyPr wrap="square" rtlCol="0">
            <a:spAutoFit/>
          </a:bodyPr>
          <a:lstStyle/>
          <a:p>
            <a:r>
              <a:rPr lang="en-US" sz="2400" b="1" dirty="0">
                <a:solidFill>
                  <a:srgbClr val="FF0000"/>
                </a:solidFill>
              </a:rPr>
              <a:t>Problem</a:t>
            </a:r>
          </a:p>
        </p:txBody>
      </p:sp>
    </p:spTree>
    <p:extLst>
      <p:ext uri="{BB962C8B-B14F-4D97-AF65-F5344CB8AC3E}">
        <p14:creationId xmlns:p14="http://schemas.microsoft.com/office/powerpoint/2010/main" xmlns="" val="21859644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49DB9564-4D22-48FC-B6D1-1C1C678823DA}"/>
              </a:ext>
            </a:extLst>
          </p:cNvPr>
          <p:cNvGrpSpPr/>
          <p:nvPr/>
        </p:nvGrpSpPr>
        <p:grpSpPr>
          <a:xfrm>
            <a:off x="1171653" y="1183989"/>
            <a:ext cx="9741186" cy="3852706"/>
            <a:chOff x="1195310" y="659333"/>
            <a:chExt cx="6953250" cy="2543175"/>
          </a:xfrm>
        </p:grpSpPr>
        <p:pic>
          <p:nvPicPr>
            <p:cNvPr id="3" name="Picture 2">
              <a:extLst>
                <a:ext uri="{FF2B5EF4-FFF2-40B4-BE49-F238E27FC236}">
                  <a16:creationId xmlns:a16="http://schemas.microsoft.com/office/drawing/2014/main" xmlns="" id="{1FACEBC2-8D7F-4453-A1ED-7AEB89BC5CEE}"/>
                </a:ext>
              </a:extLst>
            </p:cNvPr>
            <p:cNvPicPr>
              <a:picLocks noChangeAspect="1"/>
            </p:cNvPicPr>
            <p:nvPr/>
          </p:nvPicPr>
          <p:blipFill>
            <a:blip r:embed="rId2"/>
            <a:stretch>
              <a:fillRect/>
            </a:stretch>
          </p:blipFill>
          <p:spPr>
            <a:xfrm>
              <a:off x="1195310" y="659333"/>
              <a:ext cx="6953250" cy="1971675"/>
            </a:xfrm>
            <a:prstGeom prst="rect">
              <a:avLst/>
            </a:prstGeom>
          </p:spPr>
        </p:pic>
        <p:pic>
          <p:nvPicPr>
            <p:cNvPr id="5" name="Picture 4">
              <a:extLst>
                <a:ext uri="{FF2B5EF4-FFF2-40B4-BE49-F238E27FC236}">
                  <a16:creationId xmlns:a16="http://schemas.microsoft.com/office/drawing/2014/main" xmlns="" id="{6DED1D65-DBEE-49C0-97AE-6AE415227058}"/>
                </a:ext>
              </a:extLst>
            </p:cNvPr>
            <p:cNvPicPr>
              <a:picLocks noChangeAspect="1"/>
            </p:cNvPicPr>
            <p:nvPr/>
          </p:nvPicPr>
          <p:blipFill>
            <a:blip r:embed="rId3"/>
            <a:stretch>
              <a:fillRect/>
            </a:stretch>
          </p:blipFill>
          <p:spPr>
            <a:xfrm>
              <a:off x="1195310" y="2631008"/>
              <a:ext cx="4457700" cy="571500"/>
            </a:xfrm>
            <a:prstGeom prst="rect">
              <a:avLst/>
            </a:prstGeom>
          </p:spPr>
        </p:pic>
      </p:grpSp>
      <p:sp>
        <p:nvSpPr>
          <p:cNvPr id="6" name="TextBox 5">
            <a:extLst>
              <a:ext uri="{FF2B5EF4-FFF2-40B4-BE49-F238E27FC236}">
                <a16:creationId xmlns:a16="http://schemas.microsoft.com/office/drawing/2014/main" xmlns="" id="{1626E8A4-68FE-49D1-BC6A-C4E4E60313B3}"/>
              </a:ext>
            </a:extLst>
          </p:cNvPr>
          <p:cNvSpPr txBox="1"/>
          <p:nvPr/>
        </p:nvSpPr>
        <p:spPr>
          <a:xfrm>
            <a:off x="1171653" y="381656"/>
            <a:ext cx="1267056" cy="461665"/>
          </a:xfrm>
          <a:prstGeom prst="rect">
            <a:avLst/>
          </a:prstGeom>
          <a:noFill/>
        </p:spPr>
        <p:txBody>
          <a:bodyPr wrap="square" rtlCol="0">
            <a:spAutoFit/>
          </a:bodyPr>
          <a:lstStyle/>
          <a:p>
            <a:r>
              <a:rPr lang="en-US" sz="2400" b="1" dirty="0">
                <a:solidFill>
                  <a:srgbClr val="FF0000"/>
                </a:solidFill>
              </a:rPr>
              <a:t>Problem</a:t>
            </a:r>
          </a:p>
        </p:txBody>
      </p:sp>
    </p:spTree>
    <p:extLst>
      <p:ext uri="{BB962C8B-B14F-4D97-AF65-F5344CB8AC3E}">
        <p14:creationId xmlns:p14="http://schemas.microsoft.com/office/powerpoint/2010/main" xmlns="" val="2991702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2BA6B5-008D-44D8-B9B7-CAF585AE13BC}"/>
              </a:ext>
            </a:extLst>
          </p:cNvPr>
          <p:cNvPicPr>
            <a:picLocks noChangeAspect="1"/>
          </p:cNvPicPr>
          <p:nvPr/>
        </p:nvPicPr>
        <p:blipFill>
          <a:blip r:embed="rId2"/>
          <a:stretch>
            <a:fillRect/>
          </a:stretch>
        </p:blipFill>
        <p:spPr>
          <a:xfrm>
            <a:off x="1136051" y="336340"/>
            <a:ext cx="9605730" cy="3561103"/>
          </a:xfrm>
          <a:prstGeom prst="rect">
            <a:avLst/>
          </a:prstGeom>
        </p:spPr>
      </p:pic>
      <p:pic>
        <p:nvPicPr>
          <p:cNvPr id="5" name="Picture 4">
            <a:extLst>
              <a:ext uri="{FF2B5EF4-FFF2-40B4-BE49-F238E27FC236}">
                <a16:creationId xmlns:a16="http://schemas.microsoft.com/office/drawing/2014/main" xmlns="" id="{DB072499-4E3E-44CC-A65C-F83A5A1D3755}"/>
              </a:ext>
            </a:extLst>
          </p:cNvPr>
          <p:cNvPicPr>
            <a:picLocks noChangeAspect="1"/>
          </p:cNvPicPr>
          <p:nvPr/>
        </p:nvPicPr>
        <p:blipFill>
          <a:blip r:embed="rId3"/>
          <a:stretch>
            <a:fillRect/>
          </a:stretch>
        </p:blipFill>
        <p:spPr>
          <a:xfrm>
            <a:off x="1136051" y="3773773"/>
            <a:ext cx="9477611" cy="2911839"/>
          </a:xfrm>
          <a:prstGeom prst="rect">
            <a:avLst/>
          </a:prstGeom>
        </p:spPr>
      </p:pic>
      <p:sp>
        <p:nvSpPr>
          <p:cNvPr id="6" name="TextBox 5">
            <a:extLst>
              <a:ext uri="{FF2B5EF4-FFF2-40B4-BE49-F238E27FC236}">
                <a16:creationId xmlns:a16="http://schemas.microsoft.com/office/drawing/2014/main" xmlns="" id="{C141B03A-2A23-4339-8D1B-165B7F25A087}"/>
              </a:ext>
            </a:extLst>
          </p:cNvPr>
          <p:cNvSpPr txBox="1"/>
          <p:nvPr/>
        </p:nvSpPr>
        <p:spPr>
          <a:xfrm>
            <a:off x="816691" y="0"/>
            <a:ext cx="1221971" cy="400110"/>
          </a:xfrm>
          <a:prstGeom prst="rect">
            <a:avLst/>
          </a:prstGeom>
          <a:noFill/>
        </p:spPr>
        <p:txBody>
          <a:bodyPr wrap="square" rtlCol="0">
            <a:spAutoFit/>
          </a:bodyPr>
          <a:lstStyle/>
          <a:p>
            <a:r>
              <a:rPr lang="en-US" sz="2000" b="1" dirty="0">
                <a:solidFill>
                  <a:srgbClr val="FF0000"/>
                </a:solidFill>
              </a:rPr>
              <a:t>Problem</a:t>
            </a:r>
          </a:p>
        </p:txBody>
      </p:sp>
    </p:spTree>
    <p:extLst>
      <p:ext uri="{BB962C8B-B14F-4D97-AF65-F5344CB8AC3E}">
        <p14:creationId xmlns:p14="http://schemas.microsoft.com/office/powerpoint/2010/main" xmlns="" val="42726038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52343" y="0"/>
            <a:ext cx="11487316" cy="6858000"/>
          </a:xfrm>
          <a:custGeom>
            <a:avLst/>
            <a:gdLst>
              <a:gd name="connsiteX0" fmla="*/ 0 w 9144000"/>
              <a:gd name="connsiteY0" fmla="*/ 6857999 h 6858000"/>
              <a:gd name="connsiteX1" fmla="*/ 9144000 w 9144000"/>
              <a:gd name="connsiteY1" fmla="*/ 6857999 h 6858000"/>
              <a:gd name="connsiteX2" fmla="*/ 9144000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4000" y="6857999"/>
                </a:lnTo>
                <a:lnTo>
                  <a:pt x="9144000" y="0"/>
                </a:lnTo>
                <a:lnTo>
                  <a:pt x="0" y="0"/>
                </a:lnTo>
                <a:lnTo>
                  <a:pt x="0" y="6857999"/>
                </a:lnTo>
              </a:path>
            </a:pathLst>
          </a:custGeom>
          <a:solidFill>
            <a:srgbClr val="E6E0EC">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983" dirty="0"/>
          </a:p>
          <a:p>
            <a:pPr algn="ctr"/>
            <a:endParaRPr lang="en-US" altLang="zh-CN" sz="1983" dirty="0"/>
          </a:p>
          <a:p>
            <a:pPr algn="ctr"/>
            <a:endParaRPr lang="en-US" altLang="zh-CN" sz="1983" dirty="0"/>
          </a:p>
          <a:p>
            <a:pPr algn="ctr"/>
            <a:endParaRPr lang="en-US" altLang="zh-CN" sz="1983" dirty="0"/>
          </a:p>
          <a:p>
            <a:pPr algn="ctr"/>
            <a:endParaRPr lang="en-US" altLang="zh-CN" sz="1983" dirty="0"/>
          </a:p>
          <a:p>
            <a:pPr algn="ctr"/>
            <a:endParaRPr lang="en-US" altLang="zh-CN" sz="1983" dirty="0"/>
          </a:p>
          <a:p>
            <a:pPr algn="ctr"/>
            <a:endParaRPr lang="en-US" altLang="zh-CN" sz="1983" dirty="0"/>
          </a:p>
          <a:p>
            <a:pPr algn="ctr"/>
            <a:endParaRPr lang="en-US" altLang="zh-CN" sz="1983" dirty="0"/>
          </a:p>
          <a:p>
            <a:pPr algn="ctr"/>
            <a:endParaRPr lang="en-US" altLang="zh-CN" sz="1983" dirty="0"/>
          </a:p>
          <a:p>
            <a:pPr algn="ctr"/>
            <a:r>
              <a:rPr lang="en-US" altLang="zh-CN" sz="2645" dirty="0">
                <a:solidFill>
                  <a:srgbClr val="00B0F0"/>
                </a:solidFill>
              </a:rPr>
              <a:t>                                                           </a:t>
            </a:r>
            <a:r>
              <a:rPr lang="en-US" altLang="zh-CN" sz="2645" dirty="0">
                <a:solidFill>
                  <a:srgbClr val="FF0000"/>
                </a:solidFill>
              </a:rPr>
              <a:t>BY</a:t>
            </a:r>
          </a:p>
          <a:p>
            <a:pPr algn="ctr"/>
            <a:r>
              <a:rPr lang="en-US" altLang="zh-CN" sz="2645" dirty="0">
                <a:solidFill>
                  <a:srgbClr val="FF0000"/>
                </a:solidFill>
              </a:rPr>
              <a:t>                                                          G.BABU</a:t>
            </a:r>
          </a:p>
          <a:p>
            <a:pPr algn="ctr"/>
            <a:r>
              <a:rPr lang="en-US" altLang="zh-CN" sz="2645" dirty="0">
                <a:solidFill>
                  <a:srgbClr val="FF0000"/>
                </a:solidFill>
              </a:rPr>
              <a:t>                                                                          </a:t>
            </a:r>
            <a:r>
              <a:rPr lang="en-US" altLang="zh-CN" sz="2645" dirty="0" err="1">
                <a:solidFill>
                  <a:srgbClr val="FF0000"/>
                </a:solidFill>
              </a:rPr>
              <a:t>Assoc.Prof</a:t>
            </a:r>
            <a:r>
              <a:rPr lang="en-US" altLang="zh-CN" sz="2645" dirty="0">
                <a:solidFill>
                  <a:srgbClr val="FF0000"/>
                </a:solidFill>
              </a:rPr>
              <a:t>.</a:t>
            </a:r>
          </a:p>
          <a:p>
            <a:pPr algn="ctr"/>
            <a:r>
              <a:rPr lang="en-US" altLang="zh-CN" sz="2645" dirty="0">
                <a:solidFill>
                  <a:srgbClr val="FF0000"/>
                </a:solidFill>
              </a:rPr>
              <a:t>                                                             ECE-VCE</a:t>
            </a:r>
            <a:endParaRPr lang="zh-CN" altLang="en-US" sz="2645" dirty="0">
              <a:solidFill>
                <a:srgbClr val="FF0000"/>
              </a:solidFill>
            </a:endParaRPr>
          </a:p>
        </p:txBody>
      </p:sp>
      <p:sp>
        <p:nvSpPr>
          <p:cNvPr id="3" name="TextBox 1"/>
          <p:cNvSpPr txBox="1"/>
          <p:nvPr/>
        </p:nvSpPr>
        <p:spPr>
          <a:xfrm>
            <a:off x="674362" y="2625450"/>
            <a:ext cx="9510424" cy="918200"/>
          </a:xfrm>
          <a:prstGeom prst="rect">
            <a:avLst/>
          </a:prstGeom>
          <a:noFill/>
        </p:spPr>
        <p:txBody>
          <a:bodyPr wrap="none" lIns="0" tIns="0" rIns="0" rtlCol="0">
            <a:spAutoFit/>
          </a:bodyPr>
          <a:lstStyle/>
          <a:p>
            <a:pPr>
              <a:lnSpc>
                <a:spcPts val="6832"/>
              </a:lnSpc>
            </a:pPr>
            <a:r>
              <a:rPr lang="en-US" altLang="zh-CN" sz="5289" b="1" dirty="0">
                <a:solidFill>
                  <a:srgbClr val="FF0000"/>
                </a:solidFill>
                <a:latin typeface="Calibri" pitchFamily="18" charset="0"/>
                <a:cs typeface="Calibri" pitchFamily="18" charset="0"/>
              </a:rPr>
              <a:t>Bipolar</a:t>
            </a:r>
            <a:r>
              <a:rPr lang="en-US" altLang="zh-CN" sz="5289" dirty="0">
                <a:solidFill>
                  <a:srgbClr val="FF0000"/>
                </a:solidFill>
                <a:latin typeface="Times New Roman" pitchFamily="18" charset="0"/>
                <a:cs typeface="Times New Roman" pitchFamily="18" charset="0"/>
              </a:rPr>
              <a:t> </a:t>
            </a:r>
            <a:r>
              <a:rPr lang="en-US" altLang="zh-CN" sz="5289" b="1" dirty="0">
                <a:solidFill>
                  <a:srgbClr val="FF0000"/>
                </a:solidFill>
                <a:latin typeface="Calibri" pitchFamily="18" charset="0"/>
                <a:cs typeface="Calibri" pitchFamily="18" charset="0"/>
              </a:rPr>
              <a:t>Junction Transistors(BJT’s)</a:t>
            </a:r>
          </a:p>
        </p:txBody>
      </p:sp>
      <p:sp>
        <p:nvSpPr>
          <p:cNvPr id="5" name="TextBox 1"/>
          <p:cNvSpPr txBox="1"/>
          <p:nvPr/>
        </p:nvSpPr>
        <p:spPr>
          <a:xfrm>
            <a:off x="4159323" y="1504662"/>
            <a:ext cx="2529539" cy="918200"/>
          </a:xfrm>
          <a:prstGeom prst="rect">
            <a:avLst/>
          </a:prstGeom>
          <a:noFill/>
        </p:spPr>
        <p:txBody>
          <a:bodyPr wrap="none" lIns="0" tIns="0" rIns="0" rtlCol="0">
            <a:spAutoFit/>
          </a:bodyPr>
          <a:lstStyle/>
          <a:p>
            <a:pPr>
              <a:lnSpc>
                <a:spcPts val="6832"/>
              </a:lnSpc>
            </a:pPr>
            <a:r>
              <a:rPr lang="en-US" altLang="zh-CN" sz="6838" b="1" dirty="0">
                <a:solidFill>
                  <a:srgbClr val="00B050"/>
                </a:solidFill>
                <a:latin typeface="Calibri" pitchFamily="18" charset="0"/>
                <a:cs typeface="Calibri" pitchFamily="18" charset="0"/>
              </a:rPr>
              <a:t>UNIT-3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7B7912-1201-483D-B7BF-59B484CCDC39}"/>
              </a:ext>
            </a:extLst>
          </p:cNvPr>
          <p:cNvSpPr txBox="1"/>
          <p:nvPr/>
        </p:nvSpPr>
        <p:spPr>
          <a:xfrm>
            <a:off x="709511" y="801061"/>
            <a:ext cx="10859857" cy="2308324"/>
          </a:xfrm>
          <a:prstGeom prst="rect">
            <a:avLst/>
          </a:prstGeom>
          <a:noFill/>
        </p:spPr>
        <p:txBody>
          <a:bodyPr wrap="square">
            <a:spAutoFit/>
          </a:bodyPr>
          <a:lstStyle/>
          <a:p>
            <a:r>
              <a:rPr lang="en-US" sz="3200" b="1" dirty="0">
                <a:solidFill>
                  <a:srgbClr val="FF0000"/>
                </a:solidFill>
              </a:rPr>
              <a:t>UNIT-III</a:t>
            </a:r>
            <a:endParaRPr lang="en-US" dirty="0"/>
          </a:p>
          <a:p>
            <a:pPr algn="just"/>
            <a:r>
              <a:rPr lang="en-US" sz="2800" dirty="0">
                <a:solidFill>
                  <a:srgbClr val="FF0000"/>
                </a:solidFill>
              </a:rPr>
              <a:t>Bipolar Junction Transistor</a:t>
            </a:r>
            <a:r>
              <a:rPr lang="en-US" sz="2800" dirty="0"/>
              <a:t>: The Junction Transistor, Transistor Construction, BJT Operation, Transistor Current Components, BJT Symbol, Common Base, Common Emitter and Common Collector Configurations, Transistor as an Amplifier, UJT  construction and V-I characteristics.</a:t>
            </a:r>
            <a:endParaRPr lang="en-US" dirty="0"/>
          </a:p>
        </p:txBody>
      </p:sp>
    </p:spTree>
    <p:extLst>
      <p:ext uri="{BB962C8B-B14F-4D97-AF65-F5344CB8AC3E}">
        <p14:creationId xmlns:p14="http://schemas.microsoft.com/office/powerpoint/2010/main" xmlns="" val="2637631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C3FA913E-7059-4BA4-8D39-08C028FF768F}"/>
              </a:ext>
            </a:extLst>
          </p:cNvPr>
          <p:cNvSpPr>
            <a:spLocks noGrp="1" noChangeArrowheads="1"/>
          </p:cNvSpPr>
          <p:nvPr>
            <p:ph type="title"/>
          </p:nvPr>
        </p:nvSpPr>
        <p:spPr>
          <a:xfrm>
            <a:off x="3205316" y="368243"/>
            <a:ext cx="7313613" cy="909837"/>
          </a:xfrm>
        </p:spPr>
        <p:txBody>
          <a:bodyPr vert="horz" wrap="square" lIns="80201" tIns="40100" rIns="80201" bIns="40100" numCol="1" rtlCol="0" anchor="ctr" anchorCtr="0" compatLnSpc="1">
            <a:prstTxWarp prst="textNoShape">
              <a:avLst/>
            </a:prstTxWarp>
            <a:normAutofit/>
          </a:bodyPr>
          <a:lstStyle/>
          <a:p>
            <a:pPr algn="r" eaLnBrk="1" hangingPunct="1">
              <a:defRPr/>
            </a:pPr>
            <a:r>
              <a:rPr lang="en-GB" sz="3600" dirty="0">
                <a:effectLst>
                  <a:outerShdw blurRad="38100" dist="38100" dir="2700000" algn="tl">
                    <a:srgbClr val="C0C0C0"/>
                  </a:outerShdw>
                </a:effectLst>
              </a:rPr>
              <a:t>The Invention</a:t>
            </a:r>
          </a:p>
        </p:txBody>
      </p:sp>
      <p:pic>
        <p:nvPicPr>
          <p:cNvPr id="14341" name="Picture 30">
            <a:extLst>
              <a:ext uri="{FF2B5EF4-FFF2-40B4-BE49-F238E27FC236}">
                <a16:creationId xmlns:a16="http://schemas.microsoft.com/office/drawing/2014/main" xmlns="" id="{09A352C7-5AE4-495F-8771-90832B411A2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9222" y="2383952"/>
            <a:ext cx="3522793" cy="2442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Rectangle 31">
            <a:extLst>
              <a:ext uri="{FF2B5EF4-FFF2-40B4-BE49-F238E27FC236}">
                <a16:creationId xmlns:a16="http://schemas.microsoft.com/office/drawing/2014/main" xmlns="" id="{0E58203C-9CD9-46F6-AF95-E3F13D461F02}"/>
              </a:ext>
            </a:extLst>
          </p:cNvPr>
          <p:cNvSpPr>
            <a:spLocks noChangeArrowheads="1"/>
          </p:cNvSpPr>
          <p:nvPr/>
        </p:nvSpPr>
        <p:spPr bwMode="auto">
          <a:xfrm>
            <a:off x="2332833" y="1393814"/>
            <a:ext cx="7516813"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algn="just" eaLnBrk="1" fontAlgn="base" hangingPunct="1">
              <a:spcBef>
                <a:spcPct val="0"/>
              </a:spcBef>
              <a:spcAft>
                <a:spcPct val="0"/>
              </a:spcAft>
            </a:pPr>
            <a:r>
              <a:rPr lang="en-US" altLang="en-US" sz="1800" b="1" dirty="0">
                <a:solidFill>
                  <a:prstClr val="black"/>
                </a:solidFill>
                <a:latin typeface="Arial" panose="020B0604020202020204" pitchFamily="34" charset="0"/>
              </a:rPr>
              <a:t>The First Transistor</a:t>
            </a:r>
            <a:r>
              <a:rPr lang="en-US" altLang="en-US" sz="1800" dirty="0">
                <a:solidFill>
                  <a:prstClr val="black"/>
                </a:solidFill>
                <a:latin typeface="Arial" panose="020B0604020202020204" pitchFamily="34" charset="0"/>
              </a:rPr>
              <a:t>: </a:t>
            </a:r>
            <a:r>
              <a:rPr lang="en-US" altLang="en-US" dirty="0">
                <a:solidFill>
                  <a:prstClr val="black"/>
                </a:solidFill>
                <a:latin typeface="Arial" panose="020B0604020202020204" pitchFamily="34" charset="0"/>
              </a:rPr>
              <a:t>On </a:t>
            </a:r>
            <a:r>
              <a:rPr lang="en-US" altLang="en-US" b="1" dirty="0">
                <a:solidFill>
                  <a:prstClr val="black"/>
                </a:solidFill>
                <a:latin typeface="Arial" panose="020B0604020202020204" pitchFamily="34" charset="0"/>
              </a:rPr>
              <a:t>Dec 23, 1947</a:t>
            </a:r>
            <a:r>
              <a:rPr lang="en-US" altLang="en-US" dirty="0">
                <a:solidFill>
                  <a:prstClr val="black"/>
                </a:solidFill>
                <a:latin typeface="Arial" panose="020B0604020202020204" pitchFamily="34" charset="0"/>
              </a:rPr>
              <a:t>, three scientists led by Dr. William Shockley at the Bell Telephone Laboratories demonstrated the amplifying action of the first transistor</a:t>
            </a:r>
            <a:r>
              <a:rPr lang="en-US" altLang="en-US" sz="1800" dirty="0">
                <a:solidFill>
                  <a:prstClr val="black"/>
                </a:solidFill>
              </a:rPr>
              <a:t>. </a:t>
            </a:r>
            <a:r>
              <a:rPr lang="en-US" altLang="en-US" sz="1800" dirty="0">
                <a:solidFill>
                  <a:prstClr val="black"/>
                </a:solidFill>
                <a:latin typeface="Arial" panose="020B0604020202020204" pitchFamily="34" charset="0"/>
              </a:rPr>
              <a:t>(</a:t>
            </a:r>
            <a:r>
              <a:rPr lang="en-US" altLang="en-US" sz="1200" dirty="0">
                <a:solidFill>
                  <a:prstClr val="black"/>
                </a:solidFill>
                <a:latin typeface="Arial" panose="020B0604020202020204" pitchFamily="34" charset="0"/>
              </a:rPr>
              <a:t>Courtesy Bell Telephone Laboratories</a:t>
            </a:r>
            <a:r>
              <a:rPr lang="en-US" altLang="en-US" sz="1800" dirty="0">
                <a:solidFill>
                  <a:prstClr val="black"/>
                </a:solidFill>
                <a:latin typeface="Arial" panose="020B0604020202020204" pitchFamily="34" charset="0"/>
              </a:rPr>
              <a:t>.)</a:t>
            </a:r>
          </a:p>
        </p:txBody>
      </p:sp>
      <p:pic>
        <p:nvPicPr>
          <p:cNvPr id="14343" name="Picture 32">
            <a:extLst>
              <a:ext uri="{FF2B5EF4-FFF2-40B4-BE49-F238E27FC236}">
                <a16:creationId xmlns:a16="http://schemas.microsoft.com/office/drawing/2014/main" xmlns="" id="{B9A1738A-C8BE-4060-9864-4B8BDC10B3A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1240" y="2339722"/>
            <a:ext cx="2736698" cy="248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4" name="Rectangle 33">
            <a:extLst>
              <a:ext uri="{FF2B5EF4-FFF2-40B4-BE49-F238E27FC236}">
                <a16:creationId xmlns:a16="http://schemas.microsoft.com/office/drawing/2014/main" xmlns="" id="{2A7904E5-B082-485A-8910-FDE70AF81F46}"/>
              </a:ext>
            </a:extLst>
          </p:cNvPr>
          <p:cNvSpPr>
            <a:spLocks noChangeArrowheads="1"/>
          </p:cNvSpPr>
          <p:nvPr/>
        </p:nvSpPr>
        <p:spPr bwMode="auto">
          <a:xfrm>
            <a:off x="9753557" y="2319594"/>
            <a:ext cx="2087562" cy="2980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45000"/>
              </a:spcBef>
              <a:spcAft>
                <a:spcPct val="0"/>
              </a:spcAft>
            </a:pPr>
            <a:r>
              <a:rPr lang="en-US" altLang="en-US" dirty="0">
                <a:solidFill>
                  <a:prstClr val="black"/>
                </a:solidFill>
                <a:latin typeface="Arial" panose="020B0604020202020204" pitchFamily="34" charset="0"/>
              </a:rPr>
              <a:t>Co-inventors: </a:t>
            </a:r>
          </a:p>
          <a:p>
            <a:pPr eaLnBrk="1" fontAlgn="base" hangingPunct="1">
              <a:spcBef>
                <a:spcPct val="45000"/>
              </a:spcBef>
              <a:spcAft>
                <a:spcPct val="0"/>
              </a:spcAft>
            </a:pPr>
            <a:r>
              <a:rPr lang="en-US" altLang="en-US" dirty="0">
                <a:solidFill>
                  <a:prstClr val="black"/>
                </a:solidFill>
                <a:latin typeface="Arial" panose="020B0604020202020204" pitchFamily="34" charset="0"/>
              </a:rPr>
              <a:t>Dr. William Shockley (seated); </a:t>
            </a:r>
          </a:p>
          <a:p>
            <a:pPr eaLnBrk="1" fontAlgn="base" hangingPunct="1">
              <a:spcBef>
                <a:spcPct val="20000"/>
              </a:spcBef>
              <a:spcAft>
                <a:spcPct val="0"/>
              </a:spcAft>
            </a:pPr>
            <a:r>
              <a:rPr lang="en-US" altLang="en-US" dirty="0">
                <a:solidFill>
                  <a:prstClr val="black"/>
                </a:solidFill>
                <a:latin typeface="Arial" panose="020B0604020202020204" pitchFamily="34" charset="0"/>
              </a:rPr>
              <a:t>Dr. John Bardeen (left); </a:t>
            </a:r>
          </a:p>
          <a:p>
            <a:pPr eaLnBrk="1" fontAlgn="base" hangingPunct="1">
              <a:spcBef>
                <a:spcPct val="20000"/>
              </a:spcBef>
              <a:spcAft>
                <a:spcPct val="0"/>
              </a:spcAft>
            </a:pPr>
            <a:r>
              <a:rPr lang="en-US" altLang="en-US" dirty="0">
                <a:solidFill>
                  <a:prstClr val="black"/>
                </a:solidFill>
                <a:latin typeface="Arial" panose="020B0604020202020204" pitchFamily="34" charset="0"/>
              </a:rPr>
              <a:t>Dr. Walter H. Brattain.</a:t>
            </a:r>
          </a:p>
          <a:p>
            <a:pPr eaLnBrk="1" fontAlgn="base" hangingPunct="1">
              <a:spcBef>
                <a:spcPct val="45000"/>
              </a:spcBef>
              <a:spcAft>
                <a:spcPct val="0"/>
              </a:spcAft>
            </a:pPr>
            <a:r>
              <a:rPr lang="en-US" altLang="en-US" sz="1800" b="1" dirty="0">
                <a:solidFill>
                  <a:prstClr val="black"/>
                </a:solidFill>
                <a:latin typeface="Arial" panose="020B0604020202020204" pitchFamily="34" charset="0"/>
              </a:rPr>
              <a:t>Honored with </a:t>
            </a:r>
            <a:r>
              <a:rPr lang="en-US" altLang="en-US" sz="1800" b="1" dirty="0">
                <a:solidFill>
                  <a:srgbClr val="0000FF"/>
                </a:solidFill>
                <a:latin typeface="Arial" panose="020B0604020202020204" pitchFamily="34" charset="0"/>
              </a:rPr>
              <a:t>Nobel Prize</a:t>
            </a:r>
            <a:r>
              <a:rPr lang="en-US" altLang="en-US" sz="1800" b="1" dirty="0">
                <a:solidFill>
                  <a:prstClr val="black"/>
                </a:solidFill>
                <a:latin typeface="Arial" panose="020B0604020202020204" pitchFamily="34" charset="0"/>
              </a:rPr>
              <a:t> </a:t>
            </a:r>
            <a:r>
              <a:rPr lang="en-US" altLang="en-US" sz="1800" b="1" dirty="0">
                <a:solidFill>
                  <a:srgbClr val="0000FF"/>
                </a:solidFill>
                <a:latin typeface="Arial" panose="020B0604020202020204" pitchFamily="34" charset="0"/>
              </a:rPr>
              <a:t>in Physics</a:t>
            </a:r>
            <a:r>
              <a:rPr lang="en-US" altLang="en-US" sz="1800" b="1" dirty="0">
                <a:solidFill>
                  <a:prstClr val="black"/>
                </a:solidFill>
                <a:latin typeface="Arial" panose="020B0604020202020204" pitchFamily="34" charset="0"/>
              </a:rPr>
              <a:t> in 1956</a:t>
            </a:r>
          </a:p>
        </p:txBody>
      </p:sp>
      <p:sp>
        <p:nvSpPr>
          <p:cNvPr id="2" name="Rectangle 1">
            <a:extLst>
              <a:ext uri="{FF2B5EF4-FFF2-40B4-BE49-F238E27FC236}">
                <a16:creationId xmlns:a16="http://schemas.microsoft.com/office/drawing/2014/main" xmlns="" id="{E55D94B3-3D54-45DB-8D5B-E1E0FF34951F}"/>
              </a:ext>
            </a:extLst>
          </p:cNvPr>
          <p:cNvSpPr/>
          <p:nvPr/>
        </p:nvSpPr>
        <p:spPr>
          <a:xfrm>
            <a:off x="0" y="0"/>
            <a:ext cx="1308295" cy="9067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3">
            <a:extLst>
              <a:ext uri="{FF2B5EF4-FFF2-40B4-BE49-F238E27FC236}">
                <a16:creationId xmlns:a16="http://schemas.microsoft.com/office/drawing/2014/main" xmlns="" id="{1D7F4EEB-88E0-4484-9997-B88E1294A67F}"/>
              </a:ext>
            </a:extLst>
          </p:cNvPr>
          <p:cNvSpPr txBox="1">
            <a:spLocks noChangeArrowheads="1"/>
          </p:cNvSpPr>
          <p:nvPr/>
        </p:nvSpPr>
        <p:spPr bwMode="auto">
          <a:xfrm>
            <a:off x="1322776" y="5006277"/>
            <a:ext cx="9029971" cy="1685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82575"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algn="just" eaLnBrk="1" fontAlgn="base" hangingPunct="1">
              <a:spcBef>
                <a:spcPts val="600"/>
              </a:spcBef>
              <a:spcAft>
                <a:spcPct val="0"/>
              </a:spcAft>
              <a:buClr>
                <a:srgbClr val="3891A7"/>
              </a:buClr>
              <a:buSzPct val="80000"/>
              <a:buFont typeface="Wingdings 2" panose="05020102010507070707" pitchFamily="18" charset="2"/>
              <a:buChar char=""/>
            </a:pPr>
            <a:r>
              <a:rPr lang="en-US" altLang="en-US" sz="2000" b="1" dirty="0">
                <a:solidFill>
                  <a:prstClr val="black"/>
                </a:solidFill>
                <a:latin typeface="Arial" panose="020B0604020202020204" pitchFamily="34" charset="0"/>
              </a:rPr>
              <a:t>Important Features (</a:t>
            </a:r>
            <a:r>
              <a:rPr lang="en-US" altLang="en-US" sz="1800" b="1" dirty="0">
                <a:solidFill>
                  <a:prstClr val="black"/>
                </a:solidFill>
                <a:latin typeface="Arial" panose="020B0604020202020204" pitchFamily="34" charset="0"/>
              </a:rPr>
              <a:t>compared to Vacuum tubes</a:t>
            </a:r>
            <a:r>
              <a:rPr lang="en-US" altLang="en-US" sz="2000" b="1" dirty="0">
                <a:solidFill>
                  <a:prstClr val="black"/>
                </a:solidFill>
                <a:latin typeface="Arial" panose="020B0604020202020204" pitchFamily="34" charset="0"/>
              </a:rPr>
              <a:t>)</a:t>
            </a:r>
            <a:r>
              <a:rPr lang="en-US" altLang="en-US" sz="2000" dirty="0">
                <a:solidFill>
                  <a:prstClr val="black"/>
                </a:solidFill>
                <a:latin typeface="Arial" panose="020B0604020202020204" pitchFamily="34" charset="0"/>
              </a:rPr>
              <a:t>:</a:t>
            </a:r>
          </a:p>
          <a:p>
            <a:pPr algn="just" eaLnBrk="1" fontAlgn="base" hangingPunct="1">
              <a:spcBef>
                <a:spcPts val="600"/>
              </a:spcBef>
              <a:spcAft>
                <a:spcPct val="0"/>
              </a:spcAft>
              <a:buClr>
                <a:srgbClr val="3891A7"/>
              </a:buClr>
              <a:buSzPct val="80000"/>
            </a:pPr>
            <a:r>
              <a:rPr lang="en-US" altLang="en-US" sz="2000" dirty="0">
                <a:solidFill>
                  <a:prstClr val="black"/>
                </a:solidFill>
                <a:latin typeface="Arial" panose="020B0604020202020204" pitchFamily="34" charset="0"/>
              </a:rPr>
              <a:t>		</a:t>
            </a:r>
            <a:r>
              <a:rPr lang="en-US" altLang="en-US" dirty="0">
                <a:solidFill>
                  <a:prstClr val="black"/>
                </a:solidFill>
                <a:latin typeface="Arial" panose="020B0604020202020204" pitchFamily="34" charset="0"/>
              </a:rPr>
              <a:t>- three terminal solid-state device	- requires less power		- smaller and lightweight		- lower operating voltage</a:t>
            </a:r>
          </a:p>
          <a:p>
            <a:pPr algn="just" eaLnBrk="1" fontAlgn="base" hangingPunct="1">
              <a:spcBef>
                <a:spcPts val="600"/>
              </a:spcBef>
              <a:spcAft>
                <a:spcPct val="0"/>
              </a:spcAft>
              <a:buClr>
                <a:srgbClr val="3891A7"/>
              </a:buClr>
              <a:buSzPct val="80000"/>
            </a:pPr>
            <a:r>
              <a:rPr lang="en-US" altLang="en-US" dirty="0">
                <a:solidFill>
                  <a:prstClr val="black"/>
                </a:solidFill>
                <a:latin typeface="Arial" panose="020B0604020202020204" pitchFamily="34" charset="0"/>
              </a:rPr>
              <a:t>		- has rugged construction		- more efficient</a:t>
            </a:r>
          </a:p>
          <a:p>
            <a:pPr algn="just" eaLnBrk="1" fontAlgn="base" hangingPunct="1">
              <a:spcBef>
                <a:spcPts val="600"/>
              </a:spcBef>
              <a:spcAft>
                <a:spcPct val="0"/>
              </a:spcAft>
              <a:buClr>
                <a:srgbClr val="3891A7"/>
              </a:buClr>
              <a:buSzPct val="80000"/>
            </a:pPr>
            <a:r>
              <a:rPr lang="en-US" altLang="en-US" dirty="0">
                <a:solidFill>
                  <a:prstClr val="black"/>
                </a:solidFill>
                <a:latin typeface="Arial" panose="020B0604020202020204" pitchFamily="34" charset="0"/>
              </a:rPr>
              <a:t>		- no heater requirement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B457E7CB-D43D-4677-B5A8-9FBDA39C242A}"/>
              </a:ext>
            </a:extLst>
          </p:cNvPr>
          <p:cNvSpPr>
            <a:spLocks noGrp="1" noChangeArrowheads="1"/>
          </p:cNvSpPr>
          <p:nvPr>
            <p:ph type="title"/>
          </p:nvPr>
        </p:nvSpPr>
        <p:spPr>
          <a:xfrm>
            <a:off x="3216276" y="292373"/>
            <a:ext cx="7313613" cy="909837"/>
          </a:xfrm>
        </p:spPr>
        <p:txBody>
          <a:bodyPr vert="horz" wrap="square" lIns="80201" tIns="40100" rIns="80201" bIns="40100" numCol="1" rtlCol="0" anchor="ctr" anchorCtr="0" compatLnSpc="1">
            <a:prstTxWarp prst="textNoShape">
              <a:avLst/>
            </a:prstTxWarp>
            <a:normAutofit/>
          </a:bodyPr>
          <a:lstStyle/>
          <a:p>
            <a:pPr algn="r" eaLnBrk="1" hangingPunct="1">
              <a:defRPr/>
            </a:pPr>
            <a:r>
              <a:rPr lang="en-GB" sz="3158" dirty="0">
                <a:effectLst>
                  <a:outerShdw blurRad="38100" dist="38100" dir="2700000" algn="tl">
                    <a:srgbClr val="C0C0C0"/>
                  </a:outerShdw>
                </a:effectLst>
              </a:rPr>
              <a:t>The Structure</a:t>
            </a:r>
          </a:p>
        </p:txBody>
      </p:sp>
      <p:pic>
        <p:nvPicPr>
          <p:cNvPr id="15364" name="Picture 4" descr="8212n04_01">
            <a:extLst>
              <a:ext uri="{FF2B5EF4-FFF2-40B4-BE49-F238E27FC236}">
                <a16:creationId xmlns:a16="http://schemas.microsoft.com/office/drawing/2014/main" xmlns="" id="{B24C9905-66BC-4953-A3D6-C52A70FD053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16276" y="1996007"/>
            <a:ext cx="7456618" cy="2262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extBox 8">
            <a:extLst>
              <a:ext uri="{FF2B5EF4-FFF2-40B4-BE49-F238E27FC236}">
                <a16:creationId xmlns:a16="http://schemas.microsoft.com/office/drawing/2014/main" xmlns="" id="{FFD3E349-9E5F-4CF7-BB34-69FD4A72F095}"/>
              </a:ext>
            </a:extLst>
          </p:cNvPr>
          <p:cNvSpPr txBox="1">
            <a:spLocks noChangeArrowheads="1"/>
          </p:cNvSpPr>
          <p:nvPr/>
        </p:nvSpPr>
        <p:spPr bwMode="auto">
          <a:xfrm>
            <a:off x="2724944" y="4433143"/>
            <a:ext cx="6742113" cy="2486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a:t>
            </a:r>
            <a:r>
              <a:rPr lang="en-US" altLang="en-US" b="1" dirty="0">
                <a:solidFill>
                  <a:srgbClr val="0000FF"/>
                </a:solidFill>
                <a:latin typeface="Arial" panose="020B0604020202020204" pitchFamily="34" charset="0"/>
              </a:rPr>
              <a:t>Bipolar</a:t>
            </a:r>
            <a:r>
              <a:rPr lang="en-US" altLang="en-US" dirty="0">
                <a:latin typeface="Arial" panose="020B0604020202020204" pitchFamily="34" charset="0"/>
              </a:rPr>
              <a:t>: both electrons and holes are involved in current flow.</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a:t>
            </a:r>
            <a:r>
              <a:rPr lang="en-US" altLang="en-US" b="1" dirty="0">
                <a:solidFill>
                  <a:srgbClr val="0000FF"/>
                </a:solidFill>
                <a:latin typeface="Arial" panose="020B0604020202020204" pitchFamily="34" charset="0"/>
              </a:rPr>
              <a:t>Junction</a:t>
            </a:r>
            <a:r>
              <a:rPr lang="en-US" altLang="en-US" dirty="0">
                <a:latin typeface="Arial" panose="020B0604020202020204" pitchFamily="34" charset="0"/>
              </a:rPr>
              <a:t>: has two </a:t>
            </a:r>
            <a:r>
              <a:rPr lang="en-US" altLang="en-US" i="1" dirty="0">
                <a:latin typeface="Arial" panose="020B0604020202020204" pitchFamily="34" charset="0"/>
              </a:rPr>
              <a:t>p-n</a:t>
            </a:r>
            <a:r>
              <a:rPr lang="en-US" altLang="en-US" dirty="0">
                <a:latin typeface="Arial" panose="020B0604020202020204" pitchFamily="34" charset="0"/>
              </a:rPr>
              <a:t> junctions.</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a:t>
            </a:r>
            <a:r>
              <a:rPr lang="en-US" altLang="en-US" b="1" dirty="0">
                <a:solidFill>
                  <a:srgbClr val="0000FF"/>
                </a:solidFill>
                <a:latin typeface="Arial" panose="020B0604020202020204" pitchFamily="34" charset="0"/>
              </a:rPr>
              <a:t>Transistor</a:t>
            </a:r>
            <a:r>
              <a:rPr lang="en-US" altLang="en-US" dirty="0">
                <a:latin typeface="Arial" panose="020B0604020202020204" pitchFamily="34" charset="0"/>
              </a:rPr>
              <a:t>: Transfer + Resistor.</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It can be either </a:t>
            </a:r>
            <a:r>
              <a:rPr lang="en-US" altLang="en-US" b="1" i="1" dirty="0">
                <a:solidFill>
                  <a:srgbClr val="0000FF"/>
                </a:solidFill>
                <a:latin typeface="Arial" panose="020B0604020202020204" pitchFamily="34" charset="0"/>
              </a:rPr>
              <a:t>n-p-n</a:t>
            </a:r>
            <a:r>
              <a:rPr lang="en-US" altLang="en-US" dirty="0">
                <a:latin typeface="Arial" panose="020B0604020202020204" pitchFamily="34" charset="0"/>
              </a:rPr>
              <a:t> type or </a:t>
            </a:r>
            <a:r>
              <a:rPr lang="en-US" altLang="en-US" b="1" i="1" dirty="0">
                <a:solidFill>
                  <a:srgbClr val="0000FF"/>
                </a:solidFill>
                <a:latin typeface="Arial" panose="020B0604020202020204" pitchFamily="34" charset="0"/>
              </a:rPr>
              <a:t>p-n-p</a:t>
            </a:r>
            <a:r>
              <a:rPr lang="en-US" altLang="en-US" b="1" dirty="0">
                <a:solidFill>
                  <a:srgbClr val="0000FF"/>
                </a:solidFill>
                <a:latin typeface="Arial" panose="020B0604020202020204" pitchFamily="34" charset="0"/>
              </a:rPr>
              <a:t> </a:t>
            </a:r>
            <a:r>
              <a:rPr lang="en-US" altLang="en-US" dirty="0">
                <a:latin typeface="Arial" panose="020B0604020202020204" pitchFamily="34" charset="0"/>
              </a:rPr>
              <a:t>type.</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Has three regions with three terminals labeled as</a:t>
            </a:r>
          </a:p>
          <a:p>
            <a:pPr algn="just" eaLnBrk="1" hangingPunct="1">
              <a:spcBef>
                <a:spcPct val="25000"/>
              </a:spcBef>
              <a:buFont typeface="Wingdings" panose="05000000000000000000" pitchFamily="2" charset="2"/>
              <a:buNone/>
            </a:pPr>
            <a:r>
              <a:rPr lang="en-US" altLang="en-US" dirty="0">
                <a:latin typeface="Arial" panose="020B0604020202020204" pitchFamily="34" charset="0"/>
              </a:rPr>
              <a:t>				 </a:t>
            </a:r>
            <a:r>
              <a:rPr lang="en-US" altLang="en-US" dirty="0" err="1">
                <a:latin typeface="Arial" panose="020B0604020202020204" pitchFamily="34" charset="0"/>
              </a:rPr>
              <a:t>i</a:t>
            </a:r>
            <a:r>
              <a:rPr lang="en-US" altLang="en-US" dirty="0">
                <a:latin typeface="Arial" panose="020B0604020202020204" pitchFamily="34" charset="0"/>
              </a:rPr>
              <a:t>. </a:t>
            </a:r>
            <a:r>
              <a:rPr lang="en-US" altLang="en-US" dirty="0">
                <a:solidFill>
                  <a:srgbClr val="0000FF"/>
                </a:solidFill>
                <a:latin typeface="Arial" panose="020B0604020202020204" pitchFamily="34" charset="0"/>
              </a:rPr>
              <a:t>Emitter (E)</a:t>
            </a:r>
          </a:p>
          <a:p>
            <a:pPr algn="just" eaLnBrk="1" hangingPunct="1">
              <a:spcBef>
                <a:spcPct val="25000"/>
              </a:spcBef>
              <a:buFont typeface="Wingdings" panose="05000000000000000000" pitchFamily="2" charset="2"/>
              <a:buNone/>
            </a:pPr>
            <a:r>
              <a:rPr lang="en-US" altLang="en-US" dirty="0">
                <a:latin typeface="Arial" panose="020B0604020202020204" pitchFamily="34" charset="0"/>
              </a:rPr>
              <a:t>				ii. </a:t>
            </a:r>
            <a:r>
              <a:rPr lang="en-US" altLang="en-US" dirty="0">
                <a:solidFill>
                  <a:srgbClr val="0000FF"/>
                </a:solidFill>
                <a:latin typeface="Arial" panose="020B0604020202020204" pitchFamily="34" charset="0"/>
              </a:rPr>
              <a:t>Base (B)</a:t>
            </a:r>
            <a:r>
              <a:rPr lang="en-US" altLang="en-US" dirty="0">
                <a:latin typeface="Arial" panose="020B0604020202020204" pitchFamily="34" charset="0"/>
              </a:rPr>
              <a:t>       and</a:t>
            </a:r>
          </a:p>
          <a:p>
            <a:pPr algn="just" eaLnBrk="1" hangingPunct="1">
              <a:spcBef>
                <a:spcPct val="25000"/>
              </a:spcBef>
              <a:buFont typeface="Wingdings" panose="05000000000000000000" pitchFamily="2" charset="2"/>
              <a:buNone/>
            </a:pPr>
            <a:r>
              <a:rPr lang="en-US" altLang="en-US" dirty="0">
                <a:latin typeface="Arial" panose="020B0604020202020204" pitchFamily="34" charset="0"/>
              </a:rPr>
              <a:t>				iii. </a:t>
            </a:r>
            <a:r>
              <a:rPr lang="en-US" altLang="en-US" dirty="0">
                <a:solidFill>
                  <a:srgbClr val="0000FF"/>
                </a:solidFill>
                <a:latin typeface="Arial" panose="020B0604020202020204" pitchFamily="34" charset="0"/>
              </a:rPr>
              <a:t>Collector (C)</a:t>
            </a:r>
          </a:p>
        </p:txBody>
      </p:sp>
      <p:sp>
        <p:nvSpPr>
          <p:cNvPr id="15366" name="Text Box 11">
            <a:extLst>
              <a:ext uri="{FF2B5EF4-FFF2-40B4-BE49-F238E27FC236}">
                <a16:creationId xmlns:a16="http://schemas.microsoft.com/office/drawing/2014/main" xmlns="" id="{97D10FB9-ED81-45CF-9CAF-D0F41E197BD3}"/>
              </a:ext>
            </a:extLst>
          </p:cNvPr>
          <p:cNvSpPr txBox="1">
            <a:spLocks noChangeArrowheads="1"/>
          </p:cNvSpPr>
          <p:nvPr/>
        </p:nvSpPr>
        <p:spPr bwMode="auto">
          <a:xfrm>
            <a:off x="2186452" y="1289351"/>
            <a:ext cx="5026889" cy="41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105" b="1" dirty="0">
                <a:latin typeface="Arial" panose="020B0604020202020204" pitchFamily="34" charset="0"/>
              </a:rPr>
              <a:t>The Bipolar Junction Transistor (BJT)</a:t>
            </a:r>
          </a:p>
        </p:txBody>
      </p:sp>
      <p:sp>
        <p:nvSpPr>
          <p:cNvPr id="3" name="Rectangle 2">
            <a:extLst>
              <a:ext uri="{FF2B5EF4-FFF2-40B4-BE49-F238E27FC236}">
                <a16:creationId xmlns:a16="http://schemas.microsoft.com/office/drawing/2014/main" xmlns="" id="{5779A1EC-9450-4CD6-BB52-12CBB995E591}"/>
              </a:ext>
            </a:extLst>
          </p:cNvPr>
          <p:cNvSpPr/>
          <p:nvPr/>
        </p:nvSpPr>
        <p:spPr>
          <a:xfrm>
            <a:off x="0" y="0"/>
            <a:ext cx="1322364" cy="10776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79"/>
          </a:p>
        </p:txBody>
      </p:sp>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a:extLst>
              <a:ext uri="{FF2B5EF4-FFF2-40B4-BE49-F238E27FC236}">
                <a16:creationId xmlns:a16="http://schemas.microsoft.com/office/drawing/2014/main" xmlns="" id="{27160103-8DB3-425A-9ECF-2F6EE434E5B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7637" y="2698605"/>
            <a:ext cx="6916700" cy="3260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a:extLst>
              <a:ext uri="{FF2B5EF4-FFF2-40B4-BE49-F238E27FC236}">
                <a16:creationId xmlns:a16="http://schemas.microsoft.com/office/drawing/2014/main" xmlns="" id="{C2BD3B55-FEBE-4541-942D-14B0EC975D4B}"/>
              </a:ext>
            </a:extLst>
          </p:cNvPr>
          <p:cNvSpPr>
            <a:spLocks noChangeArrowheads="1"/>
          </p:cNvSpPr>
          <p:nvPr/>
        </p:nvSpPr>
        <p:spPr bwMode="auto">
          <a:xfrm>
            <a:off x="3228998" y="422032"/>
            <a:ext cx="7313613" cy="909837"/>
          </a:xfrm>
          <a:prstGeom prst="rect">
            <a:avLst/>
          </a:prstGeom>
          <a:noFill/>
          <a:ln w="9525">
            <a:noFill/>
            <a:miter lim="800000"/>
            <a:headEnd/>
            <a:tailEnd/>
          </a:ln>
        </p:spPr>
        <p:txBody>
          <a:bodyPr anchor="ctr"/>
          <a:lstStyle/>
          <a:p>
            <a:pPr algn="r">
              <a:defRPr/>
            </a:pPr>
            <a:r>
              <a:rPr lang="en-GB" sz="3158" dirty="0">
                <a:solidFill>
                  <a:srgbClr val="572314"/>
                </a:solidFill>
                <a:effectLst>
                  <a:outerShdw blurRad="38100" dist="38100" dir="2700000" algn="tl">
                    <a:srgbClr val="C0C0C0"/>
                  </a:outerShdw>
                </a:effectLst>
                <a:latin typeface="Gill Sans MT" pitchFamily="34" charset="0"/>
                <a:cs typeface="Arial" charset="0"/>
              </a:rPr>
              <a:t>The Structure: </a:t>
            </a:r>
            <a:r>
              <a:rPr lang="en-GB" sz="3158" i="1" dirty="0" err="1">
                <a:solidFill>
                  <a:srgbClr val="572314"/>
                </a:solidFill>
                <a:effectLst>
                  <a:outerShdw blurRad="38100" dist="38100" dir="2700000" algn="tl">
                    <a:srgbClr val="C0C0C0"/>
                  </a:outerShdw>
                </a:effectLst>
                <a:latin typeface="Gill Sans MT" pitchFamily="34" charset="0"/>
                <a:cs typeface="Arial" charset="0"/>
              </a:rPr>
              <a:t>npn</a:t>
            </a:r>
            <a:r>
              <a:rPr lang="en-GB" sz="3158" i="1" dirty="0">
                <a:solidFill>
                  <a:srgbClr val="572314"/>
                </a:solidFill>
                <a:effectLst>
                  <a:outerShdw blurRad="38100" dist="38100" dir="2700000" algn="tl">
                    <a:srgbClr val="C0C0C0"/>
                  </a:outerShdw>
                </a:effectLst>
                <a:latin typeface="Gill Sans MT" pitchFamily="34" charset="0"/>
                <a:cs typeface="Arial" charset="0"/>
              </a:rPr>
              <a:t> &amp; </a:t>
            </a:r>
            <a:r>
              <a:rPr lang="en-GB" sz="3158" i="1" dirty="0" err="1">
                <a:solidFill>
                  <a:srgbClr val="572314"/>
                </a:solidFill>
                <a:effectLst>
                  <a:outerShdw blurRad="38100" dist="38100" dir="2700000" algn="tl">
                    <a:srgbClr val="C0C0C0"/>
                  </a:outerShdw>
                </a:effectLst>
                <a:latin typeface="Gill Sans MT" pitchFamily="34" charset="0"/>
                <a:cs typeface="Arial" charset="0"/>
              </a:rPr>
              <a:t>pnp</a:t>
            </a:r>
            <a:endParaRPr lang="en-GB" sz="3158" i="1" dirty="0">
              <a:solidFill>
                <a:srgbClr val="572314"/>
              </a:solidFill>
              <a:effectLst>
                <a:outerShdw blurRad="38100" dist="38100" dir="2700000" algn="tl">
                  <a:srgbClr val="C0C0C0"/>
                </a:outerShdw>
              </a:effectLst>
              <a:latin typeface="Gill Sans MT" pitchFamily="34" charset="0"/>
              <a:cs typeface="Arial" charset="0"/>
            </a:endParaRPr>
          </a:p>
        </p:txBody>
      </p:sp>
      <p:sp>
        <p:nvSpPr>
          <p:cNvPr id="16389" name="TextBox 8">
            <a:extLst>
              <a:ext uri="{FF2B5EF4-FFF2-40B4-BE49-F238E27FC236}">
                <a16:creationId xmlns:a16="http://schemas.microsoft.com/office/drawing/2014/main" xmlns="" id="{20949BF5-DD4E-4C12-B9D2-D0AAB91F16AE}"/>
              </a:ext>
            </a:extLst>
          </p:cNvPr>
          <p:cNvSpPr txBox="1">
            <a:spLocks noChangeArrowheads="1"/>
          </p:cNvSpPr>
          <p:nvPr/>
        </p:nvSpPr>
        <p:spPr bwMode="auto">
          <a:xfrm>
            <a:off x="2316163" y="1413802"/>
            <a:ext cx="7559675"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a:t>
            </a:r>
            <a:r>
              <a:rPr lang="en-US" altLang="en-US" b="1" dirty="0">
                <a:solidFill>
                  <a:srgbClr val="0000FF"/>
                </a:solidFill>
                <a:latin typeface="Arial" panose="020B0604020202020204" pitchFamily="34" charset="0"/>
              </a:rPr>
              <a:t>Base</a:t>
            </a:r>
            <a:r>
              <a:rPr lang="en-US" altLang="en-US" dirty="0">
                <a:latin typeface="Arial" panose="020B0604020202020204" pitchFamily="34" charset="0"/>
              </a:rPr>
              <a:t> is made much narrow.</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a:t>
            </a:r>
            <a:r>
              <a:rPr lang="en-US" altLang="en-US" b="1" dirty="0">
                <a:solidFill>
                  <a:srgbClr val="0000FF"/>
                </a:solidFill>
                <a:latin typeface="Arial" panose="020B0604020202020204" pitchFamily="34" charset="0"/>
              </a:rPr>
              <a:t>Emitter</a:t>
            </a:r>
            <a:r>
              <a:rPr lang="en-US" altLang="en-US" dirty="0">
                <a:latin typeface="Arial" panose="020B0604020202020204" pitchFamily="34" charset="0"/>
              </a:rPr>
              <a:t> is heavily doped (</a:t>
            </a:r>
            <a:r>
              <a:rPr lang="en-US" altLang="en-US" i="1" dirty="0"/>
              <a:t>p</a:t>
            </a:r>
            <a:r>
              <a:rPr lang="en-US" altLang="en-US" baseline="30000" dirty="0">
                <a:latin typeface="Arial" panose="020B0604020202020204" pitchFamily="34" charset="0"/>
              </a:rPr>
              <a:t>+</a:t>
            </a:r>
            <a:r>
              <a:rPr lang="en-US" altLang="en-US" dirty="0">
                <a:latin typeface="Arial" panose="020B0604020202020204" pitchFamily="34" charset="0"/>
              </a:rPr>
              <a:t>, </a:t>
            </a:r>
            <a:r>
              <a:rPr lang="en-US" altLang="en-US" i="1" dirty="0"/>
              <a:t>n</a:t>
            </a:r>
            <a:r>
              <a:rPr lang="en-US" altLang="en-US" baseline="30000" dirty="0">
                <a:latin typeface="Arial" panose="020B0604020202020204" pitchFamily="34" charset="0"/>
              </a:rPr>
              <a:t>+</a:t>
            </a:r>
            <a:r>
              <a:rPr lang="en-US" altLang="en-US" dirty="0">
                <a:latin typeface="Arial" panose="020B0604020202020204" pitchFamily="34" charset="0"/>
              </a:rPr>
              <a:t>).</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a:t>
            </a:r>
            <a:r>
              <a:rPr lang="en-US" altLang="en-US" b="1" dirty="0">
                <a:solidFill>
                  <a:srgbClr val="0000FF"/>
                </a:solidFill>
                <a:latin typeface="Arial" panose="020B0604020202020204" pitchFamily="34" charset="0"/>
              </a:rPr>
              <a:t>Base</a:t>
            </a:r>
            <a:r>
              <a:rPr lang="en-US" altLang="en-US" dirty="0">
                <a:latin typeface="Arial" panose="020B0604020202020204" pitchFamily="34" charset="0"/>
              </a:rPr>
              <a:t> is lightly doped (</a:t>
            </a:r>
            <a:r>
              <a:rPr lang="en-US" altLang="en-US" i="1" dirty="0"/>
              <a:t>p</a:t>
            </a:r>
            <a:r>
              <a:rPr lang="en-US" altLang="en-US" baseline="30000" dirty="0">
                <a:latin typeface="Arial" panose="020B0604020202020204" pitchFamily="34" charset="0"/>
              </a:rPr>
              <a:t>-</a:t>
            </a:r>
            <a:r>
              <a:rPr lang="en-US" altLang="en-US" dirty="0">
                <a:latin typeface="Arial" panose="020B0604020202020204" pitchFamily="34" charset="0"/>
              </a:rPr>
              <a:t>, </a:t>
            </a:r>
            <a:r>
              <a:rPr lang="en-US" altLang="en-US" i="1" dirty="0"/>
              <a:t>n</a:t>
            </a:r>
            <a:r>
              <a:rPr lang="en-US" altLang="en-US" baseline="30000" dirty="0">
                <a:latin typeface="Arial" panose="020B0604020202020204" pitchFamily="34" charset="0"/>
              </a:rPr>
              <a:t>-</a:t>
            </a:r>
            <a:r>
              <a:rPr lang="en-US" altLang="en-US" dirty="0">
                <a:latin typeface="Arial" panose="020B0604020202020204" pitchFamily="34" charset="0"/>
              </a:rPr>
              <a:t>).</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a:t>
            </a:r>
            <a:r>
              <a:rPr lang="en-US" altLang="en-US" b="1" dirty="0">
                <a:solidFill>
                  <a:srgbClr val="0000FF"/>
                </a:solidFill>
                <a:latin typeface="Arial" panose="020B0604020202020204" pitchFamily="34" charset="0"/>
              </a:rPr>
              <a:t>Collector</a:t>
            </a:r>
            <a:r>
              <a:rPr lang="en-US" altLang="en-US" dirty="0">
                <a:latin typeface="Arial" panose="020B0604020202020204" pitchFamily="34" charset="0"/>
              </a:rPr>
              <a:t> is lightly doped (</a:t>
            </a:r>
            <a:r>
              <a:rPr lang="en-US" altLang="en-US" i="1" dirty="0"/>
              <a:t>p, n</a:t>
            </a:r>
            <a:r>
              <a:rPr lang="en-US" altLang="en-US" dirty="0">
                <a:latin typeface="Arial" panose="020B0604020202020204" pitchFamily="34" charset="0"/>
              </a:rPr>
              <a:t>).</a:t>
            </a:r>
          </a:p>
        </p:txBody>
      </p:sp>
      <p:sp>
        <p:nvSpPr>
          <p:cNvPr id="2" name="Rectangle 1">
            <a:extLst>
              <a:ext uri="{FF2B5EF4-FFF2-40B4-BE49-F238E27FC236}">
                <a16:creationId xmlns:a16="http://schemas.microsoft.com/office/drawing/2014/main" xmlns="" id="{4A6AEF22-0BF7-46C1-8FF9-236981DEED31}"/>
              </a:ext>
            </a:extLst>
          </p:cNvPr>
          <p:cNvSpPr/>
          <p:nvPr/>
        </p:nvSpPr>
        <p:spPr>
          <a:xfrm>
            <a:off x="-2896" y="59703"/>
            <a:ext cx="1350498" cy="90983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79"/>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miconductors &#10;Intrinsic SC Extrinsic SC &#10;1. chemically very pure and &#10;possesses poor conductivity &#10;2. It has equal numbe...">
            <a:extLst>
              <a:ext uri="{FF2B5EF4-FFF2-40B4-BE49-F238E27FC236}">
                <a16:creationId xmlns="" xmlns:a16="http://schemas.microsoft.com/office/drawing/2014/main" id="{12CC51FB-5FF4-4FAC-95F0-E188CA1BDE19}"/>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82276" y="725732"/>
            <a:ext cx="6076950" cy="45624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46871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6">
            <a:extLst>
              <a:ext uri="{FF2B5EF4-FFF2-40B4-BE49-F238E27FC236}">
                <a16:creationId xmlns:a16="http://schemas.microsoft.com/office/drawing/2014/main" xmlns="" id="{59F53FAD-4631-47D1-BDC5-9DBAAD5104D1}"/>
              </a:ext>
            </a:extLst>
          </p:cNvPr>
          <p:cNvSpPr txBox="1">
            <a:spLocks noGrp="1"/>
          </p:cNvSpPr>
          <p:nvPr/>
        </p:nvSpPr>
        <p:spPr bwMode="auto">
          <a:xfrm>
            <a:off x="8077201" y="5673267"/>
            <a:ext cx="2133600" cy="363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algn="r" eaLnBrk="1" hangingPunct="1"/>
            <a:endParaRPr lang="en-GB" altLang="en-US" sz="1403" dirty="0">
              <a:latin typeface="Arial" panose="020B0604020202020204" pitchFamily="34" charset="0"/>
            </a:endParaRPr>
          </a:p>
        </p:txBody>
      </p:sp>
      <p:sp>
        <p:nvSpPr>
          <p:cNvPr id="8" name="Rectangle 2">
            <a:extLst>
              <a:ext uri="{FF2B5EF4-FFF2-40B4-BE49-F238E27FC236}">
                <a16:creationId xmlns:a16="http://schemas.microsoft.com/office/drawing/2014/main" xmlns="" id="{D27CC7F1-7F90-4C23-8DA4-53171B949F54}"/>
              </a:ext>
            </a:extLst>
          </p:cNvPr>
          <p:cNvSpPr txBox="1">
            <a:spLocks noChangeArrowheads="1"/>
          </p:cNvSpPr>
          <p:nvPr/>
        </p:nvSpPr>
        <p:spPr>
          <a:xfrm>
            <a:off x="3159920" y="499588"/>
            <a:ext cx="7313613" cy="909837"/>
          </a:xfrm>
          <a:prstGeom prst="rect">
            <a:avLst/>
          </a:prstGeom>
        </p:spPr>
        <p:txBody>
          <a:bodyPr anchor="ctr">
            <a:normAutofit/>
          </a:bodyPr>
          <a:lstStyle/>
          <a:p>
            <a:pPr algn="r">
              <a:defRPr/>
            </a:pPr>
            <a:r>
              <a:rPr lang="en-GB" sz="3158" dirty="0">
                <a:solidFill>
                  <a:srgbClr val="572314"/>
                </a:solidFill>
                <a:effectLst>
                  <a:outerShdw blurRad="38100" dist="38100" dir="2700000" algn="tl">
                    <a:srgbClr val="C0C0C0"/>
                  </a:outerShdw>
                </a:effectLst>
                <a:latin typeface="Gill Sans MT" pitchFamily="34" charset="0"/>
                <a:cs typeface="Arial" charset="0"/>
              </a:rPr>
              <a:t>Circuit Symbol</a:t>
            </a:r>
          </a:p>
        </p:txBody>
      </p:sp>
      <p:sp>
        <p:nvSpPr>
          <p:cNvPr id="19460" name="TextBox 8">
            <a:extLst>
              <a:ext uri="{FF2B5EF4-FFF2-40B4-BE49-F238E27FC236}">
                <a16:creationId xmlns:a16="http://schemas.microsoft.com/office/drawing/2014/main" xmlns="" id="{7EEBFF40-56B5-49EC-866C-E0D38ACA7832}"/>
              </a:ext>
            </a:extLst>
          </p:cNvPr>
          <p:cNvSpPr txBox="1">
            <a:spLocks noChangeArrowheads="1"/>
          </p:cNvSpPr>
          <p:nvPr/>
        </p:nvSpPr>
        <p:spPr bwMode="auto">
          <a:xfrm>
            <a:off x="7158634" y="3816150"/>
            <a:ext cx="3970732" cy="2039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The arrow indicates the direction of current flow.</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The current flows from emitter to collector</a:t>
            </a:r>
            <a:r>
              <a:rPr lang="en-US" altLang="en-US" dirty="0"/>
              <a:t> </a:t>
            </a:r>
            <a:r>
              <a:rPr lang="en-US" altLang="en-US" dirty="0">
                <a:latin typeface="Arial" panose="020B0604020202020204" pitchFamily="34" charset="0"/>
              </a:rPr>
              <a:t>in an p-n-p transistor.</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The arrow points towards the n-type.</a:t>
            </a:r>
          </a:p>
          <a:p>
            <a:pPr algn="just" eaLnBrk="1" hangingPunct="1">
              <a:spcBef>
                <a:spcPct val="25000"/>
              </a:spcBef>
              <a:buFont typeface="Wingdings" panose="05000000000000000000" pitchFamily="2" charset="2"/>
              <a:buChar char="Ø"/>
            </a:pPr>
            <a:r>
              <a:rPr lang="en-US" altLang="en-US" dirty="0">
                <a:latin typeface="Arial" panose="020B0604020202020204" pitchFamily="34" charset="0"/>
              </a:rPr>
              <a:t> So the base is n-type and transistor is p-n-p type.</a:t>
            </a:r>
          </a:p>
        </p:txBody>
      </p:sp>
      <p:sp>
        <p:nvSpPr>
          <p:cNvPr id="19461" name="Text Box 6">
            <a:extLst>
              <a:ext uri="{FF2B5EF4-FFF2-40B4-BE49-F238E27FC236}">
                <a16:creationId xmlns:a16="http://schemas.microsoft.com/office/drawing/2014/main" xmlns="" id="{C451B84F-E70E-4561-AC4F-0640AF7FFAB6}"/>
              </a:ext>
            </a:extLst>
          </p:cNvPr>
          <p:cNvSpPr txBox="1">
            <a:spLocks noChangeArrowheads="1"/>
          </p:cNvSpPr>
          <p:nvPr/>
        </p:nvSpPr>
        <p:spPr bwMode="auto">
          <a:xfrm>
            <a:off x="2619376" y="1609325"/>
            <a:ext cx="5836406" cy="41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anose="02020603050405020304" pitchFamily="18" charset="0"/>
                <a:cs typeface="Arial" panose="020B0604020202020204" pitchFamily="34" charset="0"/>
              </a:defRPr>
            </a:lvl1pPr>
            <a:lvl2pPr marL="742950" indent="-285750" eaLnBrk="0" hangingPunct="0">
              <a:defRPr sz="1600">
                <a:solidFill>
                  <a:schemeClr val="tx1"/>
                </a:solidFill>
                <a:latin typeface="Times New Roman" panose="02020603050405020304" pitchFamily="18" charset="0"/>
                <a:cs typeface="Arial" panose="020B0604020202020204" pitchFamily="34" charset="0"/>
              </a:defRPr>
            </a:lvl2pPr>
            <a:lvl3pPr marL="1143000" indent="-228600" eaLnBrk="0" hangingPunct="0">
              <a:defRPr sz="1600">
                <a:solidFill>
                  <a:schemeClr val="tx1"/>
                </a:solidFill>
                <a:latin typeface="Times New Roman" panose="02020603050405020304" pitchFamily="18" charset="0"/>
                <a:cs typeface="Arial" panose="020B0604020202020204" pitchFamily="34" charset="0"/>
              </a:defRPr>
            </a:lvl3pPr>
            <a:lvl4pPr marL="1600200" indent="-228600" eaLnBrk="0" hangingPunct="0">
              <a:defRPr sz="1600">
                <a:solidFill>
                  <a:schemeClr val="tx1"/>
                </a:solidFill>
                <a:latin typeface="Times New Roman" panose="02020603050405020304" pitchFamily="18" charset="0"/>
                <a:cs typeface="Arial" panose="020B0604020202020204" pitchFamily="34" charset="0"/>
              </a:defRPr>
            </a:lvl4pPr>
            <a:lvl5pPr marL="2057400" indent="-228600" eaLnBrk="0" hangingPunct="0">
              <a:defRPr sz="16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105" b="1">
                <a:latin typeface="Arial" panose="020B0604020202020204" pitchFamily="34" charset="0"/>
              </a:rPr>
              <a:t>Layout and Circuit Symbol: p-n-p Transistor</a:t>
            </a:r>
          </a:p>
        </p:txBody>
      </p:sp>
      <p:pic>
        <p:nvPicPr>
          <p:cNvPr id="19462" name="Picture 5" descr="07-02">
            <a:extLst>
              <a:ext uri="{FF2B5EF4-FFF2-40B4-BE49-F238E27FC236}">
                <a16:creationId xmlns:a16="http://schemas.microsoft.com/office/drawing/2014/main" xmlns="" id="{72126C63-E6C6-4AD5-AB02-A954B7AC6AA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82890" y="2057928"/>
            <a:ext cx="3970732" cy="383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B04FDB62-2A96-422F-ADB5-DBDF2395B020}"/>
              </a:ext>
            </a:extLst>
          </p:cNvPr>
          <p:cNvSpPr/>
          <p:nvPr/>
        </p:nvSpPr>
        <p:spPr>
          <a:xfrm>
            <a:off x="1" y="0"/>
            <a:ext cx="1378634" cy="10776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79"/>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E72EE6E-FD0D-4418-8371-EFB8335C7E46}"/>
              </a:ext>
            </a:extLst>
          </p:cNvPr>
          <p:cNvPicPr>
            <a:picLocks noChangeAspect="1"/>
          </p:cNvPicPr>
          <p:nvPr/>
        </p:nvPicPr>
        <p:blipFill>
          <a:blip r:embed="rId2"/>
          <a:stretch>
            <a:fillRect/>
          </a:stretch>
        </p:blipFill>
        <p:spPr>
          <a:xfrm>
            <a:off x="1988491" y="178654"/>
            <a:ext cx="8215019" cy="650069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52343" y="0"/>
            <a:ext cx="11487316" cy="6858000"/>
          </a:xfrm>
          <a:custGeom>
            <a:avLst/>
            <a:gdLst>
              <a:gd name="connsiteX0" fmla="*/ 0 w 9144000"/>
              <a:gd name="connsiteY0" fmla="*/ 6857999 h 6858000"/>
              <a:gd name="connsiteX1" fmla="*/ 9144000 w 9144000"/>
              <a:gd name="connsiteY1" fmla="*/ 6857999 h 6858000"/>
              <a:gd name="connsiteX2" fmla="*/ 9144000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4000" y="6857999"/>
                </a:lnTo>
                <a:lnTo>
                  <a:pt x="9144000" y="0"/>
                </a:lnTo>
                <a:lnTo>
                  <a:pt x="0" y="0"/>
                </a:lnTo>
                <a:lnTo>
                  <a:pt x="0" y="6857999"/>
                </a:lnTo>
              </a:path>
            </a:pathLst>
          </a:custGeom>
          <a:solidFill>
            <a:srgbClr val="E6E0EC">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83"/>
          </a:p>
        </p:txBody>
      </p:sp>
      <p:sp>
        <p:nvSpPr>
          <p:cNvPr id="2" name="TextBox 1"/>
          <p:cNvSpPr txBox="1"/>
          <p:nvPr/>
        </p:nvSpPr>
        <p:spPr>
          <a:xfrm>
            <a:off x="3575172" y="622300"/>
            <a:ext cx="4474110" cy="661720"/>
          </a:xfrm>
          <a:prstGeom prst="rect">
            <a:avLst/>
          </a:prstGeom>
          <a:noFill/>
        </p:spPr>
        <p:txBody>
          <a:bodyPr wrap="none" lIns="0" tIns="0" rIns="0" rtlCol="0">
            <a:spAutoFit/>
          </a:bodyPr>
          <a:lstStyle/>
          <a:p>
            <a:pPr>
              <a:lnSpc>
                <a:spcPts val="4848"/>
              </a:lnSpc>
            </a:pPr>
            <a:r>
              <a:rPr lang="en-US" altLang="zh-CN" sz="4853" dirty="0">
                <a:solidFill>
                  <a:srgbClr val="000000"/>
                </a:solidFill>
                <a:latin typeface="Calibri" pitchFamily="18" charset="0"/>
                <a:cs typeface="Calibri" pitchFamily="18" charset="0"/>
              </a:rPr>
              <a:t>Transistor</a:t>
            </a:r>
            <a:r>
              <a:rPr lang="en-US" altLang="zh-CN" sz="4853" dirty="0">
                <a:latin typeface="Times New Roman" pitchFamily="18" charset="0"/>
                <a:cs typeface="Times New Roman" pitchFamily="18" charset="0"/>
              </a:rPr>
              <a:t> </a:t>
            </a:r>
            <a:r>
              <a:rPr lang="en-US" altLang="zh-CN" sz="4853" dirty="0">
                <a:solidFill>
                  <a:srgbClr val="000000"/>
                </a:solidFill>
                <a:latin typeface="Calibri" pitchFamily="18" charset="0"/>
                <a:cs typeface="Calibri" pitchFamily="18" charset="0"/>
              </a:rPr>
              <a:t>Symbol</a:t>
            </a:r>
          </a:p>
        </p:txBody>
      </p:sp>
      <p:grpSp>
        <p:nvGrpSpPr>
          <p:cNvPr id="3" name="Group 2">
            <a:extLst>
              <a:ext uri="{FF2B5EF4-FFF2-40B4-BE49-F238E27FC236}">
                <a16:creationId xmlns:a16="http://schemas.microsoft.com/office/drawing/2014/main" xmlns="" id="{EC527062-5F2F-4832-913B-3EBE10A052AB}"/>
              </a:ext>
            </a:extLst>
          </p:cNvPr>
          <p:cNvGrpSpPr/>
          <p:nvPr/>
        </p:nvGrpSpPr>
        <p:grpSpPr>
          <a:xfrm>
            <a:off x="1259176" y="2097083"/>
            <a:ext cx="9527479" cy="3846518"/>
            <a:chOff x="1104402" y="2310674"/>
            <a:chExt cx="8356393" cy="4238293"/>
          </a:xfrm>
        </p:grpSpPr>
        <p:pic>
          <p:nvPicPr>
            <p:cNvPr id="1027" name="Picture 3"/>
            <p:cNvPicPr>
              <a:picLocks noChangeAspect="1" noChangeArrowheads="1"/>
            </p:cNvPicPr>
            <p:nvPr/>
          </p:nvPicPr>
          <p:blipFill rotWithShape="1">
            <a:blip r:embed="rId2"/>
            <a:srcRect t="50052"/>
            <a:stretch/>
          </p:blipFill>
          <p:spPr bwMode="auto">
            <a:xfrm>
              <a:off x="1134651" y="4235450"/>
              <a:ext cx="8326144" cy="2313517"/>
            </a:xfrm>
            <a:prstGeom prst="rect">
              <a:avLst/>
            </a:prstGeom>
            <a:noFill/>
          </p:spPr>
        </p:pic>
        <p:pic>
          <p:nvPicPr>
            <p:cNvPr id="5" name="Picture 3">
              <a:extLst>
                <a:ext uri="{FF2B5EF4-FFF2-40B4-BE49-F238E27FC236}">
                  <a16:creationId xmlns:a16="http://schemas.microsoft.com/office/drawing/2014/main" xmlns="" id="{FE1E035B-B145-4810-8641-D445EAA0F96B}"/>
                </a:ext>
              </a:extLst>
            </p:cNvPr>
            <p:cNvPicPr>
              <a:picLocks noChangeAspect="1" noChangeArrowheads="1"/>
            </p:cNvPicPr>
            <p:nvPr/>
          </p:nvPicPr>
          <p:blipFill>
            <a:blip r:embed="rId3"/>
            <a:srcRect/>
            <a:stretch>
              <a:fillRect/>
            </a:stretch>
          </p:blipFill>
          <p:spPr bwMode="auto">
            <a:xfrm>
              <a:off x="1104402" y="2310674"/>
              <a:ext cx="8356393" cy="1924776"/>
            </a:xfrm>
            <a:prstGeom prst="rect">
              <a:avLst/>
            </a:prstGeom>
            <a:noFill/>
          </p:spPr>
        </p:pic>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C89F63-FBFB-46A0-BE81-64C2E7B71321}"/>
              </a:ext>
            </a:extLst>
          </p:cNvPr>
          <p:cNvPicPr>
            <a:picLocks noChangeAspect="1"/>
          </p:cNvPicPr>
          <p:nvPr/>
        </p:nvPicPr>
        <p:blipFill>
          <a:blip r:embed="rId2"/>
          <a:stretch>
            <a:fillRect/>
          </a:stretch>
        </p:blipFill>
        <p:spPr>
          <a:xfrm>
            <a:off x="7434461" y="1942139"/>
            <a:ext cx="4778337" cy="3803597"/>
          </a:xfrm>
          <a:prstGeom prst="rect">
            <a:avLst/>
          </a:prstGeom>
        </p:spPr>
      </p:pic>
      <p:pic>
        <p:nvPicPr>
          <p:cNvPr id="7" name="Picture 6">
            <a:extLst>
              <a:ext uri="{FF2B5EF4-FFF2-40B4-BE49-F238E27FC236}">
                <a16:creationId xmlns:a16="http://schemas.microsoft.com/office/drawing/2014/main" xmlns="" id="{D8CB74CE-4086-4CD3-9359-0934C7099F3E}"/>
              </a:ext>
            </a:extLst>
          </p:cNvPr>
          <p:cNvPicPr>
            <a:picLocks noChangeAspect="1"/>
          </p:cNvPicPr>
          <p:nvPr/>
        </p:nvPicPr>
        <p:blipFill>
          <a:blip r:embed="rId3"/>
          <a:stretch>
            <a:fillRect/>
          </a:stretch>
        </p:blipFill>
        <p:spPr>
          <a:xfrm>
            <a:off x="796389" y="1769249"/>
            <a:ext cx="6950309" cy="4149378"/>
          </a:xfrm>
          <a:prstGeom prst="rect">
            <a:avLst/>
          </a:prstGeom>
        </p:spPr>
      </p:pic>
      <p:sp>
        <p:nvSpPr>
          <p:cNvPr id="9" name="TextBox 8">
            <a:extLst>
              <a:ext uri="{FF2B5EF4-FFF2-40B4-BE49-F238E27FC236}">
                <a16:creationId xmlns:a16="http://schemas.microsoft.com/office/drawing/2014/main" xmlns="" id="{6AA9FFDA-00B6-4BFF-A316-4B8B3F1271D4}"/>
              </a:ext>
            </a:extLst>
          </p:cNvPr>
          <p:cNvSpPr txBox="1"/>
          <p:nvPr/>
        </p:nvSpPr>
        <p:spPr>
          <a:xfrm>
            <a:off x="622632" y="342035"/>
            <a:ext cx="10251705" cy="1200329"/>
          </a:xfrm>
          <a:prstGeom prst="rect">
            <a:avLst/>
          </a:prstGeom>
          <a:noFill/>
        </p:spPr>
        <p:txBody>
          <a:bodyPr wrap="square">
            <a:spAutoFit/>
          </a:bodyPr>
          <a:lstStyle/>
          <a:p>
            <a:pPr algn="just"/>
            <a:r>
              <a:rPr lang="en-US" b="1" i="0" dirty="0">
                <a:solidFill>
                  <a:srgbClr val="FF0000"/>
                </a:solidFill>
                <a:effectLst/>
                <a:latin typeface="arial" panose="020B0604020202020204" pitchFamily="34" charset="0"/>
              </a:rPr>
              <a:t>TRANSISTOR:</a:t>
            </a:r>
          </a:p>
          <a:p>
            <a:pPr algn="just"/>
            <a:r>
              <a:rPr lang="en-US" b="0" i="0" dirty="0">
                <a:solidFill>
                  <a:srgbClr val="4D5156"/>
                </a:solidFill>
                <a:effectLst/>
                <a:latin typeface="arial" panose="020B0604020202020204" pitchFamily="34" charset="0"/>
              </a:rPr>
              <a:t>A transistor is a semiconductor device used to amplify or switch electronic signals and electrical power. Transistors are one of the basic building blocks of modern electronics. It is composed of semiconductor material usually with at least three terminals for connection to an external circuit.</a:t>
            </a:r>
            <a:endParaRPr lang="en-US" dirty="0"/>
          </a:p>
        </p:txBody>
      </p:sp>
    </p:spTree>
    <p:extLst>
      <p:ext uri="{BB962C8B-B14F-4D97-AF65-F5344CB8AC3E}">
        <p14:creationId xmlns:p14="http://schemas.microsoft.com/office/powerpoint/2010/main" xmlns="" val="17717591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83B3BE-4427-4906-B113-14625F2EC6AE}"/>
              </a:ext>
            </a:extLst>
          </p:cNvPr>
          <p:cNvPicPr>
            <a:picLocks noChangeAspect="1"/>
          </p:cNvPicPr>
          <p:nvPr/>
        </p:nvPicPr>
        <p:blipFill>
          <a:blip r:embed="rId2"/>
          <a:stretch>
            <a:fillRect/>
          </a:stretch>
        </p:blipFill>
        <p:spPr>
          <a:xfrm>
            <a:off x="200299" y="939373"/>
            <a:ext cx="11791403" cy="4979254"/>
          </a:xfrm>
          <a:prstGeom prst="rect">
            <a:avLst/>
          </a:prstGeom>
        </p:spPr>
      </p:pic>
    </p:spTree>
    <p:extLst>
      <p:ext uri="{BB962C8B-B14F-4D97-AF65-F5344CB8AC3E}">
        <p14:creationId xmlns:p14="http://schemas.microsoft.com/office/powerpoint/2010/main" xmlns="" val="14757364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D18BC-A51F-4EBC-BF14-66A6BF12DD16}"/>
              </a:ext>
            </a:extLst>
          </p:cNvPr>
          <p:cNvPicPr>
            <a:picLocks noChangeAspect="1"/>
          </p:cNvPicPr>
          <p:nvPr/>
        </p:nvPicPr>
        <p:blipFill>
          <a:blip r:embed="rId2"/>
          <a:stretch>
            <a:fillRect/>
          </a:stretch>
        </p:blipFill>
        <p:spPr>
          <a:xfrm>
            <a:off x="1752057" y="386123"/>
            <a:ext cx="8687886" cy="2020567"/>
          </a:xfrm>
          <a:prstGeom prst="rect">
            <a:avLst/>
          </a:prstGeom>
        </p:spPr>
      </p:pic>
      <p:pic>
        <p:nvPicPr>
          <p:cNvPr id="5" name="Picture 4">
            <a:extLst>
              <a:ext uri="{FF2B5EF4-FFF2-40B4-BE49-F238E27FC236}">
                <a16:creationId xmlns:a16="http://schemas.microsoft.com/office/drawing/2014/main" xmlns="" id="{0D6075B4-8696-4212-9408-81A7DA77449E}"/>
              </a:ext>
            </a:extLst>
          </p:cNvPr>
          <p:cNvPicPr>
            <a:picLocks noChangeAspect="1"/>
          </p:cNvPicPr>
          <p:nvPr/>
        </p:nvPicPr>
        <p:blipFill>
          <a:blip r:embed="rId3"/>
          <a:stretch>
            <a:fillRect/>
          </a:stretch>
        </p:blipFill>
        <p:spPr>
          <a:xfrm>
            <a:off x="1752057" y="2461773"/>
            <a:ext cx="8687886" cy="2270971"/>
          </a:xfrm>
          <a:prstGeom prst="rect">
            <a:avLst/>
          </a:prstGeom>
        </p:spPr>
      </p:pic>
      <p:pic>
        <p:nvPicPr>
          <p:cNvPr id="7" name="Picture 6">
            <a:extLst>
              <a:ext uri="{FF2B5EF4-FFF2-40B4-BE49-F238E27FC236}">
                <a16:creationId xmlns:a16="http://schemas.microsoft.com/office/drawing/2014/main" xmlns="" id="{331F8A6E-075F-4670-A241-7B7B7A6E7294}"/>
              </a:ext>
            </a:extLst>
          </p:cNvPr>
          <p:cNvPicPr>
            <a:picLocks noChangeAspect="1"/>
          </p:cNvPicPr>
          <p:nvPr/>
        </p:nvPicPr>
        <p:blipFill>
          <a:blip r:embed="rId4"/>
          <a:stretch>
            <a:fillRect/>
          </a:stretch>
        </p:blipFill>
        <p:spPr>
          <a:xfrm>
            <a:off x="1752057" y="4787828"/>
            <a:ext cx="8687886" cy="2110521"/>
          </a:xfrm>
          <a:prstGeom prst="rect">
            <a:avLst/>
          </a:prstGeom>
        </p:spPr>
      </p:pic>
    </p:spTree>
    <p:extLst>
      <p:ext uri="{BB962C8B-B14F-4D97-AF65-F5344CB8AC3E}">
        <p14:creationId xmlns:p14="http://schemas.microsoft.com/office/powerpoint/2010/main" xmlns="" val="5045210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7360569D-CEF5-4366-8116-8FD2AA59D700}"/>
              </a:ext>
            </a:extLst>
          </p:cNvPr>
          <p:cNvGrpSpPr/>
          <p:nvPr/>
        </p:nvGrpSpPr>
        <p:grpSpPr>
          <a:xfrm>
            <a:off x="1621739" y="282388"/>
            <a:ext cx="8948523" cy="6293224"/>
            <a:chOff x="2451100" y="520700"/>
            <a:chExt cx="5330594" cy="5048250"/>
          </a:xfrm>
        </p:grpSpPr>
        <p:pic>
          <p:nvPicPr>
            <p:cNvPr id="3" name="Picture 2">
              <a:extLst>
                <a:ext uri="{FF2B5EF4-FFF2-40B4-BE49-F238E27FC236}">
                  <a16:creationId xmlns:a16="http://schemas.microsoft.com/office/drawing/2014/main" xmlns="" id="{50665A69-7577-4688-8E98-2DC45D1F3C49}"/>
                </a:ext>
              </a:extLst>
            </p:cNvPr>
            <p:cNvPicPr>
              <a:picLocks noChangeAspect="1"/>
            </p:cNvPicPr>
            <p:nvPr/>
          </p:nvPicPr>
          <p:blipFill>
            <a:blip r:embed="rId2"/>
            <a:stretch>
              <a:fillRect/>
            </a:stretch>
          </p:blipFill>
          <p:spPr>
            <a:xfrm>
              <a:off x="2451100" y="520700"/>
              <a:ext cx="5095875" cy="3257550"/>
            </a:xfrm>
            <a:prstGeom prst="rect">
              <a:avLst/>
            </a:prstGeom>
          </p:spPr>
        </p:pic>
        <p:pic>
          <p:nvPicPr>
            <p:cNvPr id="5" name="Picture 4">
              <a:extLst>
                <a:ext uri="{FF2B5EF4-FFF2-40B4-BE49-F238E27FC236}">
                  <a16:creationId xmlns:a16="http://schemas.microsoft.com/office/drawing/2014/main" xmlns="" id="{0D0458E1-90BE-454D-91E8-0C691879B73D}"/>
                </a:ext>
              </a:extLst>
            </p:cNvPr>
            <p:cNvPicPr>
              <a:picLocks noChangeAspect="1"/>
            </p:cNvPicPr>
            <p:nvPr/>
          </p:nvPicPr>
          <p:blipFill>
            <a:blip r:embed="rId3"/>
            <a:stretch>
              <a:fillRect/>
            </a:stretch>
          </p:blipFill>
          <p:spPr>
            <a:xfrm>
              <a:off x="2476269" y="3778250"/>
              <a:ext cx="5305425" cy="1790700"/>
            </a:xfrm>
            <a:prstGeom prst="rect">
              <a:avLst/>
            </a:prstGeom>
          </p:spPr>
        </p:pic>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CECA96-A433-424C-AB6E-04FBCC58E239}"/>
              </a:ext>
            </a:extLst>
          </p:cNvPr>
          <p:cNvPicPr>
            <a:picLocks noChangeAspect="1"/>
          </p:cNvPicPr>
          <p:nvPr/>
        </p:nvPicPr>
        <p:blipFill>
          <a:blip r:embed="rId2"/>
          <a:stretch>
            <a:fillRect/>
          </a:stretch>
        </p:blipFill>
        <p:spPr>
          <a:xfrm>
            <a:off x="1080609" y="1465646"/>
            <a:ext cx="10030783" cy="3926708"/>
          </a:xfrm>
          <a:prstGeom prst="rect">
            <a:avLst/>
          </a:prstGeom>
        </p:spPr>
      </p:pic>
    </p:spTree>
    <p:extLst>
      <p:ext uri="{BB962C8B-B14F-4D97-AF65-F5344CB8AC3E}">
        <p14:creationId xmlns:p14="http://schemas.microsoft.com/office/powerpoint/2010/main" xmlns="" val="10936941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xmlns="" id="{E2AF5342-3C91-47BE-96CF-EF68D95C4E58}"/>
              </a:ext>
            </a:extLst>
          </p:cNvPr>
          <p:cNvGrpSpPr/>
          <p:nvPr/>
        </p:nvGrpSpPr>
        <p:grpSpPr>
          <a:xfrm>
            <a:off x="428705" y="554691"/>
            <a:ext cx="11334590" cy="5748619"/>
            <a:chOff x="376009" y="769157"/>
            <a:chExt cx="9941380" cy="6334126"/>
          </a:xfrm>
        </p:grpSpPr>
        <p:pic>
          <p:nvPicPr>
            <p:cNvPr id="3" name="Picture 2">
              <a:extLst>
                <a:ext uri="{FF2B5EF4-FFF2-40B4-BE49-F238E27FC236}">
                  <a16:creationId xmlns:a16="http://schemas.microsoft.com/office/drawing/2014/main" xmlns="" id="{82C2E672-0638-4179-A399-B1429D00F3B9}"/>
                </a:ext>
              </a:extLst>
            </p:cNvPr>
            <p:cNvPicPr>
              <a:picLocks noChangeAspect="1"/>
            </p:cNvPicPr>
            <p:nvPr/>
          </p:nvPicPr>
          <p:blipFill>
            <a:blip r:embed="rId2"/>
            <a:stretch>
              <a:fillRect/>
            </a:stretch>
          </p:blipFill>
          <p:spPr>
            <a:xfrm>
              <a:off x="376009" y="769157"/>
              <a:ext cx="9941380" cy="3962401"/>
            </a:xfrm>
            <a:prstGeom prst="rect">
              <a:avLst/>
            </a:prstGeom>
          </p:spPr>
        </p:pic>
        <p:pic>
          <p:nvPicPr>
            <p:cNvPr id="7" name="Picture 6">
              <a:extLst>
                <a:ext uri="{FF2B5EF4-FFF2-40B4-BE49-F238E27FC236}">
                  <a16:creationId xmlns:a16="http://schemas.microsoft.com/office/drawing/2014/main" xmlns="" id="{B46C1AC6-BD39-4593-B9F5-83EE45BC6F42}"/>
                </a:ext>
              </a:extLst>
            </p:cNvPr>
            <p:cNvPicPr>
              <a:picLocks noChangeAspect="1"/>
            </p:cNvPicPr>
            <p:nvPr/>
          </p:nvPicPr>
          <p:blipFill>
            <a:blip r:embed="rId3"/>
            <a:stretch>
              <a:fillRect/>
            </a:stretch>
          </p:blipFill>
          <p:spPr>
            <a:xfrm>
              <a:off x="1674811" y="4731558"/>
              <a:ext cx="7343775" cy="2371725"/>
            </a:xfrm>
            <a:prstGeom prst="rect">
              <a:avLst/>
            </a:prstGeom>
          </p:spPr>
        </p:pic>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xmlns="" id="{92681A4F-823C-40C2-9578-4267C9547B9B}"/>
              </a:ext>
            </a:extLst>
          </p:cNvPr>
          <p:cNvGrpSpPr/>
          <p:nvPr/>
        </p:nvGrpSpPr>
        <p:grpSpPr>
          <a:xfrm>
            <a:off x="997507" y="247810"/>
            <a:ext cx="10196987" cy="6362380"/>
            <a:chOff x="1231900" y="273050"/>
            <a:chExt cx="8943607" cy="7010400"/>
          </a:xfrm>
        </p:grpSpPr>
        <p:grpSp>
          <p:nvGrpSpPr>
            <p:cNvPr id="4" name="Group 9">
              <a:extLst>
                <a:ext uri="{FF2B5EF4-FFF2-40B4-BE49-F238E27FC236}">
                  <a16:creationId xmlns:a16="http://schemas.microsoft.com/office/drawing/2014/main" xmlns="" id="{ACB1C87E-D7F5-4A1F-ADE8-A9BE31D86899}"/>
                </a:ext>
              </a:extLst>
            </p:cNvPr>
            <p:cNvGrpSpPr/>
            <p:nvPr/>
          </p:nvGrpSpPr>
          <p:grpSpPr>
            <a:xfrm>
              <a:off x="1608282" y="273050"/>
              <a:ext cx="7476836" cy="7010400"/>
              <a:chOff x="1756064" y="273050"/>
              <a:chExt cx="5476586" cy="5362574"/>
            </a:xfrm>
          </p:grpSpPr>
          <p:pic>
            <p:nvPicPr>
              <p:cNvPr id="3" name="Picture 2">
                <a:extLst>
                  <a:ext uri="{FF2B5EF4-FFF2-40B4-BE49-F238E27FC236}">
                    <a16:creationId xmlns:a16="http://schemas.microsoft.com/office/drawing/2014/main" xmlns="" id="{EF264A6B-DCF0-461A-99E6-5189234686C2}"/>
                  </a:ext>
                </a:extLst>
              </p:cNvPr>
              <p:cNvPicPr>
                <a:picLocks noChangeAspect="1"/>
              </p:cNvPicPr>
              <p:nvPr/>
            </p:nvPicPr>
            <p:blipFill>
              <a:blip r:embed="rId2"/>
              <a:stretch>
                <a:fillRect/>
              </a:stretch>
            </p:blipFill>
            <p:spPr>
              <a:xfrm>
                <a:off x="1993900" y="273050"/>
                <a:ext cx="5238750" cy="1724025"/>
              </a:xfrm>
              <a:prstGeom prst="rect">
                <a:avLst/>
              </a:prstGeom>
            </p:spPr>
          </p:pic>
          <p:pic>
            <p:nvPicPr>
              <p:cNvPr id="5" name="Picture 4">
                <a:extLst>
                  <a:ext uri="{FF2B5EF4-FFF2-40B4-BE49-F238E27FC236}">
                    <a16:creationId xmlns:a16="http://schemas.microsoft.com/office/drawing/2014/main" xmlns="" id="{047E3AF8-0144-4BE5-AE48-6F3CBB092E14}"/>
                  </a:ext>
                </a:extLst>
              </p:cNvPr>
              <p:cNvPicPr>
                <a:picLocks noChangeAspect="1"/>
              </p:cNvPicPr>
              <p:nvPr/>
            </p:nvPicPr>
            <p:blipFill>
              <a:blip r:embed="rId3"/>
              <a:stretch>
                <a:fillRect/>
              </a:stretch>
            </p:blipFill>
            <p:spPr>
              <a:xfrm>
                <a:off x="1937327" y="1998576"/>
                <a:ext cx="2247900" cy="1409700"/>
              </a:xfrm>
              <a:prstGeom prst="rect">
                <a:avLst/>
              </a:prstGeom>
            </p:spPr>
          </p:pic>
          <p:pic>
            <p:nvPicPr>
              <p:cNvPr id="7" name="Picture 6">
                <a:extLst>
                  <a:ext uri="{FF2B5EF4-FFF2-40B4-BE49-F238E27FC236}">
                    <a16:creationId xmlns:a16="http://schemas.microsoft.com/office/drawing/2014/main" xmlns="" id="{53878254-575F-4182-9A51-54D3EA44CE17}"/>
                  </a:ext>
                </a:extLst>
              </p:cNvPr>
              <p:cNvPicPr>
                <a:picLocks noChangeAspect="1"/>
              </p:cNvPicPr>
              <p:nvPr/>
            </p:nvPicPr>
            <p:blipFill>
              <a:blip r:embed="rId4"/>
              <a:stretch>
                <a:fillRect/>
              </a:stretch>
            </p:blipFill>
            <p:spPr>
              <a:xfrm>
                <a:off x="1756064" y="3778249"/>
                <a:ext cx="5143500" cy="1857375"/>
              </a:xfrm>
              <a:prstGeom prst="rect">
                <a:avLst/>
              </a:prstGeom>
            </p:spPr>
          </p:pic>
          <p:pic>
            <p:nvPicPr>
              <p:cNvPr id="9" name="Picture 8">
                <a:extLst>
                  <a:ext uri="{FF2B5EF4-FFF2-40B4-BE49-F238E27FC236}">
                    <a16:creationId xmlns:a16="http://schemas.microsoft.com/office/drawing/2014/main" xmlns="" id="{2BAE5304-16E4-4E36-ADB2-FD3EACE72AE5}"/>
                  </a:ext>
                </a:extLst>
              </p:cNvPr>
              <p:cNvPicPr>
                <a:picLocks noChangeAspect="1"/>
              </p:cNvPicPr>
              <p:nvPr/>
            </p:nvPicPr>
            <p:blipFill>
              <a:blip r:embed="rId5"/>
              <a:stretch>
                <a:fillRect/>
              </a:stretch>
            </p:blipFill>
            <p:spPr>
              <a:xfrm>
                <a:off x="4613275" y="1578148"/>
                <a:ext cx="1485900" cy="914400"/>
              </a:xfrm>
              <a:prstGeom prst="rect">
                <a:avLst/>
              </a:prstGeom>
            </p:spPr>
          </p:pic>
        </p:grpSp>
        <p:pic>
          <p:nvPicPr>
            <p:cNvPr id="12" name="Picture 11">
              <a:extLst>
                <a:ext uri="{FF2B5EF4-FFF2-40B4-BE49-F238E27FC236}">
                  <a16:creationId xmlns:a16="http://schemas.microsoft.com/office/drawing/2014/main" xmlns="" id="{C53AEF6F-7A3A-42E6-9A7E-939A90592978}"/>
                </a:ext>
              </a:extLst>
            </p:cNvPr>
            <p:cNvPicPr>
              <a:picLocks noChangeAspect="1"/>
            </p:cNvPicPr>
            <p:nvPr/>
          </p:nvPicPr>
          <p:blipFill>
            <a:blip r:embed="rId6"/>
            <a:stretch>
              <a:fillRect/>
            </a:stretch>
          </p:blipFill>
          <p:spPr>
            <a:xfrm>
              <a:off x="1231900" y="4855336"/>
              <a:ext cx="8943607" cy="2428114"/>
            </a:xfrm>
            <a:prstGeom prst="rect">
              <a:avLst/>
            </a:prstGeom>
          </p:spPr>
        </p:pic>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2239</TotalTime>
  <Words>2803</Words>
  <Application>Microsoft Office PowerPoint</Application>
  <PresentationFormat>Custom</PresentationFormat>
  <Paragraphs>351</Paragraphs>
  <Slides>144</Slides>
  <Notes>0</Notes>
  <HiddenSlides>0</HiddenSlides>
  <MMClips>0</MMClips>
  <ScaleCrop>false</ScaleCrop>
  <HeadingPairs>
    <vt:vector size="4" baseType="variant">
      <vt:variant>
        <vt:lpstr>Theme</vt:lpstr>
      </vt:variant>
      <vt:variant>
        <vt:i4>1</vt:i4>
      </vt:variant>
      <vt:variant>
        <vt:lpstr>Slide Titles</vt:lpstr>
      </vt:variant>
      <vt:variant>
        <vt:i4>144</vt:i4>
      </vt:variant>
    </vt:vector>
  </HeadingPairs>
  <TitlesOfParts>
    <vt:vector size="1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The Invention</vt:lpstr>
      <vt:lpstr>The Structure</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Mr.BABU GUNDLAPALLY</dc:creator>
  <cp:lastModifiedBy>User_01</cp:lastModifiedBy>
  <cp:revision>137</cp:revision>
  <dcterms:created xsi:type="dcterms:W3CDTF">2021-04-08T08:43:22Z</dcterms:created>
  <dcterms:modified xsi:type="dcterms:W3CDTF">2024-02-23T05:29:58Z</dcterms:modified>
</cp:coreProperties>
</file>