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Override PartName="/ppt/slides/slide2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1"/>
  </p:notesMasterIdLst>
  <p:sldIdLst>
    <p:sldId id="299" r:id="rId2"/>
    <p:sldId id="300" r:id="rId3"/>
    <p:sldId id="257" r:id="rId4"/>
    <p:sldId id="258" r:id="rId5"/>
    <p:sldId id="259" r:id="rId6"/>
    <p:sldId id="260" r:id="rId7"/>
    <p:sldId id="261" r:id="rId8"/>
    <p:sldId id="262" r:id="rId9"/>
    <p:sldId id="263" r:id="rId10"/>
    <p:sldId id="264" r:id="rId11"/>
    <p:sldId id="265" r:id="rId12"/>
    <p:sldId id="266"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 id="338"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 id="388" r:id="rId127"/>
    <p:sldId id="389" r:id="rId128"/>
    <p:sldId id="390" r:id="rId129"/>
    <p:sldId id="391" r:id="rId130"/>
    <p:sldId id="392" r:id="rId131"/>
    <p:sldId id="393" r:id="rId132"/>
    <p:sldId id="394" r:id="rId133"/>
    <p:sldId id="395" r:id="rId134"/>
    <p:sldId id="396" r:id="rId135"/>
    <p:sldId id="397" r:id="rId136"/>
    <p:sldId id="398" r:id="rId137"/>
    <p:sldId id="399" r:id="rId138"/>
    <p:sldId id="400" r:id="rId139"/>
    <p:sldId id="401" r:id="rId140"/>
    <p:sldId id="402" r:id="rId141"/>
    <p:sldId id="403" r:id="rId142"/>
    <p:sldId id="404" r:id="rId143"/>
    <p:sldId id="405" r:id="rId144"/>
    <p:sldId id="406" r:id="rId145"/>
    <p:sldId id="407" r:id="rId146"/>
    <p:sldId id="408" r:id="rId147"/>
    <p:sldId id="409" r:id="rId148"/>
    <p:sldId id="410" r:id="rId149"/>
    <p:sldId id="411" r:id="rId150"/>
    <p:sldId id="412" r:id="rId151"/>
    <p:sldId id="413" r:id="rId152"/>
    <p:sldId id="414" r:id="rId153"/>
    <p:sldId id="415" r:id="rId154"/>
    <p:sldId id="416" r:id="rId155"/>
    <p:sldId id="417" r:id="rId156"/>
    <p:sldId id="418" r:id="rId157"/>
    <p:sldId id="419" r:id="rId158"/>
    <p:sldId id="420" r:id="rId159"/>
    <p:sldId id="421" r:id="rId160"/>
    <p:sldId id="422" r:id="rId161"/>
    <p:sldId id="423" r:id="rId162"/>
    <p:sldId id="424" r:id="rId163"/>
    <p:sldId id="425" r:id="rId164"/>
    <p:sldId id="426" r:id="rId165"/>
    <p:sldId id="427" r:id="rId166"/>
    <p:sldId id="428" r:id="rId167"/>
    <p:sldId id="429" r:id="rId168"/>
    <p:sldId id="430" r:id="rId169"/>
    <p:sldId id="431" r:id="rId170"/>
    <p:sldId id="432" r:id="rId171"/>
    <p:sldId id="433" r:id="rId172"/>
    <p:sldId id="434" r:id="rId173"/>
    <p:sldId id="435" r:id="rId174"/>
    <p:sldId id="436" r:id="rId175"/>
    <p:sldId id="437" r:id="rId176"/>
    <p:sldId id="438" r:id="rId177"/>
    <p:sldId id="439" r:id="rId178"/>
    <p:sldId id="440" r:id="rId179"/>
    <p:sldId id="441" r:id="rId180"/>
    <p:sldId id="442" r:id="rId181"/>
    <p:sldId id="443" r:id="rId182"/>
    <p:sldId id="444" r:id="rId183"/>
    <p:sldId id="445" r:id="rId184"/>
    <p:sldId id="446" r:id="rId185"/>
    <p:sldId id="447" r:id="rId186"/>
    <p:sldId id="448" r:id="rId187"/>
    <p:sldId id="449" r:id="rId188"/>
    <p:sldId id="450" r:id="rId189"/>
    <p:sldId id="451" r:id="rId190"/>
    <p:sldId id="452" r:id="rId191"/>
    <p:sldId id="453" r:id="rId192"/>
    <p:sldId id="454" r:id="rId193"/>
    <p:sldId id="455" r:id="rId194"/>
    <p:sldId id="456" r:id="rId195"/>
    <p:sldId id="457" r:id="rId196"/>
    <p:sldId id="458" r:id="rId197"/>
    <p:sldId id="459" r:id="rId198"/>
    <p:sldId id="460" r:id="rId199"/>
    <p:sldId id="461" r:id="rId200"/>
    <p:sldId id="462" r:id="rId201"/>
    <p:sldId id="463" r:id="rId202"/>
    <p:sldId id="464" r:id="rId203"/>
    <p:sldId id="465" r:id="rId204"/>
    <p:sldId id="466" r:id="rId205"/>
    <p:sldId id="467" r:id="rId206"/>
    <p:sldId id="468" r:id="rId207"/>
    <p:sldId id="469" r:id="rId208"/>
    <p:sldId id="470" r:id="rId209"/>
    <p:sldId id="471" r:id="rId210"/>
    <p:sldId id="472" r:id="rId211"/>
    <p:sldId id="473" r:id="rId212"/>
    <p:sldId id="474" r:id="rId213"/>
    <p:sldId id="475" r:id="rId214"/>
    <p:sldId id="476" r:id="rId215"/>
    <p:sldId id="477" r:id="rId216"/>
    <p:sldId id="478" r:id="rId217"/>
    <p:sldId id="479" r:id="rId218"/>
    <p:sldId id="480" r:id="rId219"/>
    <p:sldId id="481" r:id="rId220"/>
    <p:sldId id="482" r:id="rId221"/>
    <p:sldId id="483" r:id="rId222"/>
    <p:sldId id="484" r:id="rId223"/>
    <p:sldId id="485" r:id="rId224"/>
    <p:sldId id="486" r:id="rId225"/>
    <p:sldId id="487" r:id="rId226"/>
    <p:sldId id="488" r:id="rId227"/>
    <p:sldId id="489" r:id="rId228"/>
    <p:sldId id="490" r:id="rId229"/>
    <p:sldId id="491" r:id="rId230"/>
    <p:sldId id="492" r:id="rId231"/>
    <p:sldId id="493" r:id="rId232"/>
    <p:sldId id="494" r:id="rId233"/>
    <p:sldId id="495" r:id="rId234"/>
    <p:sldId id="496" r:id="rId235"/>
    <p:sldId id="497" r:id="rId236"/>
    <p:sldId id="498" r:id="rId237"/>
    <p:sldId id="499" r:id="rId238"/>
    <p:sldId id="500" r:id="rId239"/>
    <p:sldId id="501" r:id="rId240"/>
    <p:sldId id="502" r:id="rId241"/>
    <p:sldId id="503" r:id="rId242"/>
    <p:sldId id="504" r:id="rId243"/>
    <p:sldId id="505" r:id="rId244"/>
    <p:sldId id="506" r:id="rId245"/>
    <p:sldId id="507" r:id="rId246"/>
    <p:sldId id="508" r:id="rId247"/>
    <p:sldId id="509" r:id="rId248"/>
    <p:sldId id="510" r:id="rId249"/>
    <p:sldId id="511" r:id="rId250"/>
    <p:sldId id="512" r:id="rId251"/>
    <p:sldId id="513" r:id="rId252"/>
    <p:sldId id="514" r:id="rId253"/>
    <p:sldId id="515" r:id="rId254"/>
    <p:sldId id="516" r:id="rId255"/>
    <p:sldId id="517" r:id="rId256"/>
    <p:sldId id="518" r:id="rId257"/>
    <p:sldId id="519" r:id="rId258"/>
    <p:sldId id="520" r:id="rId259"/>
    <p:sldId id="521" r:id="rId260"/>
    <p:sldId id="522" r:id="rId261"/>
    <p:sldId id="523" r:id="rId262"/>
    <p:sldId id="524" r:id="rId263"/>
    <p:sldId id="525" r:id="rId264"/>
    <p:sldId id="526" r:id="rId265"/>
    <p:sldId id="527" r:id="rId266"/>
    <p:sldId id="528" r:id="rId267"/>
    <p:sldId id="529" r:id="rId268"/>
    <p:sldId id="530" r:id="rId269"/>
    <p:sldId id="531" r:id="rId270"/>
    <p:sldId id="532" r:id="rId271"/>
    <p:sldId id="533" r:id="rId272"/>
    <p:sldId id="534" r:id="rId273"/>
    <p:sldId id="535" r:id="rId274"/>
    <p:sldId id="536" r:id="rId275"/>
    <p:sldId id="537" r:id="rId276"/>
    <p:sldId id="538" r:id="rId277"/>
    <p:sldId id="539" r:id="rId278"/>
    <p:sldId id="540" r:id="rId279"/>
    <p:sldId id="541" r:id="rId280"/>
    <p:sldId id="542" r:id="rId281"/>
    <p:sldId id="543" r:id="rId282"/>
    <p:sldId id="544" r:id="rId283"/>
    <p:sldId id="545" r:id="rId284"/>
    <p:sldId id="546" r:id="rId285"/>
    <p:sldId id="547" r:id="rId286"/>
    <p:sldId id="548" r:id="rId287"/>
    <p:sldId id="549" r:id="rId288"/>
    <p:sldId id="550" r:id="rId289"/>
    <p:sldId id="551" r:id="rId2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1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notesMaster" Target="notesMasters/notesMaster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486291-71E5-4C85-84F1-052FCAC6042A}" type="datetimeFigureOut">
              <a:rPr lang="en-US" smtClean="0"/>
              <a:t>2/23/2024</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12E3CA-73F5-4531-BAB2-2BE47D44DD81}" type="slidenum">
              <a:rPr lang="en-IN" smtClean="0"/>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63848E-E6B4-4819-93FC-51E0781C76A5}" type="slidenum">
              <a:rPr lang="en-US" smtClean="0"/>
              <a:pPr/>
              <a:t>67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hyperlink" Target="https://purdylounge.com/how-to-start-an-internet-radio-station/" TargetMode="Externa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0" y="2362200"/>
            <a:ext cx="1897827" cy="2862322"/>
          </a:xfrm>
          <a:prstGeom prst="rect">
            <a:avLst/>
          </a:prstGeom>
          <a:noFill/>
        </p:spPr>
        <p:txBody>
          <a:bodyPr wrap="none" rtlCol="0">
            <a:spAutoFit/>
          </a:bodyPr>
          <a:lstStyle/>
          <a:p>
            <a:r>
              <a:rPr lang="en-US" sz="3600" dirty="0" smtClean="0"/>
              <a:t>UNIT-1</a:t>
            </a:r>
          </a:p>
          <a:p>
            <a:endParaRPr lang="en-US" sz="3600" dirty="0" smtClean="0"/>
          </a:p>
          <a:p>
            <a:r>
              <a:rPr lang="en-US" sz="3600" smtClean="0"/>
              <a:t>    By</a:t>
            </a:r>
            <a:endParaRPr lang="en-US" sz="3600" dirty="0" smtClean="0"/>
          </a:p>
          <a:p>
            <a:r>
              <a:rPr lang="en-US" sz="3600" dirty="0" err="1" smtClean="0"/>
              <a:t>S.Vaishali</a:t>
            </a:r>
            <a:endParaRPr lang="en-US" sz="3600" dirty="0" smtClean="0"/>
          </a:p>
          <a:p>
            <a:r>
              <a:rPr lang="en-US" sz="3600" dirty="0" smtClean="0"/>
              <a:t>ECE-VCE</a:t>
            </a:r>
            <a:endParaRPr lang="en-IN"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563562"/>
          </a:xfrm>
        </p:spPr>
        <p:txBody>
          <a:bodyPr>
            <a:noAutofit/>
          </a:bodyPr>
          <a:lstStyle/>
          <a:p>
            <a:r>
              <a:rPr lang="en-US" sz="3200" dirty="0" smtClean="0">
                <a:latin typeface="Bookman Old Style" pitchFamily="18" charset="0"/>
              </a:rPr>
              <a:t>Sun directly pointing to tropic of cancer</a:t>
            </a:r>
            <a:endParaRPr lang="en-US" sz="3200" dirty="0">
              <a:latin typeface="Bookman Old Style" pitchFamily="18" charset="0"/>
            </a:endParaRPr>
          </a:p>
        </p:txBody>
      </p:sp>
      <p:pic>
        <p:nvPicPr>
          <p:cNvPr id="9218" name="Picture 2"/>
          <p:cNvPicPr>
            <a:picLocks noGrp="1" noChangeAspect="1" noChangeArrowheads="1"/>
          </p:cNvPicPr>
          <p:nvPr>
            <p:ph idx="1"/>
          </p:nvPr>
        </p:nvPicPr>
        <p:blipFill>
          <a:blip r:embed="rId2"/>
          <a:srcRect/>
          <a:stretch>
            <a:fillRect/>
          </a:stretch>
        </p:blipFill>
        <p:spPr bwMode="auto">
          <a:xfrm>
            <a:off x="457200" y="1143000"/>
            <a:ext cx="8382000" cy="5105400"/>
          </a:xfrm>
          <a:prstGeom prst="rect">
            <a:avLst/>
          </a:prstGeom>
          <a:noFill/>
          <a:ln w="9525">
            <a:noFill/>
            <a:miter lim="800000"/>
            <a:headEnd/>
            <a:tailEnd/>
          </a:ln>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477962"/>
          </a:xfrm>
        </p:spPr>
        <p:txBody>
          <a:bodyPr/>
          <a:lstStyle/>
          <a:p>
            <a:endParaRPr lang="en-US" dirty="0"/>
          </a:p>
        </p:txBody>
      </p:sp>
      <p:sp>
        <p:nvSpPr>
          <p:cNvPr id="3" name="Content Placeholder 2"/>
          <p:cNvSpPr>
            <a:spLocks noGrp="1"/>
          </p:cNvSpPr>
          <p:nvPr>
            <p:ph idx="1"/>
          </p:nvPr>
        </p:nvSpPr>
        <p:spPr>
          <a:xfrm>
            <a:off x="457200" y="2057400"/>
            <a:ext cx="8229600" cy="4191000"/>
          </a:xfrm>
        </p:spPr>
        <p:txBody>
          <a:bodyPr>
            <a:normAutofit fontScale="85000" lnSpcReduction="10000"/>
          </a:bodyPr>
          <a:lstStyle/>
          <a:p>
            <a:r>
              <a:rPr lang="en-IN" i="1" dirty="0" err="1" smtClean="0">
                <a:latin typeface="Bookman Old Style" pitchFamily="18" charset="0"/>
              </a:rPr>
              <a:t>f</a:t>
            </a:r>
            <a:r>
              <a:rPr lang="en-IN" baseline="-25000" dirty="0" err="1" smtClean="0">
                <a:latin typeface="Bookman Old Style" pitchFamily="18" charset="0"/>
              </a:rPr>
              <a:t>d</a:t>
            </a:r>
            <a:r>
              <a:rPr lang="en-IN" dirty="0" smtClean="0">
                <a:latin typeface="Bookman Old Style" pitchFamily="18" charset="0"/>
              </a:rPr>
              <a:t> = RMS (root mean square) test tone deviation (in Hz)</a:t>
            </a:r>
            <a:endParaRPr lang="en-US" dirty="0" smtClean="0">
              <a:latin typeface="Bookman Old Style" pitchFamily="18" charset="0"/>
            </a:endParaRPr>
          </a:p>
          <a:p>
            <a:r>
              <a:rPr lang="en-IN" i="1" dirty="0" smtClean="0">
                <a:latin typeface="Bookman Old Style" pitchFamily="18" charset="0"/>
              </a:rPr>
              <a:t>f</a:t>
            </a:r>
            <a:r>
              <a:rPr lang="en-IN" baseline="-25000" dirty="0" smtClean="0">
                <a:latin typeface="Bookman Old Style" pitchFamily="18" charset="0"/>
              </a:rPr>
              <a:t>m</a:t>
            </a:r>
            <a:r>
              <a:rPr lang="en-IN" dirty="0" smtClean="0">
                <a:latin typeface="Bookman Old Style" pitchFamily="18" charset="0"/>
              </a:rPr>
              <a:t> = highest modulation frequency (in Hz)</a:t>
            </a:r>
            <a:endParaRPr lang="en-US" dirty="0" smtClean="0">
              <a:latin typeface="Bookman Old Style" pitchFamily="18" charset="0"/>
            </a:endParaRPr>
          </a:p>
          <a:p>
            <a:r>
              <a:rPr lang="en-IN" i="1" dirty="0" smtClean="0">
                <a:latin typeface="Bookman Old Style" pitchFamily="18" charset="0"/>
              </a:rPr>
              <a:t>B </a:t>
            </a:r>
            <a:r>
              <a:rPr lang="en-IN" dirty="0" smtClean="0">
                <a:latin typeface="Bookman Old Style" pitchFamily="18" charset="0"/>
              </a:rPr>
              <a:t>= bandwidth of the modulated signal (in Hz)</a:t>
            </a:r>
            <a:endParaRPr lang="en-US" dirty="0" smtClean="0">
              <a:latin typeface="Bookman Old Style" pitchFamily="18" charset="0"/>
            </a:endParaRPr>
          </a:p>
          <a:p>
            <a:r>
              <a:rPr lang="en-IN" i="1" dirty="0" smtClean="0">
                <a:latin typeface="Bookman Old Style" pitchFamily="18" charset="0"/>
              </a:rPr>
              <a:t>b </a:t>
            </a:r>
            <a:r>
              <a:rPr lang="en-IN" dirty="0" smtClean="0">
                <a:latin typeface="Bookman Old Style" pitchFamily="18" charset="0"/>
              </a:rPr>
              <a:t>= base band signal bandwidth (in Hz)</a:t>
            </a:r>
            <a:endParaRPr lang="en-US" dirty="0" smtClean="0">
              <a:latin typeface="Bookman Old Style" pitchFamily="18" charset="0"/>
            </a:endParaRPr>
          </a:p>
          <a:p>
            <a:r>
              <a:rPr lang="en-IN" i="1" dirty="0" smtClean="0">
                <a:latin typeface="Bookman Old Style" pitchFamily="18" charset="0"/>
              </a:rPr>
              <a:t>C </a:t>
            </a:r>
            <a:r>
              <a:rPr lang="en-IN" dirty="0" smtClean="0">
                <a:latin typeface="Bookman Old Style" pitchFamily="18" charset="0"/>
              </a:rPr>
              <a:t>= carrier power at the receiver input (in W)</a:t>
            </a:r>
            <a:endParaRPr lang="en-US" dirty="0" smtClean="0">
              <a:latin typeface="Bookman Old Style" pitchFamily="18" charset="0"/>
            </a:endParaRPr>
          </a:p>
          <a:p>
            <a:r>
              <a:rPr lang="en-IN" i="1" dirty="0" smtClean="0">
                <a:latin typeface="Bookman Old Style" pitchFamily="18" charset="0"/>
              </a:rPr>
              <a:t>N </a:t>
            </a:r>
            <a:r>
              <a:rPr lang="en-IN" dirty="0" smtClean="0">
                <a:latin typeface="Bookman Old Style" pitchFamily="18" charset="0"/>
              </a:rPr>
              <a:t>= noise power (= </a:t>
            </a:r>
            <a:r>
              <a:rPr lang="en-IN" dirty="0" err="1" smtClean="0">
                <a:latin typeface="Bookman Old Style" pitchFamily="18" charset="0"/>
              </a:rPr>
              <a:t>kTB</a:t>
            </a:r>
            <a:r>
              <a:rPr lang="en-IN" dirty="0" smtClean="0">
                <a:latin typeface="Bookman Old Style" pitchFamily="18" charset="0"/>
              </a:rPr>
              <a:t>) in bandwidth B (in W)</a:t>
            </a:r>
            <a:endParaRPr lang="en-US" dirty="0" smtClean="0">
              <a:latin typeface="Bookman Old Style" pitchFamily="18" charset="0"/>
            </a:endParaRPr>
          </a:p>
          <a:p>
            <a:endParaRPr lang="en-US" dirty="0"/>
          </a:p>
        </p:txBody>
      </p:sp>
      <p:sp>
        <p:nvSpPr>
          <p:cNvPr id="4" name="Date Placeholder 3"/>
          <p:cNvSpPr>
            <a:spLocks noGrp="1"/>
          </p:cNvSpPr>
          <p:nvPr>
            <p:ph type="dt" sz="half" idx="10"/>
          </p:nvPr>
        </p:nvSpPr>
        <p:spPr/>
        <p:txBody>
          <a:bodyPr/>
          <a:lstStyle/>
          <a:p>
            <a:fld id="{6BB917D7-E088-4CD1-92B5-C6177594A5F5}"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100</a:t>
            </a:fld>
            <a:endParaRPr lang="en-US" dirty="0"/>
          </a:p>
        </p:txBody>
      </p:sp>
      <p:pic>
        <p:nvPicPr>
          <p:cNvPr id="7" name="Picture 2"/>
          <p:cNvPicPr>
            <a:picLocks noChangeAspect="1" noChangeArrowheads="1"/>
          </p:cNvPicPr>
          <p:nvPr/>
        </p:nvPicPr>
        <p:blipFill>
          <a:blip r:embed="rId2"/>
          <a:srcRect/>
          <a:stretch>
            <a:fillRect/>
          </a:stretch>
        </p:blipFill>
        <p:spPr bwMode="auto">
          <a:xfrm>
            <a:off x="533400" y="1"/>
            <a:ext cx="8077200" cy="1905000"/>
          </a:xfrm>
          <a:prstGeom prst="rect">
            <a:avLst/>
          </a:prstGeom>
          <a:noFill/>
          <a:ln w="9525">
            <a:noFill/>
            <a:miter lim="800000"/>
            <a:headEnd/>
            <a:tailEnd/>
          </a:ln>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lstStyle/>
          <a:p>
            <a:pPr marL="0" lvl="0" indent="0" fontAlgn="base">
              <a:spcBef>
                <a:spcPct val="0"/>
              </a:spcBef>
              <a:spcAft>
                <a:spcPct val="0"/>
              </a:spcAft>
              <a:buNone/>
            </a:pPr>
            <a:r>
              <a:rPr lang="en-US" dirty="0" smtClean="0">
                <a:latin typeface="Bookman Old Style" pitchFamily="18" charset="0"/>
                <a:ea typeface="Calibri" pitchFamily="34" charset="0"/>
                <a:cs typeface="Times-Roman"/>
              </a:rPr>
              <a:t>where</a:t>
            </a:r>
            <a:endParaRPr lang="en-US" sz="1600" dirty="0" smtClean="0">
              <a:latin typeface="Arial" pitchFamily="34" charset="0"/>
              <a:cs typeface="Arial" pitchFamily="34" charset="0"/>
            </a:endParaRPr>
          </a:p>
          <a:p>
            <a:pPr marL="0" lvl="0" indent="0" eaLnBrk="0" fontAlgn="base" hangingPunct="0">
              <a:spcBef>
                <a:spcPct val="0"/>
              </a:spcBef>
              <a:spcAft>
                <a:spcPct val="0"/>
              </a:spcAft>
              <a:buNone/>
            </a:pPr>
            <a:r>
              <a:rPr lang="en-US" dirty="0" smtClean="0">
                <a:latin typeface="Bookman Old Style" pitchFamily="18" charset="0"/>
                <a:ea typeface="Calibri" pitchFamily="34" charset="0"/>
                <a:cs typeface="Times-Roman"/>
              </a:rPr>
              <a:t>[</a:t>
            </a:r>
            <a:r>
              <a:rPr lang="en-US" i="1" dirty="0" smtClean="0">
                <a:latin typeface="Bookman Old Style" pitchFamily="18" charset="0"/>
                <a:ea typeface="Calibri" pitchFamily="34" charset="0"/>
                <a:cs typeface="MTMI"/>
              </a:rPr>
              <a:t>C/N</a:t>
            </a:r>
            <a:r>
              <a:rPr lang="en-US" dirty="0" smtClean="0">
                <a:latin typeface="Bookman Old Style" pitchFamily="18" charset="0"/>
                <a:ea typeface="Calibri" pitchFamily="34" charset="0"/>
                <a:cs typeface="Times-Roman"/>
              </a:rPr>
              <a:t>]</a:t>
            </a:r>
            <a:r>
              <a:rPr lang="en-US" dirty="0" err="1" smtClean="0">
                <a:latin typeface="Bookman Old Style" pitchFamily="18" charset="0"/>
                <a:ea typeface="Calibri" pitchFamily="34" charset="0"/>
                <a:cs typeface="Times-Roman"/>
              </a:rPr>
              <a:t>th</a:t>
            </a:r>
            <a:r>
              <a:rPr lang="en-US" dirty="0" smtClean="0">
                <a:latin typeface="Bookman Old Style" pitchFamily="18" charset="0"/>
                <a:ea typeface="Calibri" pitchFamily="34" charset="0"/>
                <a:cs typeface="Times-Roman"/>
              </a:rPr>
              <a:t> </a:t>
            </a:r>
            <a:r>
              <a:rPr lang="en-US" dirty="0" smtClean="0">
                <a:latin typeface="Bookman Old Style" pitchFamily="18" charset="0"/>
                <a:ea typeface="MTSY"/>
                <a:cs typeface="MTSY"/>
              </a:rPr>
              <a:t>= </a:t>
            </a:r>
            <a:r>
              <a:rPr lang="en-US" dirty="0" smtClean="0">
                <a:latin typeface="Bookman Old Style" pitchFamily="18" charset="0"/>
                <a:ea typeface="Calibri" pitchFamily="34" charset="0"/>
                <a:cs typeface="Times-Roman"/>
              </a:rPr>
              <a:t>carrier-to-noise ratio (in dB) at the threshold error rate</a:t>
            </a:r>
            <a:endParaRPr lang="en-US" sz="1600" dirty="0" smtClean="0">
              <a:latin typeface="Arial" pitchFamily="34" charset="0"/>
              <a:cs typeface="Arial" pitchFamily="34" charset="0"/>
            </a:endParaRPr>
          </a:p>
          <a:p>
            <a:pPr marL="0" lvl="0" indent="0" eaLnBrk="0" fontAlgn="base" hangingPunct="0">
              <a:spcBef>
                <a:spcPct val="0"/>
              </a:spcBef>
              <a:spcAft>
                <a:spcPct val="0"/>
              </a:spcAft>
              <a:buNone/>
            </a:pPr>
            <a:r>
              <a:rPr lang="en-US" dirty="0" smtClean="0">
                <a:latin typeface="Bookman Old Style" pitchFamily="18" charset="0"/>
                <a:ea typeface="Calibri" pitchFamily="34" charset="0"/>
                <a:cs typeface="Times-Roman"/>
              </a:rPr>
              <a:t>[</a:t>
            </a:r>
            <a:r>
              <a:rPr lang="en-US" i="1" dirty="0" err="1" smtClean="0">
                <a:latin typeface="Bookman Old Style" pitchFamily="18" charset="0"/>
                <a:ea typeface="Calibri" pitchFamily="34" charset="0"/>
                <a:cs typeface="MTMI"/>
              </a:rPr>
              <a:t>E</a:t>
            </a:r>
            <a:r>
              <a:rPr lang="en-US" dirty="0" err="1" smtClean="0">
                <a:latin typeface="Bookman Old Style" pitchFamily="18" charset="0"/>
                <a:ea typeface="Calibri" pitchFamily="34" charset="0"/>
                <a:cs typeface="Times-Roman"/>
              </a:rPr>
              <a:t>b</a:t>
            </a:r>
            <a:r>
              <a:rPr lang="en-US" i="1" dirty="0" smtClean="0">
                <a:latin typeface="Bookman Old Style" pitchFamily="18" charset="0"/>
                <a:ea typeface="Calibri" pitchFamily="34" charset="0"/>
                <a:cs typeface="MTMI"/>
              </a:rPr>
              <a:t>/N</a:t>
            </a:r>
            <a:r>
              <a:rPr lang="en-US" dirty="0" smtClean="0">
                <a:latin typeface="Bookman Old Style" pitchFamily="18" charset="0"/>
                <a:ea typeface="Calibri" pitchFamily="34" charset="0"/>
                <a:cs typeface="Times-Roman"/>
              </a:rPr>
              <a:t>0]</a:t>
            </a:r>
            <a:r>
              <a:rPr lang="en-US" dirty="0" err="1" smtClean="0">
                <a:latin typeface="Bookman Old Style" pitchFamily="18" charset="0"/>
                <a:ea typeface="Calibri" pitchFamily="34" charset="0"/>
                <a:cs typeface="Times-Roman"/>
              </a:rPr>
              <a:t>th</a:t>
            </a:r>
            <a:r>
              <a:rPr lang="en-US" dirty="0" smtClean="0">
                <a:latin typeface="Bookman Old Style" pitchFamily="18" charset="0"/>
                <a:ea typeface="Calibri" pitchFamily="34" charset="0"/>
                <a:cs typeface="Times-Roman"/>
              </a:rPr>
              <a:t> </a:t>
            </a:r>
            <a:r>
              <a:rPr lang="en-US" dirty="0" smtClean="0">
                <a:latin typeface="Bookman Old Style" pitchFamily="18" charset="0"/>
                <a:ea typeface="MTSY"/>
                <a:cs typeface="MTSY"/>
              </a:rPr>
              <a:t>= </a:t>
            </a:r>
            <a:r>
              <a:rPr lang="en-US" dirty="0" smtClean="0">
                <a:latin typeface="Bookman Old Style" pitchFamily="18" charset="0"/>
                <a:ea typeface="Calibri" pitchFamily="34" charset="0"/>
                <a:cs typeface="Times-Roman"/>
              </a:rPr>
              <a:t>bit energy-to-noise density ratio (in dB) at the threshold error rate</a:t>
            </a:r>
            <a:endParaRPr lang="en-US" sz="1600" dirty="0" smtClean="0">
              <a:latin typeface="Arial" pitchFamily="34" charset="0"/>
              <a:cs typeface="Arial" pitchFamily="34" charset="0"/>
            </a:endParaRPr>
          </a:p>
          <a:p>
            <a:pPr marL="0" lvl="0" indent="0" eaLnBrk="0" fontAlgn="base" hangingPunct="0">
              <a:spcBef>
                <a:spcPct val="0"/>
              </a:spcBef>
              <a:spcAft>
                <a:spcPct val="0"/>
              </a:spcAft>
              <a:buNone/>
            </a:pPr>
            <a:r>
              <a:rPr lang="en-US" dirty="0" smtClean="0">
                <a:latin typeface="Bookman Old Style" pitchFamily="18" charset="0"/>
                <a:ea typeface="Calibri" pitchFamily="34" charset="0"/>
                <a:cs typeface="Times-Roman"/>
              </a:rPr>
              <a:t>[</a:t>
            </a:r>
            <a:r>
              <a:rPr lang="en-US" i="1" dirty="0" smtClean="0">
                <a:latin typeface="Bookman Old Style" pitchFamily="18" charset="0"/>
                <a:ea typeface="Calibri" pitchFamily="34" charset="0"/>
                <a:cs typeface="MTMI"/>
              </a:rPr>
              <a:t>B</a:t>
            </a:r>
            <a:r>
              <a:rPr lang="en-US" dirty="0" smtClean="0">
                <a:latin typeface="Bookman Old Style" pitchFamily="18" charset="0"/>
                <a:ea typeface="Calibri" pitchFamily="34" charset="0"/>
                <a:cs typeface="Times-Roman"/>
              </a:rPr>
              <a:t>] </a:t>
            </a:r>
            <a:r>
              <a:rPr lang="en-US" dirty="0" smtClean="0">
                <a:latin typeface="Bookman Old Style" pitchFamily="18" charset="0"/>
                <a:ea typeface="MTSY"/>
                <a:cs typeface="MTSY"/>
              </a:rPr>
              <a:t>= </a:t>
            </a:r>
            <a:r>
              <a:rPr lang="en-US" dirty="0" smtClean="0">
                <a:latin typeface="Bookman Old Style" pitchFamily="18" charset="0"/>
                <a:ea typeface="Calibri" pitchFamily="34" charset="0"/>
                <a:cs typeface="Times-Roman"/>
              </a:rPr>
              <a:t>noise bandwidth (in Hz)</a:t>
            </a:r>
            <a:endParaRPr lang="en-US" sz="1600" dirty="0" smtClean="0">
              <a:latin typeface="Arial" pitchFamily="34" charset="0"/>
              <a:cs typeface="Arial" pitchFamily="34" charset="0"/>
            </a:endParaRPr>
          </a:p>
          <a:p>
            <a:pPr marL="0" lvl="0" indent="0" eaLnBrk="0" fontAlgn="base" hangingPunct="0">
              <a:spcBef>
                <a:spcPct val="0"/>
              </a:spcBef>
              <a:spcAft>
                <a:spcPct val="0"/>
              </a:spcAft>
              <a:buNone/>
            </a:pPr>
            <a:r>
              <a:rPr lang="en-US" dirty="0" smtClean="0">
                <a:latin typeface="Bookman Old Style" pitchFamily="18" charset="0"/>
                <a:ea typeface="Calibri" pitchFamily="34" charset="0"/>
                <a:cs typeface="Times-Roman"/>
              </a:rPr>
              <a:t>[</a:t>
            </a:r>
            <a:r>
              <a:rPr lang="en-US" i="1" dirty="0" smtClean="0">
                <a:latin typeface="Bookman Old Style" pitchFamily="18" charset="0"/>
                <a:ea typeface="Calibri" pitchFamily="34" charset="0"/>
                <a:cs typeface="MTMI"/>
              </a:rPr>
              <a:t>R</a:t>
            </a:r>
            <a:r>
              <a:rPr lang="en-US" dirty="0" smtClean="0">
                <a:latin typeface="Bookman Old Style" pitchFamily="18" charset="0"/>
                <a:ea typeface="Calibri" pitchFamily="34" charset="0"/>
                <a:cs typeface="Times-Roman"/>
              </a:rPr>
              <a:t>] </a:t>
            </a:r>
            <a:r>
              <a:rPr lang="en-US" dirty="0" smtClean="0">
                <a:latin typeface="Bookman Old Style" pitchFamily="18" charset="0"/>
                <a:ea typeface="MTSY"/>
                <a:cs typeface="MTSY"/>
              </a:rPr>
              <a:t>= </a:t>
            </a:r>
            <a:r>
              <a:rPr lang="en-US" dirty="0" smtClean="0">
                <a:latin typeface="Bookman Old Style" pitchFamily="18" charset="0"/>
                <a:ea typeface="Calibri" pitchFamily="34" charset="0"/>
                <a:cs typeface="Times-Roman"/>
              </a:rPr>
              <a:t>data rate (in bps)</a:t>
            </a:r>
            <a:endParaRPr lang="en-US" sz="1600" dirty="0" smtClean="0">
              <a:latin typeface="Arial" pitchFamily="34" charset="0"/>
              <a:cs typeface="Arial" pitchFamily="34" charset="0"/>
            </a:endParaRPr>
          </a:p>
          <a:p>
            <a:pPr marL="0" lvl="0" indent="0" eaLnBrk="0" fontAlgn="base" hangingPunct="0">
              <a:spcBef>
                <a:spcPct val="0"/>
              </a:spcBef>
              <a:spcAft>
                <a:spcPct val="0"/>
              </a:spcAft>
              <a:buNone/>
            </a:pPr>
            <a:r>
              <a:rPr lang="en-US" dirty="0" smtClean="0">
                <a:latin typeface="Bookman Old Style" pitchFamily="18" charset="0"/>
                <a:ea typeface="Calibri" pitchFamily="34" charset="0"/>
                <a:cs typeface="Times-Roman"/>
              </a:rPr>
              <a:t>[</a:t>
            </a:r>
            <a:r>
              <a:rPr lang="en-US" i="1" dirty="0" smtClean="0">
                <a:latin typeface="Bookman Old Style" pitchFamily="18" charset="0"/>
                <a:ea typeface="Calibri" pitchFamily="34" charset="0"/>
                <a:cs typeface="MTMI"/>
              </a:rPr>
              <a:t>M</a:t>
            </a:r>
            <a:r>
              <a:rPr lang="en-US" dirty="0" smtClean="0">
                <a:latin typeface="Bookman Old Style" pitchFamily="18" charset="0"/>
                <a:ea typeface="Calibri" pitchFamily="34" charset="0"/>
                <a:cs typeface="Times-Roman"/>
              </a:rPr>
              <a:t>] </a:t>
            </a:r>
            <a:r>
              <a:rPr lang="en-US" dirty="0" smtClean="0">
                <a:latin typeface="Bookman Old Style" pitchFamily="18" charset="0"/>
                <a:ea typeface="MTSY"/>
                <a:cs typeface="MTSY"/>
              </a:rPr>
              <a:t>= </a:t>
            </a:r>
            <a:r>
              <a:rPr lang="en-US" dirty="0" smtClean="0">
                <a:latin typeface="Bookman Old Style" pitchFamily="18" charset="0"/>
                <a:ea typeface="Calibri" pitchFamily="34" charset="0"/>
                <a:cs typeface="Times-Roman"/>
              </a:rPr>
              <a:t>system margin to allow for impairments (in dB</a:t>
            </a:r>
            <a:r>
              <a:rPr lang="en-US" sz="2000" dirty="0" smtClean="0">
                <a:latin typeface="Arial" pitchFamily="34" charset="0"/>
                <a:ea typeface="Calibri" pitchFamily="34" charset="0"/>
                <a:cs typeface="Times-Roman"/>
              </a:rPr>
              <a:t>)</a:t>
            </a:r>
            <a:endParaRPr lang="en-US" sz="4400" dirty="0" smtClean="0">
              <a:latin typeface="Arial" pitchFamily="34" charset="0"/>
              <a:cs typeface="Arial" pitchFamily="34" charset="0"/>
            </a:endParaRPr>
          </a:p>
          <a:p>
            <a:endParaRPr lang="en-US" dirty="0"/>
          </a:p>
        </p:txBody>
      </p:sp>
      <p:sp>
        <p:nvSpPr>
          <p:cNvPr id="4" name="Date Placeholder 3"/>
          <p:cNvSpPr>
            <a:spLocks noGrp="1"/>
          </p:cNvSpPr>
          <p:nvPr>
            <p:ph type="dt" sz="half" idx="10"/>
          </p:nvPr>
        </p:nvSpPr>
        <p:spPr/>
        <p:txBody>
          <a:bodyPr/>
          <a:lstStyle/>
          <a:p>
            <a:fld id="{5BC714A4-DF7A-4479-911F-633F416222BB}"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101</a:t>
            </a:fld>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9497482-55F3-46CC-B775-DEDC4E6C488E}"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102</a:t>
            </a:fld>
            <a:endParaRPr lang="en-US" dirty="0"/>
          </a:p>
        </p:txBody>
      </p:sp>
      <p:pic>
        <p:nvPicPr>
          <p:cNvPr id="7" name="Picture 2"/>
          <p:cNvPicPr>
            <a:picLocks noGrp="1" noChangeAspect="1" noChangeArrowheads="1"/>
          </p:cNvPicPr>
          <p:nvPr>
            <p:ph idx="1"/>
          </p:nvPr>
        </p:nvPicPr>
        <p:blipFill>
          <a:blip r:embed="rId2"/>
          <a:srcRect/>
          <a:stretch>
            <a:fillRect/>
          </a:stretch>
        </p:blipFill>
        <p:spPr bwMode="auto">
          <a:xfrm>
            <a:off x="609600" y="1524000"/>
            <a:ext cx="7924799" cy="4343399"/>
          </a:xfrm>
          <a:prstGeom prst="rect">
            <a:avLst/>
          </a:prstGeom>
          <a:noFill/>
          <a:ln w="9525">
            <a:noFill/>
            <a:miter lim="800000"/>
            <a:headEnd/>
            <a:tailEnd/>
          </a:ln>
          <a:effectLst/>
        </p:spPr>
      </p:pic>
      <p:sp>
        <p:nvSpPr>
          <p:cNvPr id="8" name="Rectangle 7"/>
          <p:cNvSpPr/>
          <p:nvPr/>
        </p:nvSpPr>
        <p:spPr>
          <a:xfrm>
            <a:off x="457200" y="0"/>
            <a:ext cx="8305800" cy="646331"/>
          </a:xfrm>
          <a:prstGeom prst="rect">
            <a:avLst/>
          </a:prstGeom>
        </p:spPr>
        <p:txBody>
          <a:bodyPr wrap="square">
            <a:spAutoFit/>
          </a:bodyPr>
          <a:lstStyle/>
          <a:p>
            <a:r>
              <a:rPr lang="en-IN" dirty="0" smtClean="0">
                <a:latin typeface="Bookman Old Style" pitchFamily="18" charset="0"/>
              </a:rPr>
              <a:t>Block diagram of the MCPC/FDM/FM/FDMA system (MUX, multiplexer, Rx &amp; </a:t>
            </a:r>
            <a:r>
              <a:rPr lang="en-IN" dirty="0" err="1" smtClean="0">
                <a:latin typeface="Bookman Old Style" pitchFamily="18" charset="0"/>
              </a:rPr>
              <a:t>Tx</a:t>
            </a:r>
            <a:r>
              <a:rPr lang="en-IN" dirty="0" smtClean="0">
                <a:latin typeface="Bookman Old Style" pitchFamily="18" charset="0"/>
              </a:rPr>
              <a:t>, </a:t>
            </a: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C567165C-4847-4558-9C83-CDDAFEAFA946}"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103</a:t>
            </a:fld>
            <a:endParaRPr lang="en-US" dirty="0"/>
          </a:p>
        </p:txBody>
      </p:sp>
      <p:pic>
        <p:nvPicPr>
          <p:cNvPr id="69634" name="Picture 2"/>
          <p:cNvPicPr>
            <a:picLocks noGrp="1" noChangeAspect="1" noChangeArrowheads="1"/>
          </p:cNvPicPr>
          <p:nvPr>
            <p:ph idx="1"/>
          </p:nvPr>
        </p:nvPicPr>
        <p:blipFill>
          <a:blip r:embed="rId2"/>
          <a:srcRect/>
          <a:stretch>
            <a:fillRect/>
          </a:stretch>
        </p:blipFill>
        <p:spPr bwMode="auto">
          <a:xfrm>
            <a:off x="838200" y="1066800"/>
            <a:ext cx="7620000" cy="4724400"/>
          </a:xfrm>
          <a:prstGeom prst="rect">
            <a:avLst/>
          </a:prstGeom>
          <a:noFill/>
          <a:ln w="9525">
            <a:noFill/>
            <a:miter lim="800000"/>
            <a:headEnd/>
            <a:tailEnd/>
          </a:ln>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IN" sz="3600" dirty="0" smtClean="0">
                <a:latin typeface="Bookman Old Style" pitchFamily="18" charset="0"/>
              </a:rPr>
              <a:t/>
            </a:r>
            <a:br>
              <a:rPr lang="en-IN" sz="3600" dirty="0" smtClean="0">
                <a:latin typeface="Bookman Old Style" pitchFamily="18" charset="0"/>
              </a:rPr>
            </a:br>
            <a:r>
              <a:rPr lang="en-IN" sz="3600" dirty="0" smtClean="0">
                <a:latin typeface="Bookman Old Style" pitchFamily="18" charset="0"/>
              </a:rPr>
              <a:t>MCPC/PCM-TDM/PSK/FDMA System</a:t>
            </a:r>
            <a:r>
              <a:rPr lang="en-US" dirty="0" smtClean="0"/>
              <a:t/>
            </a:r>
            <a:br>
              <a:rPr lang="en-US" dirty="0" smtClean="0"/>
            </a:br>
            <a:endParaRPr lang="en-US" dirty="0"/>
          </a:p>
        </p:txBody>
      </p:sp>
      <p:sp>
        <p:nvSpPr>
          <p:cNvPr id="3" name="Content Placeholder 2"/>
          <p:cNvSpPr>
            <a:spLocks noGrp="1"/>
          </p:cNvSpPr>
          <p:nvPr>
            <p:ph idx="1"/>
          </p:nvPr>
        </p:nvSpPr>
        <p:spPr>
          <a:xfrm>
            <a:off x="304800" y="990600"/>
            <a:ext cx="8382000" cy="5135563"/>
          </a:xfrm>
        </p:spPr>
        <p:txBody>
          <a:bodyPr>
            <a:normAutofit fontScale="92500" lnSpcReduction="20000"/>
          </a:bodyPr>
          <a:lstStyle/>
          <a:p>
            <a:r>
              <a:rPr lang="en-IN" dirty="0" smtClean="0">
                <a:latin typeface="Bookman Old Style" pitchFamily="18" charset="0"/>
              </a:rPr>
              <a:t>Multiple base band signals are first digitally encoded using the PCM technique and then grouped together to form a common base band assembly using time division multiplexing.</a:t>
            </a:r>
          </a:p>
          <a:p>
            <a:r>
              <a:rPr lang="en-IN" dirty="0" smtClean="0">
                <a:latin typeface="Bookman Old Style" pitchFamily="18" charset="0"/>
              </a:rPr>
              <a:t>This time division multiplexed bit stream then modulates a common RF carrier using phase shift keying as the carrier modulation technique. </a:t>
            </a:r>
            <a:endParaRPr lang="en-IN" smtClean="0">
              <a:latin typeface="Bookman Old Style" pitchFamily="18" charset="0"/>
            </a:endParaRPr>
          </a:p>
          <a:p>
            <a:r>
              <a:rPr lang="en-IN" smtClean="0">
                <a:latin typeface="Bookman Old Style" pitchFamily="18" charset="0"/>
              </a:rPr>
              <a:t>The </a:t>
            </a:r>
            <a:r>
              <a:rPr lang="en-IN" dirty="0" smtClean="0">
                <a:latin typeface="Bookman Old Style" pitchFamily="18" charset="0"/>
              </a:rPr>
              <a:t>modulated signal is then transmitted to the satellite, which uses FDMA to handle </a:t>
            </a:r>
            <a:r>
              <a:rPr lang="en-IN" smtClean="0">
                <a:latin typeface="Bookman Old Style" pitchFamily="18" charset="0"/>
              </a:rPr>
              <a:t>multiple carriers.</a:t>
            </a:r>
            <a:endParaRPr lang="en-US" dirty="0">
              <a:latin typeface="Bookman Old Style" pitchFamily="18" charset="0"/>
            </a:endParaRPr>
          </a:p>
        </p:txBody>
      </p:sp>
      <p:sp>
        <p:nvSpPr>
          <p:cNvPr id="4" name="Date Placeholder 3"/>
          <p:cNvSpPr>
            <a:spLocks noGrp="1"/>
          </p:cNvSpPr>
          <p:nvPr>
            <p:ph type="dt" sz="half" idx="10"/>
          </p:nvPr>
        </p:nvSpPr>
        <p:spPr/>
        <p:txBody>
          <a:bodyPr/>
          <a:lstStyle/>
          <a:p>
            <a:fld id="{69B5809E-E59A-40AB-8BF2-34687437061E}"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104</a:t>
            </a:fld>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Time Division Multiple access</a:t>
            </a:r>
            <a:endParaRPr lang="en-IN" dirty="0"/>
          </a:p>
        </p:txBody>
      </p:sp>
      <p:pic>
        <p:nvPicPr>
          <p:cNvPr id="8194" name="Picture 2"/>
          <p:cNvPicPr>
            <a:picLocks noGrp="1" noChangeAspect="1" noChangeArrowheads="1"/>
          </p:cNvPicPr>
          <p:nvPr>
            <p:ph idx="1"/>
          </p:nvPr>
        </p:nvPicPr>
        <p:blipFill>
          <a:blip r:embed="rId2"/>
          <a:srcRect/>
          <a:stretch>
            <a:fillRect/>
          </a:stretch>
        </p:blipFill>
        <p:spPr bwMode="auto">
          <a:xfrm>
            <a:off x="152400" y="990600"/>
            <a:ext cx="8991600" cy="58674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BD80BDE1-19E4-441B-9777-163B095588E4}"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105</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9218" name="Picture 2"/>
          <p:cNvPicPr>
            <a:picLocks noGrp="1" noChangeAspect="1" noChangeArrowheads="1"/>
          </p:cNvPicPr>
          <p:nvPr>
            <p:ph idx="1"/>
          </p:nvPr>
        </p:nvPicPr>
        <p:blipFill>
          <a:blip r:embed="rId2"/>
          <a:srcRect/>
          <a:stretch>
            <a:fillRect/>
          </a:stretch>
        </p:blipFill>
        <p:spPr bwMode="auto">
          <a:xfrm>
            <a:off x="381000" y="304800"/>
            <a:ext cx="8610600" cy="65532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CA75A910-0471-48E1-B742-FF16063763DE}"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106</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Basic concept of TDMA</a:t>
            </a:r>
            <a:endParaRPr lang="en-US" dirty="0"/>
          </a:p>
        </p:txBody>
      </p:sp>
      <p:sp>
        <p:nvSpPr>
          <p:cNvPr id="4" name="Date Placeholder 3"/>
          <p:cNvSpPr>
            <a:spLocks noGrp="1"/>
          </p:cNvSpPr>
          <p:nvPr>
            <p:ph type="dt" sz="half" idx="10"/>
          </p:nvPr>
        </p:nvSpPr>
        <p:spPr/>
        <p:txBody>
          <a:bodyPr/>
          <a:lstStyle/>
          <a:p>
            <a:fld id="{846CAF6D-CF72-4BB4-9186-3B34BBEBEF49}"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107</a:t>
            </a:fld>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685800" y="1371600"/>
            <a:ext cx="7772400" cy="4343400"/>
          </a:xfrm>
          <a:prstGeom prst="rect">
            <a:avLst/>
          </a:prstGeom>
          <a:noFill/>
          <a:ln w="9525">
            <a:noFill/>
            <a:miter lim="800000"/>
            <a:headEnd/>
            <a:tailEnd/>
          </a:ln>
          <a:effec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04800"/>
            <a:ext cx="8229600" cy="6096000"/>
          </a:xfrm>
        </p:spPr>
        <p:txBody>
          <a:bodyPr>
            <a:normAutofit fontScale="55000" lnSpcReduction="20000"/>
          </a:bodyPr>
          <a:lstStyle/>
          <a:p>
            <a:r>
              <a:rPr lang="en-IN" sz="4000" dirty="0" smtClean="0">
                <a:latin typeface="Bookman Old Style" pitchFamily="18" charset="0"/>
              </a:rPr>
              <a:t>TDMA divides the entire radio spectrum into time slots and in each slot only one user is allowed to either transmit or receive.</a:t>
            </a:r>
          </a:p>
          <a:p>
            <a:r>
              <a:rPr lang="en-IN" sz="4000" dirty="0" smtClean="0">
                <a:latin typeface="Bookman Old Style" pitchFamily="18" charset="0"/>
              </a:rPr>
              <a:t>Each user occupies a cyclically repeating time slot.</a:t>
            </a:r>
          </a:p>
          <a:p>
            <a:r>
              <a:rPr lang="en-IN" sz="4000" dirty="0" smtClean="0">
                <a:latin typeface="Bookman Old Style" pitchFamily="18" charset="0"/>
              </a:rPr>
              <a:t>TDMA system transmits data in buffer and burst method which makes the data discontinuous one.</a:t>
            </a:r>
          </a:p>
          <a:p>
            <a:r>
              <a:rPr lang="en-IN" sz="4000" dirty="0" smtClean="0">
                <a:latin typeface="Bookman Old Style" pitchFamily="18" charset="0"/>
              </a:rPr>
              <a:t>Therefore TDMA systems are more suitable for digital systems.</a:t>
            </a:r>
          </a:p>
          <a:p>
            <a:r>
              <a:rPr lang="en-IN" sz="4000" dirty="0" smtClean="0">
                <a:latin typeface="Bookman Old Style" pitchFamily="18" charset="0"/>
              </a:rPr>
              <a:t>Systems use TDMA/TDD or TDMA/FDD methods for </a:t>
            </a:r>
            <a:r>
              <a:rPr lang="en-IN" sz="4000" dirty="0" err="1" smtClean="0">
                <a:latin typeface="Bookman Old Style" pitchFamily="18" charset="0"/>
              </a:rPr>
              <a:t>duplexing</a:t>
            </a:r>
            <a:r>
              <a:rPr lang="en-IN" sz="4000" dirty="0" smtClean="0">
                <a:latin typeface="Bookman Old Style" pitchFamily="18" charset="0"/>
              </a:rPr>
              <a:t> and multiple accessing.</a:t>
            </a:r>
          </a:p>
          <a:p>
            <a:r>
              <a:rPr lang="en-IN" sz="4000" dirty="0" smtClean="0">
                <a:latin typeface="Bookman Old Style" pitchFamily="18" charset="0"/>
              </a:rPr>
              <a:t>In TDMA/TDD- The Single Frame will be used as forward link for half of the duration and as reverse link on another half period.</a:t>
            </a:r>
          </a:p>
          <a:p>
            <a:r>
              <a:rPr lang="en-IN" sz="4000" dirty="0" smtClean="0">
                <a:latin typeface="Bookman Old Style" pitchFamily="18" charset="0"/>
              </a:rPr>
              <a:t>In TDMA/FDD- two different frames will be used for forward and reverse link but the carrier frequency will be different.</a:t>
            </a:r>
          </a:p>
          <a:p>
            <a:pPr>
              <a:buNone/>
            </a:pPr>
            <a:r>
              <a:rPr lang="en-IN" sz="4000" dirty="0" smtClean="0">
                <a:latin typeface="Bookman Old Style" pitchFamily="18" charset="0"/>
              </a:rPr>
              <a:t> </a:t>
            </a:r>
          </a:p>
          <a:p>
            <a:endParaRPr lang="en-IN" dirty="0"/>
          </a:p>
        </p:txBody>
      </p:sp>
      <p:sp>
        <p:nvSpPr>
          <p:cNvPr id="3" name="Date Placeholder 2"/>
          <p:cNvSpPr>
            <a:spLocks noGrp="1"/>
          </p:cNvSpPr>
          <p:nvPr>
            <p:ph type="dt" sz="half" idx="10"/>
          </p:nvPr>
        </p:nvSpPr>
        <p:spPr/>
        <p:txBody>
          <a:bodyPr/>
          <a:lstStyle/>
          <a:p>
            <a:fld id="{C3601FD0-4ECA-4DC9-8F2D-02CF26EF70C0}"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108</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11266" name="Picture 2"/>
          <p:cNvPicPr>
            <a:picLocks noGrp="1" noChangeAspect="1" noChangeArrowheads="1"/>
          </p:cNvPicPr>
          <p:nvPr>
            <p:ph idx="1"/>
          </p:nvPr>
        </p:nvPicPr>
        <p:blipFill>
          <a:blip r:embed="rId2"/>
          <a:srcRect/>
          <a:stretch>
            <a:fillRect/>
          </a:stretch>
        </p:blipFill>
        <p:spPr bwMode="auto">
          <a:xfrm>
            <a:off x="457200" y="304800"/>
            <a:ext cx="8458200" cy="6095999"/>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4E1E7951-888C-4938-8179-092341E91122}"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109</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600" dirty="0" smtClean="0">
                <a:latin typeface="Bookman Old Style" pitchFamily="18" charset="0"/>
              </a:rPr>
              <a:t>Sun shines to tropic of </a:t>
            </a:r>
            <a:r>
              <a:rPr lang="en-US" sz="3600" dirty="0" err="1" smtClean="0">
                <a:latin typeface="Bookman Old Style" pitchFamily="18" charset="0"/>
              </a:rPr>
              <a:t>capricorn</a:t>
            </a:r>
            <a:endParaRPr lang="en-US" sz="3600" dirty="0">
              <a:latin typeface="Bookman Old Style" pitchFamily="18" charset="0"/>
            </a:endParaRPr>
          </a:p>
        </p:txBody>
      </p:sp>
      <p:pic>
        <p:nvPicPr>
          <p:cNvPr id="10242" name="Picture 2"/>
          <p:cNvPicPr>
            <a:picLocks noGrp="1" noChangeAspect="1" noChangeArrowheads="1"/>
          </p:cNvPicPr>
          <p:nvPr>
            <p:ph idx="1"/>
          </p:nvPr>
        </p:nvPicPr>
        <p:blipFill>
          <a:blip r:embed="rId2"/>
          <a:srcRect/>
          <a:stretch>
            <a:fillRect/>
          </a:stretch>
        </p:blipFill>
        <p:spPr bwMode="auto">
          <a:xfrm>
            <a:off x="661987" y="914400"/>
            <a:ext cx="7820025" cy="5562599"/>
          </a:xfrm>
          <a:prstGeom prst="rect">
            <a:avLst/>
          </a:prstGeom>
          <a:noFill/>
          <a:ln w="9525">
            <a:noFill/>
            <a:miter lim="800000"/>
            <a:headEnd/>
            <a:tailEnd/>
          </a:ln>
          <a:effec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12290" name="Picture 2"/>
          <p:cNvPicPr>
            <a:picLocks noGrp="1" noChangeAspect="1" noChangeArrowheads="1"/>
          </p:cNvPicPr>
          <p:nvPr>
            <p:ph idx="1"/>
          </p:nvPr>
        </p:nvPicPr>
        <p:blipFill>
          <a:blip r:embed="rId2"/>
          <a:srcRect/>
          <a:stretch>
            <a:fillRect/>
          </a:stretch>
        </p:blipFill>
        <p:spPr bwMode="auto">
          <a:xfrm>
            <a:off x="381000" y="381000"/>
            <a:ext cx="8762999" cy="6476999"/>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0C16D257-600C-4A4F-8FF9-F651D183B910}"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110</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13314" name="Picture 2"/>
          <p:cNvPicPr>
            <a:picLocks noGrp="1" noChangeAspect="1" noChangeArrowheads="1"/>
          </p:cNvPicPr>
          <p:nvPr>
            <p:ph idx="1"/>
          </p:nvPr>
        </p:nvPicPr>
        <p:blipFill>
          <a:blip r:embed="rId2"/>
          <a:srcRect/>
          <a:stretch>
            <a:fillRect/>
          </a:stretch>
        </p:blipFill>
        <p:spPr bwMode="auto">
          <a:xfrm>
            <a:off x="304800" y="304801"/>
            <a:ext cx="8839199" cy="57912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31B95303-FC3C-4795-9E38-14B96687901A}"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111</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112</a:t>
            </a:fld>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457200" y="381000"/>
            <a:ext cx="8458200" cy="5572919"/>
          </a:xfrm>
          <a:prstGeom prst="rect">
            <a:avLst/>
          </a:prstGeom>
          <a:noFill/>
          <a:ln w="9525">
            <a:noFill/>
            <a:miter lim="800000"/>
            <a:headEnd/>
            <a:tailEnd/>
          </a:ln>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14339" name="Picture 3"/>
          <p:cNvPicPr>
            <a:picLocks noGrp="1" noChangeAspect="1" noChangeArrowheads="1"/>
          </p:cNvPicPr>
          <p:nvPr>
            <p:ph idx="1"/>
          </p:nvPr>
        </p:nvPicPr>
        <p:blipFill>
          <a:blip r:embed="rId2"/>
          <a:srcRect/>
          <a:stretch>
            <a:fillRect/>
          </a:stretch>
        </p:blipFill>
        <p:spPr bwMode="auto">
          <a:xfrm>
            <a:off x="381000" y="304800"/>
            <a:ext cx="8382000" cy="64008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1AC57A6C-B400-469B-830E-4E3E80ED43CA}"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113</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15362" name="Picture 2"/>
          <p:cNvPicPr>
            <a:picLocks noGrp="1" noChangeAspect="1" noChangeArrowheads="1"/>
          </p:cNvPicPr>
          <p:nvPr>
            <p:ph idx="1"/>
          </p:nvPr>
        </p:nvPicPr>
        <p:blipFill>
          <a:blip r:embed="rId2"/>
          <a:srcRect/>
          <a:stretch>
            <a:fillRect/>
          </a:stretch>
        </p:blipFill>
        <p:spPr bwMode="auto">
          <a:xfrm>
            <a:off x="228600" y="0"/>
            <a:ext cx="8915400" cy="68580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6EFDBEEF-B580-4144-9561-BFCECF3128BA}"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114</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1026" name="Picture 2"/>
          <p:cNvPicPr>
            <a:picLocks noGrp="1" noChangeAspect="1" noChangeArrowheads="1"/>
          </p:cNvPicPr>
          <p:nvPr>
            <p:ph idx="1"/>
          </p:nvPr>
        </p:nvPicPr>
        <p:blipFill>
          <a:blip r:embed="rId2"/>
          <a:srcRect/>
          <a:stretch>
            <a:fillRect/>
          </a:stretch>
        </p:blipFill>
        <p:spPr bwMode="auto">
          <a:xfrm>
            <a:off x="0" y="304800"/>
            <a:ext cx="9144000" cy="62484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7B77D7BF-17CB-4209-A3BF-9ACC0ED7DB3D}"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115</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endParaRPr lang="en-IN" dirty="0"/>
          </a:p>
        </p:txBody>
      </p:sp>
      <p:pic>
        <p:nvPicPr>
          <p:cNvPr id="2050" name="Picture 2"/>
          <p:cNvPicPr>
            <a:picLocks noGrp="1" noChangeAspect="1" noChangeArrowheads="1"/>
          </p:cNvPicPr>
          <p:nvPr>
            <p:ph idx="1"/>
          </p:nvPr>
        </p:nvPicPr>
        <p:blipFill>
          <a:blip r:embed="rId2"/>
          <a:srcRect/>
          <a:stretch>
            <a:fillRect/>
          </a:stretch>
        </p:blipFill>
        <p:spPr bwMode="auto">
          <a:xfrm>
            <a:off x="304800" y="304800"/>
            <a:ext cx="8534400" cy="63246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1E506237-51C9-4B38-848D-7E3C08AA5858}"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116</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smtClean="0">
                <a:latin typeface="Bookman Old Style" pitchFamily="18" charset="0"/>
              </a:rPr>
              <a:t>CDMA Transmitter</a:t>
            </a:r>
            <a:endParaRPr lang="en-US" sz="3600" dirty="0">
              <a:latin typeface="Bookman Old Style" pitchFamily="18" charset="0"/>
            </a:endParaRPr>
          </a:p>
        </p:txBody>
      </p:sp>
      <p:sp>
        <p:nvSpPr>
          <p:cNvPr id="4" name="Date Placeholder 3"/>
          <p:cNvSpPr>
            <a:spLocks noGrp="1"/>
          </p:cNvSpPr>
          <p:nvPr>
            <p:ph type="dt" sz="half" idx="10"/>
          </p:nvPr>
        </p:nvSpPr>
        <p:spPr/>
        <p:txBody>
          <a:bodyPr/>
          <a:lstStyle/>
          <a:p>
            <a:fld id="{0E62A4B4-E315-4D18-82F7-3E1EA63F54DA}"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117</a:t>
            </a:fld>
            <a:endParaRPr lang="en-US" dirty="0"/>
          </a:p>
        </p:txBody>
      </p:sp>
      <p:pic>
        <p:nvPicPr>
          <p:cNvPr id="7170" name="Picture 2"/>
          <p:cNvPicPr>
            <a:picLocks noGrp="1" noChangeAspect="1" noChangeArrowheads="1"/>
          </p:cNvPicPr>
          <p:nvPr>
            <p:ph idx="1"/>
          </p:nvPr>
        </p:nvPicPr>
        <p:blipFill>
          <a:blip r:embed="rId2"/>
          <a:srcRect/>
          <a:stretch>
            <a:fillRect/>
          </a:stretch>
        </p:blipFill>
        <p:spPr bwMode="auto">
          <a:xfrm>
            <a:off x="0" y="1524000"/>
            <a:ext cx="8839199" cy="4495800"/>
          </a:xfrm>
          <a:prstGeom prst="rect">
            <a:avLst/>
          </a:prstGeom>
          <a:noFill/>
          <a:ln w="9525">
            <a:noFill/>
            <a:miter lim="800000"/>
            <a:headEnd/>
            <a:tailEnd/>
          </a:ln>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2800" dirty="0" smtClean="0">
                <a:latin typeface="Bookman Old Style" pitchFamily="18" charset="0"/>
              </a:rPr>
              <a:t>Working of CDMA Transmitter</a:t>
            </a:r>
            <a:endParaRPr lang="en-US" sz="2800" dirty="0">
              <a:latin typeface="Bookman Old Style" pitchFamily="18" charset="0"/>
            </a:endParaRPr>
          </a:p>
        </p:txBody>
      </p:sp>
      <p:sp>
        <p:nvSpPr>
          <p:cNvPr id="3" name="Content Placeholder 2"/>
          <p:cNvSpPr>
            <a:spLocks noGrp="1"/>
          </p:cNvSpPr>
          <p:nvPr>
            <p:ph idx="1"/>
          </p:nvPr>
        </p:nvSpPr>
        <p:spPr>
          <a:xfrm>
            <a:off x="457200" y="914400"/>
            <a:ext cx="8229600" cy="5211763"/>
          </a:xfrm>
        </p:spPr>
        <p:txBody>
          <a:bodyPr/>
          <a:lstStyle/>
          <a:p>
            <a:r>
              <a:rPr lang="en-IN" sz="2800" dirty="0" smtClean="0">
                <a:latin typeface="Bookman Old Style" pitchFamily="18" charset="0"/>
              </a:rPr>
              <a:t>Code division multiple access, therefore allows multiple Earth stations to access the same carrier frequency and bandwidth at the same time.</a:t>
            </a:r>
          </a:p>
          <a:p>
            <a:r>
              <a:rPr lang="en-IN" sz="2800" dirty="0" smtClean="0">
                <a:latin typeface="Bookman Old Style" pitchFamily="18" charset="0"/>
              </a:rPr>
              <a:t>Multiply the information signal, which has a relatively lower bit rate, by a pseudorandom bit sequence with a much higher bit rate.</a:t>
            </a:r>
            <a:endParaRPr lang="en-US" sz="2800" dirty="0" smtClean="0">
              <a:latin typeface="Bookman Old Style" pitchFamily="18" charset="0"/>
            </a:endParaRPr>
          </a:p>
          <a:p>
            <a:r>
              <a:rPr lang="en-IN" dirty="0" smtClean="0">
                <a:latin typeface="Bookman Old Style" pitchFamily="18" charset="0"/>
              </a:rPr>
              <a:t>Each transmitter uses a unique pseudorandom code sequence.</a:t>
            </a:r>
            <a:endParaRPr lang="en-US" dirty="0" smtClean="0">
              <a:latin typeface="Bookman Old Style" pitchFamily="18" charset="0"/>
            </a:endParaRPr>
          </a:p>
          <a:p>
            <a:endParaRPr lang="en-US" dirty="0"/>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118</a:t>
            </a:fld>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dirty="0" smtClean="0">
                <a:latin typeface="Bookman Old Style" pitchFamily="18" charset="0"/>
              </a:rPr>
              <a:t>Working of CDMA Transmitter</a:t>
            </a:r>
            <a:endParaRPr lang="en-US" sz="3600" dirty="0">
              <a:latin typeface="Bookman Old Style" pitchFamily="18" charset="0"/>
            </a:endParaRPr>
          </a:p>
        </p:txBody>
      </p:sp>
      <p:sp>
        <p:nvSpPr>
          <p:cNvPr id="3" name="Content Placeholder 2"/>
          <p:cNvSpPr>
            <a:spLocks noGrp="1"/>
          </p:cNvSpPr>
          <p:nvPr>
            <p:ph idx="1"/>
          </p:nvPr>
        </p:nvSpPr>
        <p:spPr/>
        <p:txBody>
          <a:bodyPr/>
          <a:lstStyle/>
          <a:p>
            <a:r>
              <a:rPr lang="en-IN" dirty="0" smtClean="0">
                <a:solidFill>
                  <a:srgbClr val="FF0000"/>
                </a:solidFill>
                <a:latin typeface="Bookman Old Style" pitchFamily="18" charset="0"/>
              </a:rPr>
              <a:t>Multiplication in the time domain is convolution in the frequency domain</a:t>
            </a:r>
            <a:r>
              <a:rPr lang="en-IN" dirty="0" smtClean="0">
                <a:latin typeface="Bookman Old Style" pitchFamily="18" charset="0"/>
              </a:rPr>
              <a:t>. Therefore, the product of </a:t>
            </a:r>
            <a:r>
              <a:rPr lang="en-IN" i="1" dirty="0" smtClean="0">
                <a:latin typeface="Bookman Old Style" pitchFamily="18" charset="0"/>
              </a:rPr>
              <a:t>mi</a:t>
            </a:r>
            <a:r>
              <a:rPr lang="en-IN" dirty="0" smtClean="0">
                <a:latin typeface="Bookman Old Style" pitchFamily="18" charset="0"/>
              </a:rPr>
              <a:t>(</a:t>
            </a:r>
            <a:r>
              <a:rPr lang="en-IN" i="1" dirty="0" smtClean="0">
                <a:latin typeface="Bookman Old Style" pitchFamily="18" charset="0"/>
              </a:rPr>
              <a:t>t</a:t>
            </a:r>
            <a:r>
              <a:rPr lang="en-IN" dirty="0" smtClean="0">
                <a:latin typeface="Bookman Old Style" pitchFamily="18" charset="0"/>
              </a:rPr>
              <a:t>) and </a:t>
            </a:r>
            <a:r>
              <a:rPr lang="en-IN" i="1" dirty="0" err="1" smtClean="0">
                <a:latin typeface="Bookman Old Style" pitchFamily="18" charset="0"/>
              </a:rPr>
              <a:t>ai</a:t>
            </a:r>
            <a:r>
              <a:rPr lang="en-IN" dirty="0" smtClean="0">
                <a:latin typeface="Bookman Old Style" pitchFamily="18" charset="0"/>
              </a:rPr>
              <a:t>(</a:t>
            </a:r>
            <a:r>
              <a:rPr lang="en-IN" i="1" dirty="0" smtClean="0">
                <a:latin typeface="Bookman Old Style" pitchFamily="18" charset="0"/>
              </a:rPr>
              <a:t>t</a:t>
            </a:r>
            <a:r>
              <a:rPr lang="en-IN" dirty="0" smtClean="0">
                <a:latin typeface="Bookman Old Style" pitchFamily="18" charset="0"/>
              </a:rPr>
              <a:t>) produces a signal whose spectrum is nothing but </a:t>
            </a:r>
            <a:r>
              <a:rPr lang="en-IN" dirty="0" smtClean="0">
                <a:solidFill>
                  <a:srgbClr val="FF0000"/>
                </a:solidFill>
                <a:latin typeface="Bookman Old Style" pitchFamily="18" charset="0"/>
              </a:rPr>
              <a:t>convolution</a:t>
            </a:r>
            <a:r>
              <a:rPr lang="en-IN" dirty="0" smtClean="0">
                <a:latin typeface="Bookman Old Style" pitchFamily="18" charset="0"/>
              </a:rPr>
              <a:t> of the spectrum of </a:t>
            </a:r>
            <a:r>
              <a:rPr lang="en-IN" i="1" dirty="0" smtClean="0">
                <a:latin typeface="Bookman Old Style" pitchFamily="18" charset="0"/>
              </a:rPr>
              <a:t>mi</a:t>
            </a:r>
            <a:r>
              <a:rPr lang="en-IN" dirty="0" smtClean="0">
                <a:latin typeface="Bookman Old Style" pitchFamily="18" charset="0"/>
              </a:rPr>
              <a:t>(</a:t>
            </a:r>
            <a:r>
              <a:rPr lang="en-IN" i="1" dirty="0" smtClean="0">
                <a:latin typeface="Bookman Old Style" pitchFamily="18" charset="0"/>
              </a:rPr>
              <a:t>t</a:t>
            </a:r>
            <a:r>
              <a:rPr lang="en-IN" dirty="0" smtClean="0">
                <a:latin typeface="Bookman Old Style" pitchFamily="18" charset="0"/>
              </a:rPr>
              <a:t>) and the spectrum of </a:t>
            </a:r>
            <a:r>
              <a:rPr lang="en-IN" i="1" dirty="0" err="1" smtClean="0">
                <a:latin typeface="Bookman Old Style" pitchFamily="18" charset="0"/>
              </a:rPr>
              <a:t>ai</a:t>
            </a:r>
            <a:r>
              <a:rPr lang="en-IN" dirty="0" smtClean="0">
                <a:latin typeface="Bookman Old Style" pitchFamily="18" charset="0"/>
              </a:rPr>
              <a:t>(</a:t>
            </a:r>
            <a:r>
              <a:rPr lang="en-IN" i="1" dirty="0" smtClean="0">
                <a:latin typeface="Bookman Old Style" pitchFamily="18" charset="0"/>
              </a:rPr>
              <a:t>t</a:t>
            </a:r>
            <a:r>
              <a:rPr lang="en-IN" dirty="0" smtClean="0">
                <a:latin typeface="Bookman Old Style" pitchFamily="18" charset="0"/>
              </a:rPr>
              <a:t>).</a:t>
            </a:r>
            <a:endParaRPr lang="en-US" dirty="0" smtClean="0">
              <a:latin typeface="Bookman Old Style" pitchFamily="18" charset="0"/>
            </a:endParaRPr>
          </a:p>
          <a:p>
            <a:endParaRPr lang="en-US" dirty="0"/>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119</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1266" name="Picture 2"/>
          <p:cNvPicPr>
            <a:picLocks noGrp="1" noChangeAspect="1" noChangeArrowheads="1"/>
          </p:cNvPicPr>
          <p:nvPr>
            <p:ph idx="1"/>
          </p:nvPr>
        </p:nvPicPr>
        <p:blipFill>
          <a:blip r:embed="rId2"/>
          <a:srcRect/>
          <a:stretch>
            <a:fillRect/>
          </a:stretch>
        </p:blipFill>
        <p:spPr bwMode="auto">
          <a:xfrm>
            <a:off x="571500" y="1600200"/>
            <a:ext cx="8001000" cy="4572000"/>
          </a:xfrm>
          <a:prstGeom prst="rect">
            <a:avLst/>
          </a:prstGeom>
          <a:noFill/>
          <a:ln w="9525">
            <a:noFill/>
            <a:miter lim="800000"/>
            <a:headEnd/>
            <a:tailEnd/>
          </a:ln>
          <a:effec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latin typeface="Bookman Old Style" pitchFamily="18" charset="0"/>
              </a:rPr>
              <a:t>Working of CDMA Transmitter</a:t>
            </a:r>
            <a:endParaRPr lang="en-US" dirty="0"/>
          </a:p>
        </p:txBody>
      </p:sp>
      <p:sp>
        <p:nvSpPr>
          <p:cNvPr id="3" name="Content Placeholder 2"/>
          <p:cNvSpPr>
            <a:spLocks noGrp="1"/>
          </p:cNvSpPr>
          <p:nvPr>
            <p:ph idx="1"/>
          </p:nvPr>
        </p:nvSpPr>
        <p:spPr>
          <a:xfrm>
            <a:off x="457200" y="990600"/>
            <a:ext cx="8229600" cy="5135563"/>
          </a:xfrm>
        </p:spPr>
        <p:txBody>
          <a:bodyPr>
            <a:normAutofit fontScale="92500" lnSpcReduction="10000"/>
          </a:bodyPr>
          <a:lstStyle/>
          <a:p>
            <a:r>
              <a:rPr lang="en-IN" dirty="0" smtClean="0">
                <a:latin typeface="Bookman Old Style" pitchFamily="18" charset="0"/>
              </a:rPr>
              <a:t>If the bandwidth of the message signal is much smaller than the bandwidth of the code signal, the product signal has a bandwidth approaching that of the code signal.</a:t>
            </a:r>
            <a:endParaRPr lang="en-US" dirty="0" smtClean="0">
              <a:latin typeface="Bookman Old Style" pitchFamily="18" charset="0"/>
            </a:endParaRPr>
          </a:p>
          <a:p>
            <a:r>
              <a:rPr lang="en-IN" dirty="0" smtClean="0">
                <a:latin typeface="Bookman Old Style" pitchFamily="18" charset="0"/>
              </a:rPr>
              <a:t>The message signal is either an analogue or a digital signal.</a:t>
            </a:r>
            <a:endParaRPr lang="en-US" dirty="0" smtClean="0">
              <a:latin typeface="Bookman Old Style" pitchFamily="18" charset="0"/>
            </a:endParaRPr>
          </a:p>
          <a:p>
            <a:r>
              <a:rPr lang="en-IN" dirty="0" smtClean="0">
                <a:latin typeface="Bookman Old Style" pitchFamily="18" charset="0"/>
              </a:rPr>
              <a:t>The resulting signal then modulates a wideband carrier using a digital modulation technique, which is usually some form of phase shift keying.</a:t>
            </a:r>
            <a:endParaRPr lang="en-US" dirty="0" smtClean="0">
              <a:latin typeface="Bookman Old Style" pitchFamily="18" charset="0"/>
            </a:endParaRPr>
          </a:p>
          <a:p>
            <a:endParaRPr lang="en-US" dirty="0"/>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120</a:t>
            </a:fld>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IN" sz="3600" dirty="0" smtClean="0">
                <a:latin typeface="Bookman Old Style" pitchFamily="18" charset="0"/>
              </a:rPr>
              <a:t>CDMA Receiver</a:t>
            </a:r>
            <a:endParaRPr lang="en-US" sz="3600" dirty="0">
              <a:latin typeface="Bookman Old Style" pitchFamily="18" charset="0"/>
            </a:endParaRPr>
          </a:p>
        </p:txBody>
      </p:sp>
      <p:sp>
        <p:nvSpPr>
          <p:cNvPr id="4" name="Date Placeholder 3"/>
          <p:cNvSpPr>
            <a:spLocks noGrp="1"/>
          </p:cNvSpPr>
          <p:nvPr>
            <p:ph type="dt" sz="half" idx="10"/>
          </p:nvPr>
        </p:nvSpPr>
        <p:spPr/>
        <p:txBody>
          <a:bodyPr/>
          <a:lstStyle/>
          <a:p>
            <a:fld id="{ACCE4D62-BD88-45B0-96BA-C444633CC415}"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121</a:t>
            </a:fld>
            <a:endParaRPr lang="en-US" dirty="0"/>
          </a:p>
        </p:txBody>
      </p:sp>
      <p:pic>
        <p:nvPicPr>
          <p:cNvPr id="8194" name="Picture 2"/>
          <p:cNvPicPr>
            <a:picLocks noGrp="1" noChangeAspect="1" noChangeArrowheads="1"/>
          </p:cNvPicPr>
          <p:nvPr>
            <p:ph idx="1"/>
          </p:nvPr>
        </p:nvPicPr>
        <p:blipFill>
          <a:blip r:embed="rId2"/>
          <a:srcRect/>
          <a:stretch>
            <a:fillRect/>
          </a:stretch>
        </p:blipFill>
        <p:spPr bwMode="auto">
          <a:xfrm>
            <a:off x="685800" y="1143000"/>
            <a:ext cx="8001000" cy="4952999"/>
          </a:xfrm>
          <a:prstGeom prst="rect">
            <a:avLst/>
          </a:prstGeom>
          <a:noFill/>
          <a:ln w="9525">
            <a:noFill/>
            <a:miter lim="800000"/>
            <a:headEnd/>
            <a:tailEnd/>
          </a:ln>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lstStyle/>
          <a:p>
            <a:r>
              <a:rPr lang="en-IN" dirty="0" smtClean="0">
                <a:latin typeface="Bookman Old Style" pitchFamily="18" charset="0"/>
              </a:rPr>
              <a:t>The receiver is configured to receive the message signal </a:t>
            </a:r>
            <a:r>
              <a:rPr lang="en-IN" i="1" dirty="0" smtClean="0">
                <a:latin typeface="Bookman Old Style" pitchFamily="18" charset="0"/>
              </a:rPr>
              <a:t>mi</a:t>
            </a:r>
            <a:r>
              <a:rPr lang="en-IN" dirty="0" smtClean="0">
                <a:latin typeface="Bookman Old Style" pitchFamily="18" charset="0"/>
              </a:rPr>
              <a:t>(</a:t>
            </a:r>
            <a:r>
              <a:rPr lang="en-IN" i="1" dirty="0" smtClean="0">
                <a:latin typeface="Bookman Old Style" pitchFamily="18" charset="0"/>
              </a:rPr>
              <a:t>t</a:t>
            </a:r>
            <a:r>
              <a:rPr lang="en-IN" dirty="0" smtClean="0">
                <a:latin typeface="Bookman Old Style" pitchFamily="18" charset="0"/>
              </a:rPr>
              <a:t>). The receiver in this case generates a code signal </a:t>
            </a:r>
            <a:r>
              <a:rPr lang="en-IN" i="1" dirty="0" err="1" smtClean="0">
                <a:latin typeface="Bookman Old Style" pitchFamily="18" charset="0"/>
              </a:rPr>
              <a:t>ai</a:t>
            </a:r>
            <a:r>
              <a:rPr lang="en-IN" dirty="0" smtClean="0">
                <a:latin typeface="Bookman Old Style" pitchFamily="18" charset="0"/>
              </a:rPr>
              <a:t>(</a:t>
            </a:r>
            <a:r>
              <a:rPr lang="en-IN" i="1" dirty="0" smtClean="0">
                <a:latin typeface="Bookman Old Style" pitchFamily="18" charset="0"/>
              </a:rPr>
              <a:t>t</a:t>
            </a:r>
            <a:r>
              <a:rPr lang="en-IN" dirty="0" smtClean="0">
                <a:latin typeface="Bookman Old Style" pitchFamily="18" charset="0"/>
              </a:rPr>
              <a:t>) synchronized with the received message.</a:t>
            </a:r>
            <a:endParaRPr lang="en-US" dirty="0" smtClean="0">
              <a:latin typeface="Bookman Old Style" pitchFamily="18" charset="0"/>
            </a:endParaRPr>
          </a:p>
          <a:p>
            <a:endParaRPr lang="en-US" dirty="0"/>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122</a:t>
            </a:fld>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3074" name="Picture 2"/>
          <p:cNvPicPr>
            <a:picLocks noGrp="1" noChangeAspect="1" noChangeArrowheads="1"/>
          </p:cNvPicPr>
          <p:nvPr>
            <p:ph idx="1"/>
          </p:nvPr>
        </p:nvPicPr>
        <p:blipFill>
          <a:blip r:embed="rId2"/>
          <a:srcRect/>
          <a:stretch>
            <a:fillRect/>
          </a:stretch>
        </p:blipFill>
        <p:spPr bwMode="auto">
          <a:xfrm>
            <a:off x="381000" y="304800"/>
            <a:ext cx="8763000" cy="61722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6D4F346D-4B96-4155-A869-3927AFAB457F}"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123</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4098" name="Picture 2"/>
          <p:cNvPicPr>
            <a:picLocks noGrp="1" noChangeAspect="1" noChangeArrowheads="1"/>
          </p:cNvPicPr>
          <p:nvPr>
            <p:ph idx="1"/>
          </p:nvPr>
        </p:nvPicPr>
        <p:blipFill>
          <a:blip r:embed="rId2"/>
          <a:srcRect/>
          <a:stretch>
            <a:fillRect/>
          </a:stretch>
        </p:blipFill>
        <p:spPr bwMode="auto">
          <a:xfrm>
            <a:off x="457200" y="381000"/>
            <a:ext cx="8305799" cy="62484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1525812E-5292-4E13-BB83-A820CE6E111D}"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124</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5122" name="Picture 2"/>
          <p:cNvPicPr>
            <a:picLocks noGrp="1" noChangeAspect="1" noChangeArrowheads="1"/>
          </p:cNvPicPr>
          <p:nvPr>
            <p:ph idx="1"/>
          </p:nvPr>
        </p:nvPicPr>
        <p:blipFill>
          <a:blip r:embed="rId2"/>
          <a:srcRect/>
          <a:stretch>
            <a:fillRect/>
          </a:stretch>
        </p:blipFill>
        <p:spPr bwMode="auto">
          <a:xfrm>
            <a:off x="381000" y="304800"/>
            <a:ext cx="8458199" cy="63246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B602DC31-9F02-42C8-9025-9D65293F9FAB}"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125</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6146" name="Picture 2"/>
          <p:cNvPicPr>
            <a:picLocks noGrp="1" noChangeAspect="1" noChangeArrowheads="1"/>
          </p:cNvPicPr>
          <p:nvPr>
            <p:ph idx="1"/>
          </p:nvPr>
        </p:nvPicPr>
        <p:blipFill>
          <a:blip r:embed="rId2"/>
          <a:srcRect/>
          <a:stretch>
            <a:fillRect/>
          </a:stretch>
        </p:blipFill>
        <p:spPr bwMode="auto">
          <a:xfrm>
            <a:off x="381000" y="381000"/>
            <a:ext cx="8458200" cy="61722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831E6961-1532-464A-97EB-8B2DCFE1DA04}"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126</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7170" name="Picture 2"/>
          <p:cNvPicPr>
            <a:picLocks noGrp="1" noChangeAspect="1" noChangeArrowheads="1"/>
          </p:cNvPicPr>
          <p:nvPr>
            <p:ph idx="1"/>
          </p:nvPr>
        </p:nvPicPr>
        <p:blipFill>
          <a:blip r:embed="rId2"/>
          <a:srcRect/>
          <a:stretch>
            <a:fillRect/>
          </a:stretch>
        </p:blipFill>
        <p:spPr bwMode="auto">
          <a:xfrm>
            <a:off x="152400" y="381000"/>
            <a:ext cx="8763000" cy="56388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1BEA941B-3681-42A8-8C13-DC9C6433BF17}"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127</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600" dirty="0" smtClean="0">
                <a:latin typeface="Bookman Old Style" pitchFamily="18" charset="0"/>
              </a:rPr>
              <a:t>SDMA</a:t>
            </a:r>
            <a:endParaRPr lang="en-US" sz="3600" dirty="0">
              <a:latin typeface="Bookman Old Style" pitchFamily="18" charset="0"/>
            </a:endParaRPr>
          </a:p>
        </p:txBody>
      </p:sp>
      <p:sp>
        <p:nvSpPr>
          <p:cNvPr id="3" name="Content Placeholder 2"/>
          <p:cNvSpPr>
            <a:spLocks noGrp="1"/>
          </p:cNvSpPr>
          <p:nvPr>
            <p:ph idx="1"/>
          </p:nvPr>
        </p:nvSpPr>
        <p:spPr>
          <a:xfrm>
            <a:off x="457200" y="838200"/>
            <a:ext cx="8229600" cy="5287963"/>
          </a:xfrm>
        </p:spPr>
        <p:txBody>
          <a:bodyPr>
            <a:normAutofit fontScale="85000" lnSpcReduction="20000"/>
          </a:bodyPr>
          <a:lstStyle/>
          <a:p>
            <a:r>
              <a:rPr lang="en-IN" dirty="0" smtClean="0">
                <a:latin typeface="Bookman Old Style" pitchFamily="18" charset="0"/>
              </a:rPr>
              <a:t>Reuses the same set of frequency in given area.</a:t>
            </a:r>
          </a:p>
          <a:p>
            <a:r>
              <a:rPr lang="en-IN" dirty="0" smtClean="0">
                <a:latin typeface="Bookman Old Style" pitchFamily="18" charset="0"/>
              </a:rPr>
              <a:t>Focuses the signal in narrow transmission bands</a:t>
            </a:r>
            <a:endParaRPr lang="en-US" dirty="0" smtClean="0">
              <a:latin typeface="Bookman Old Style" pitchFamily="18" charset="0"/>
            </a:endParaRPr>
          </a:p>
          <a:p>
            <a:r>
              <a:rPr lang="en-IN" dirty="0" smtClean="0">
                <a:latin typeface="Bookman Old Style" pitchFamily="18" charset="0"/>
              </a:rPr>
              <a:t>Free from interference</a:t>
            </a:r>
            <a:endParaRPr lang="en-US" dirty="0" smtClean="0">
              <a:latin typeface="Bookman Old Style" pitchFamily="18" charset="0"/>
            </a:endParaRPr>
          </a:p>
          <a:p>
            <a:r>
              <a:rPr lang="en-IN" dirty="0" smtClean="0">
                <a:latin typeface="Bookman Old Style" pitchFamily="18" charset="0"/>
              </a:rPr>
              <a:t>Uses smart antennas</a:t>
            </a:r>
            <a:endParaRPr lang="en-US" dirty="0" smtClean="0">
              <a:latin typeface="Bookman Old Style" pitchFamily="18" charset="0"/>
            </a:endParaRPr>
          </a:p>
          <a:p>
            <a:r>
              <a:rPr lang="en-IN" dirty="0" smtClean="0">
                <a:latin typeface="Bookman Old Style" pitchFamily="18" charset="0"/>
              </a:rPr>
              <a:t>Prevents  redundant signal transmission.</a:t>
            </a:r>
            <a:endParaRPr lang="en-US" dirty="0" smtClean="0">
              <a:latin typeface="Bookman Old Style" pitchFamily="18" charset="0"/>
            </a:endParaRPr>
          </a:p>
          <a:p>
            <a:r>
              <a:rPr lang="en-IN" dirty="0" smtClean="0">
                <a:latin typeface="Bookman Old Style" pitchFamily="18" charset="0"/>
              </a:rPr>
              <a:t>Reverse link presents the difficulty in cellular system</a:t>
            </a:r>
            <a:endParaRPr lang="en-US" dirty="0" smtClean="0">
              <a:latin typeface="Bookman Old Style" pitchFamily="18" charset="0"/>
            </a:endParaRPr>
          </a:p>
          <a:p>
            <a:r>
              <a:rPr lang="en-IN" dirty="0" smtClean="0">
                <a:latin typeface="Bookman Old Style" pitchFamily="18" charset="0"/>
              </a:rPr>
              <a:t>Different propagation path exists from user to the base station.</a:t>
            </a:r>
            <a:endParaRPr lang="en-US" dirty="0" smtClean="0">
              <a:latin typeface="Bookman Old Style" pitchFamily="18" charset="0"/>
            </a:endParaRPr>
          </a:p>
          <a:p>
            <a:r>
              <a:rPr lang="en-IN" dirty="0" smtClean="0">
                <a:latin typeface="Bookman Old Style" pitchFamily="18" charset="0"/>
              </a:rPr>
              <a:t>Dynamic control of transmitting power from each user to the base station is required.</a:t>
            </a:r>
            <a:endParaRPr lang="en-US" dirty="0" smtClean="0">
              <a:latin typeface="Bookman Old Style" pitchFamily="18" charset="0"/>
            </a:endParaRPr>
          </a:p>
          <a:p>
            <a:endParaRPr lang="en-US" dirty="0">
              <a:latin typeface="Bookman Old Style" pitchFamily="18" charset="0"/>
            </a:endParaRPr>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128</a:t>
            </a:fld>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129</a:t>
            </a:fld>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228600" y="457200"/>
            <a:ext cx="8610600" cy="56388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latin typeface="Bookman Old Style" pitchFamily="18" charset="0"/>
              </a:rPr>
              <a:t>Equinox</a:t>
            </a:r>
            <a:endParaRPr lang="en-US" dirty="0">
              <a:latin typeface="Bookman Old Style" pitchFamily="18" charset="0"/>
            </a:endParaRPr>
          </a:p>
        </p:txBody>
      </p:sp>
      <p:pic>
        <p:nvPicPr>
          <p:cNvPr id="12290" name="Picture 2"/>
          <p:cNvPicPr>
            <a:picLocks noGrp="1" noChangeAspect="1" noChangeArrowheads="1"/>
          </p:cNvPicPr>
          <p:nvPr>
            <p:ph idx="1"/>
          </p:nvPr>
        </p:nvPicPr>
        <p:blipFill>
          <a:blip r:embed="rId2"/>
          <a:srcRect/>
          <a:stretch>
            <a:fillRect/>
          </a:stretch>
        </p:blipFill>
        <p:spPr bwMode="auto">
          <a:xfrm>
            <a:off x="381000" y="1066801"/>
            <a:ext cx="8229600" cy="4934744"/>
          </a:xfrm>
          <a:prstGeom prst="rect">
            <a:avLst/>
          </a:prstGeom>
          <a:noFill/>
          <a:ln w="9525">
            <a:noFill/>
            <a:miter lim="800000"/>
            <a:headEnd/>
            <a:tailEnd/>
          </a:ln>
          <a:effec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lnSpcReduction="10000"/>
          </a:bodyPr>
          <a:lstStyle/>
          <a:p>
            <a:r>
              <a:rPr lang="en-IN" dirty="0" smtClean="0">
                <a:latin typeface="Bookman Old Style" pitchFamily="18" charset="0"/>
              </a:rPr>
              <a:t>SDMA is widely used in cellular radio systems.</a:t>
            </a:r>
          </a:p>
          <a:p>
            <a:r>
              <a:rPr lang="en-IN" dirty="0" smtClean="0">
                <a:latin typeface="Bookman Old Style" pitchFamily="18" charset="0"/>
              </a:rPr>
              <a:t>Directional antennas are used to avoid interference.</a:t>
            </a:r>
          </a:p>
          <a:p>
            <a:r>
              <a:rPr lang="en-IN" dirty="0" smtClean="0">
                <a:latin typeface="Bookman Old Style" pitchFamily="18" charset="0"/>
              </a:rPr>
              <a:t>Most cell sites use three antennas to create 120° sectors that allow frequency sharing.</a:t>
            </a:r>
          </a:p>
          <a:p>
            <a:r>
              <a:rPr lang="en-IN" dirty="0" smtClean="0">
                <a:latin typeface="Bookman Old Style" pitchFamily="18" charset="0"/>
              </a:rPr>
              <a:t> SDMA is usually achieved in conjunction with other types of multiple access techniques such as FDMA, TDMA and CDMA</a:t>
            </a:r>
            <a:endParaRPr lang="en-US" dirty="0">
              <a:latin typeface="Bookman Old Style" pitchFamily="18" charset="0"/>
            </a:endParaRPr>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130</a:t>
            </a:fld>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IN" sz="3600" dirty="0" smtClean="0">
                <a:latin typeface="Bookman Old Style" pitchFamily="18" charset="0"/>
              </a:rPr>
              <a:t>Frequency Re-use in SDMA</a:t>
            </a:r>
            <a:endParaRPr lang="en-US" sz="3600" dirty="0">
              <a:latin typeface="Bookman Old Style" pitchFamily="18" charset="0"/>
            </a:endParaRPr>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131</a:t>
            </a:fld>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381000" y="1066800"/>
            <a:ext cx="8001000" cy="4876800"/>
          </a:xfrm>
          <a:prstGeom prst="rect">
            <a:avLst/>
          </a:prstGeom>
          <a:noFill/>
          <a:ln w="9525">
            <a:noFill/>
            <a:miter lim="800000"/>
            <a:headEnd/>
            <a:tailEnd/>
          </a:ln>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600" dirty="0" smtClean="0">
                <a:latin typeface="Bookman Old Style" pitchFamily="18" charset="0"/>
              </a:rPr>
              <a:t>Beam Separation</a:t>
            </a:r>
            <a:endParaRPr lang="en-US" sz="3600" dirty="0">
              <a:latin typeface="Bookman Old Style" pitchFamily="18" charset="0"/>
            </a:endParaRPr>
          </a:p>
        </p:txBody>
      </p:sp>
      <p:sp>
        <p:nvSpPr>
          <p:cNvPr id="3" name="Content Placeholder 2"/>
          <p:cNvSpPr>
            <a:spLocks noGrp="1"/>
          </p:cNvSpPr>
          <p:nvPr>
            <p:ph idx="1"/>
          </p:nvPr>
        </p:nvSpPr>
        <p:spPr/>
        <p:txBody>
          <a:bodyPr/>
          <a:lstStyle/>
          <a:p>
            <a:r>
              <a:rPr lang="en-IN" dirty="0" smtClean="0">
                <a:solidFill>
                  <a:srgbClr val="FF0000"/>
                </a:solidFill>
              </a:rPr>
              <a:t> </a:t>
            </a:r>
            <a:r>
              <a:rPr lang="en-IN" dirty="0" smtClean="0">
                <a:solidFill>
                  <a:srgbClr val="FF0000"/>
                </a:solidFill>
                <a:latin typeface="Bookman Old Style" pitchFamily="18" charset="0"/>
              </a:rPr>
              <a:t>Beam separation </a:t>
            </a:r>
            <a:r>
              <a:rPr lang="en-IN" dirty="0" smtClean="0">
                <a:latin typeface="Bookman Old Style" pitchFamily="18" charset="0"/>
              </a:rPr>
              <a:t>is based on the fact that if two beams are so shaped that they illuminate two different regions on the surface of the Earth without </a:t>
            </a:r>
            <a:r>
              <a:rPr lang="en-IN" dirty="0" smtClean="0">
                <a:solidFill>
                  <a:srgbClr val="00B050"/>
                </a:solidFill>
                <a:latin typeface="Bookman Old Style" pitchFamily="18" charset="0"/>
              </a:rPr>
              <a:t>overlapping</a:t>
            </a:r>
            <a:r>
              <a:rPr lang="en-IN" dirty="0" smtClean="0">
                <a:latin typeface="Bookman Old Style" pitchFamily="18" charset="0"/>
              </a:rPr>
              <a:t>, then the same frequency band could be used for the two without causing </a:t>
            </a:r>
            <a:r>
              <a:rPr lang="en-IN" dirty="0" smtClean="0">
                <a:solidFill>
                  <a:srgbClr val="0070C0"/>
                </a:solidFill>
                <a:latin typeface="Bookman Old Style" pitchFamily="18" charset="0"/>
              </a:rPr>
              <a:t>any mutual interference. </a:t>
            </a:r>
            <a:endParaRPr lang="en-US" dirty="0">
              <a:solidFill>
                <a:srgbClr val="0070C0"/>
              </a:solidFill>
              <a:latin typeface="Bookman Old Style" pitchFamily="18" charset="0"/>
            </a:endParaRPr>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132</a:t>
            </a:fld>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400" dirty="0" smtClean="0">
                <a:latin typeface="Bookman Old Style" pitchFamily="18" charset="0"/>
              </a:rPr>
              <a:t>Orthogonal Frequency Division Multiplexing ( OFDM )</a:t>
            </a:r>
            <a:endParaRPr lang="en-US" sz="2400" dirty="0">
              <a:latin typeface="Bookman Old Style" pitchFamily="18" charset="0"/>
            </a:endParaRPr>
          </a:p>
        </p:txBody>
      </p:sp>
      <p:sp>
        <p:nvSpPr>
          <p:cNvPr id="3" name="Content Placeholder 2"/>
          <p:cNvSpPr>
            <a:spLocks noGrp="1"/>
          </p:cNvSpPr>
          <p:nvPr>
            <p:ph idx="1"/>
          </p:nvPr>
        </p:nvSpPr>
        <p:spPr>
          <a:xfrm>
            <a:off x="228600" y="1447800"/>
            <a:ext cx="8686800" cy="4678363"/>
          </a:xfrm>
        </p:spPr>
        <p:txBody>
          <a:bodyPr/>
          <a:lstStyle/>
          <a:p>
            <a:pPr marL="0" indent="0">
              <a:spcBef>
                <a:spcPts val="0"/>
              </a:spcBef>
            </a:pPr>
            <a:r>
              <a:rPr lang="en-IN" sz="2800" dirty="0" smtClean="0">
                <a:latin typeface="Bookman Old Style" pitchFamily="18" charset="0"/>
              </a:rPr>
              <a:t>OFDM is a combination of both multiplexing and modulation. OFDM is a special case of FDM. In OFDM the signal is first split into independent carriers, modulated by data and then re-multiplexed to create a OFDM carrier. This can be done by using different modulation/demodulation techniques</a:t>
            </a:r>
            <a:r>
              <a:rPr lang="en-IN" dirty="0" smtClean="0"/>
              <a:t>.</a:t>
            </a:r>
            <a:endParaRPr lang="en-US" dirty="0" smtClean="0"/>
          </a:p>
          <a:p>
            <a:endParaRPr lang="en-US" dirty="0"/>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133</a:t>
            </a:fld>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dirty="0" smtClean="0">
                <a:latin typeface="Bookman Old Style" pitchFamily="18" charset="0"/>
              </a:rPr>
              <a:t>Problems with OFDM</a:t>
            </a:r>
            <a:endParaRPr lang="en-US" sz="3200" dirty="0">
              <a:latin typeface="Bookman Old Style" pitchFamily="18" charset="0"/>
            </a:endParaRPr>
          </a:p>
        </p:txBody>
      </p:sp>
      <p:sp>
        <p:nvSpPr>
          <p:cNvPr id="3" name="Content Placeholder 2"/>
          <p:cNvSpPr>
            <a:spLocks noGrp="1"/>
          </p:cNvSpPr>
          <p:nvPr>
            <p:ph idx="1"/>
          </p:nvPr>
        </p:nvSpPr>
        <p:spPr>
          <a:xfrm>
            <a:off x="457200" y="990600"/>
            <a:ext cx="8229600" cy="5135563"/>
          </a:xfrm>
        </p:spPr>
        <p:txBody>
          <a:bodyPr/>
          <a:lstStyle/>
          <a:p>
            <a:pPr>
              <a:buFont typeface="Wingdings" pitchFamily="2" charset="2"/>
              <a:buChar char="Ø"/>
            </a:pPr>
            <a:r>
              <a:rPr lang="en-IN" dirty="0" smtClean="0">
                <a:latin typeface="Bookman Old Style" pitchFamily="18" charset="0"/>
              </a:rPr>
              <a:t>Inter-symbol Interference</a:t>
            </a:r>
          </a:p>
          <a:p>
            <a:pPr>
              <a:buFont typeface="Wingdings" pitchFamily="2" charset="2"/>
              <a:buChar char="Ø"/>
            </a:pPr>
            <a:r>
              <a:rPr lang="en-IN" dirty="0" smtClean="0">
                <a:latin typeface="Bookman Old Style" pitchFamily="18" charset="0"/>
              </a:rPr>
              <a:t>Intra-symbol Interference</a:t>
            </a:r>
          </a:p>
          <a:p>
            <a:pPr>
              <a:buNone/>
            </a:pPr>
            <a:r>
              <a:rPr lang="en-IN" dirty="0" smtClean="0">
                <a:latin typeface="Bookman Old Style" pitchFamily="18" charset="0"/>
              </a:rPr>
              <a:t>Inter-symbol Interference can be removed by using guard interval</a:t>
            </a:r>
            <a:r>
              <a:rPr lang="en-IN" dirty="0" smtClean="0"/>
              <a:t>.</a:t>
            </a:r>
          </a:p>
          <a:p>
            <a:pPr>
              <a:buNone/>
            </a:pPr>
            <a:r>
              <a:rPr lang="en-US" dirty="0" smtClean="0">
                <a:solidFill>
                  <a:srgbClr val="7030A0"/>
                </a:solidFill>
                <a:latin typeface="Bookman Old Style" pitchFamily="18" charset="0"/>
              </a:rPr>
              <a:t>Inter-symbol interference </a:t>
            </a:r>
            <a:r>
              <a:rPr lang="en-US" dirty="0" smtClean="0">
                <a:latin typeface="Bookman Old Style" pitchFamily="18" charset="0"/>
              </a:rPr>
              <a:t>(ISI) is a form of distortion of a signal in which one symbol interferes with subsequent symbols.  </a:t>
            </a:r>
          </a:p>
          <a:p>
            <a:pPr>
              <a:buNone/>
            </a:pPr>
            <a:endParaRPr lang="en-US" dirty="0">
              <a:latin typeface="Bookman Old Style" pitchFamily="18" charset="0"/>
            </a:endParaRPr>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134</a:t>
            </a:fld>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135</a:t>
            </a:fld>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381000" y="457200"/>
            <a:ext cx="8534400" cy="5333999"/>
          </a:xfrm>
          <a:prstGeom prst="rect">
            <a:avLst/>
          </a:prstGeom>
          <a:noFill/>
          <a:ln w="9525">
            <a:noFill/>
            <a:miter lim="800000"/>
            <a:headEnd/>
            <a:tailEnd/>
          </a:ln>
          <a:effec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136</a:t>
            </a:fld>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457200" y="304800"/>
            <a:ext cx="8305800" cy="5638800"/>
          </a:xfrm>
          <a:prstGeom prst="rect">
            <a:avLst/>
          </a:prstGeom>
          <a:noFill/>
          <a:ln w="9525">
            <a:noFill/>
            <a:miter lim="800000"/>
            <a:headEnd/>
            <a:tailEnd/>
          </a:ln>
          <a:effec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137</a:t>
            </a:fld>
            <a:endParaRPr lang="en-US" dirty="0"/>
          </a:p>
        </p:txBody>
      </p:sp>
      <p:pic>
        <p:nvPicPr>
          <p:cNvPr id="5122" name="Picture 2"/>
          <p:cNvPicPr>
            <a:picLocks noGrp="1" noChangeAspect="1" noChangeArrowheads="1"/>
          </p:cNvPicPr>
          <p:nvPr>
            <p:ph idx="1"/>
          </p:nvPr>
        </p:nvPicPr>
        <p:blipFill>
          <a:blip r:embed="rId2"/>
          <a:srcRect/>
          <a:stretch>
            <a:fillRect/>
          </a:stretch>
        </p:blipFill>
        <p:spPr bwMode="auto">
          <a:xfrm>
            <a:off x="228600" y="304801"/>
            <a:ext cx="8534399" cy="5791994"/>
          </a:xfrm>
          <a:prstGeom prst="rect">
            <a:avLst/>
          </a:prstGeom>
          <a:noFill/>
          <a:ln w="9525">
            <a:noFill/>
            <a:miter lim="800000"/>
            <a:headEnd/>
            <a:tailEnd/>
          </a:ln>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IN" sz="2700" dirty="0" smtClean="0">
                <a:latin typeface="Bookman Old Style" pitchFamily="18" charset="0"/>
              </a:rPr>
              <a:t/>
            </a:r>
            <a:br>
              <a:rPr lang="en-IN" sz="2700" dirty="0" smtClean="0">
                <a:latin typeface="Bookman Old Style" pitchFamily="18" charset="0"/>
              </a:rPr>
            </a:br>
            <a:r>
              <a:rPr lang="en-IN" sz="2700" dirty="0" smtClean="0">
                <a:latin typeface="Bookman Old Style" pitchFamily="18" charset="0"/>
              </a:rPr>
              <a:t>When signal reaches its peak, the highest point at this time other signals are at 0 point or null point.</a:t>
            </a:r>
            <a:r>
              <a:rPr lang="en-US" dirty="0" smtClean="0"/>
              <a:t/>
            </a:r>
            <a:br>
              <a:rPr lang="en-US" dirty="0" smtClean="0"/>
            </a:br>
            <a:endParaRPr lang="en-US" dirty="0"/>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138</a:t>
            </a:fld>
            <a:endParaRPr lang="en-US" dirty="0"/>
          </a:p>
        </p:txBody>
      </p:sp>
      <p:pic>
        <p:nvPicPr>
          <p:cNvPr id="6146" name="Picture 2"/>
          <p:cNvPicPr>
            <a:picLocks noGrp="1" noChangeAspect="1" noChangeArrowheads="1"/>
          </p:cNvPicPr>
          <p:nvPr>
            <p:ph idx="1"/>
          </p:nvPr>
        </p:nvPicPr>
        <p:blipFill>
          <a:blip r:embed="rId2"/>
          <a:srcRect/>
          <a:stretch>
            <a:fillRect/>
          </a:stretch>
        </p:blipFill>
        <p:spPr bwMode="auto">
          <a:xfrm>
            <a:off x="381000" y="1828800"/>
            <a:ext cx="8153400" cy="3962400"/>
          </a:xfrm>
          <a:prstGeom prst="rect">
            <a:avLst/>
          </a:prstGeom>
          <a:noFill/>
          <a:ln w="9525">
            <a:noFill/>
            <a:miter lim="800000"/>
            <a:headEnd/>
            <a:tailEnd/>
          </a:ln>
          <a:effec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139</a:t>
            </a:fld>
            <a:endParaRPr lang="en-US" dirty="0"/>
          </a:p>
        </p:txBody>
      </p:sp>
      <p:pic>
        <p:nvPicPr>
          <p:cNvPr id="4098" name="Picture 2"/>
          <p:cNvPicPr>
            <a:picLocks noGrp="1" noChangeAspect="1" noChangeArrowheads="1"/>
          </p:cNvPicPr>
          <p:nvPr>
            <p:ph idx="1"/>
          </p:nvPr>
        </p:nvPicPr>
        <p:blipFill>
          <a:blip r:embed="rId2"/>
          <a:srcRect/>
          <a:stretch>
            <a:fillRect/>
          </a:stretch>
        </p:blipFill>
        <p:spPr bwMode="auto">
          <a:xfrm>
            <a:off x="457200" y="1219201"/>
            <a:ext cx="7848599" cy="48768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dirty="0" smtClean="0">
                <a:latin typeface="Bookman Old Style" pitchFamily="18" charset="0"/>
              </a:rPr>
              <a:t>Day &amp; Night are equal in equinoxes</a:t>
            </a:r>
            <a:endParaRPr lang="en-US" sz="3600" dirty="0">
              <a:latin typeface="Bookman Old Style" pitchFamily="18" charset="0"/>
            </a:endParaRPr>
          </a:p>
        </p:txBody>
      </p:sp>
      <p:pic>
        <p:nvPicPr>
          <p:cNvPr id="13314" name="Picture 2"/>
          <p:cNvPicPr>
            <a:picLocks noGrp="1" noChangeAspect="1" noChangeArrowheads="1"/>
          </p:cNvPicPr>
          <p:nvPr>
            <p:ph idx="1"/>
          </p:nvPr>
        </p:nvPicPr>
        <p:blipFill>
          <a:blip r:embed="rId2"/>
          <a:srcRect/>
          <a:stretch>
            <a:fillRect/>
          </a:stretch>
        </p:blipFill>
        <p:spPr bwMode="auto">
          <a:xfrm>
            <a:off x="533400" y="1524000"/>
            <a:ext cx="8382000" cy="4648200"/>
          </a:xfrm>
          <a:prstGeom prst="rect">
            <a:avLst/>
          </a:prstGeom>
          <a:noFill/>
          <a:ln w="9525">
            <a:noFill/>
            <a:miter lim="800000"/>
            <a:headEnd/>
            <a:tailEnd/>
          </a:ln>
          <a:effec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latin typeface="Bookman Old Style" pitchFamily="18" charset="0"/>
              </a:rPr>
              <a:t>NOMA</a:t>
            </a:r>
            <a:endParaRPr lang="en-IN" dirty="0">
              <a:latin typeface="Bookman Old Style" pitchFamily="18" charset="0"/>
            </a:endParaRPr>
          </a:p>
        </p:txBody>
      </p:sp>
      <p:pic>
        <p:nvPicPr>
          <p:cNvPr id="1026" name="Picture 2"/>
          <p:cNvPicPr>
            <a:picLocks noGrp="1" noChangeAspect="1" noChangeArrowheads="1"/>
          </p:cNvPicPr>
          <p:nvPr>
            <p:ph idx="1"/>
          </p:nvPr>
        </p:nvPicPr>
        <p:blipFill>
          <a:blip r:embed="rId2"/>
          <a:srcRect/>
          <a:stretch>
            <a:fillRect/>
          </a:stretch>
        </p:blipFill>
        <p:spPr bwMode="auto">
          <a:xfrm>
            <a:off x="0" y="990600"/>
            <a:ext cx="9143999" cy="58674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69999949-3A85-4A22-BB57-73C7661B826A}"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140</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lnSpcReduction="10000"/>
          </a:bodyPr>
          <a:lstStyle/>
          <a:p>
            <a:pPr>
              <a:buNone/>
            </a:pPr>
            <a:r>
              <a:rPr lang="en-IN" i="1" dirty="0" smtClean="0">
                <a:solidFill>
                  <a:srgbClr val="FF0000"/>
                </a:solidFill>
                <a:latin typeface="Bookman Old Style" pitchFamily="18" charset="0"/>
              </a:rPr>
              <a:t>Applications</a:t>
            </a:r>
            <a:r>
              <a:rPr lang="en-IN" i="1" dirty="0" smtClean="0">
                <a:latin typeface="Bookman Old Style" pitchFamily="18" charset="0"/>
              </a:rPr>
              <a:t> of NOMA</a:t>
            </a:r>
            <a:r>
              <a:rPr lang="en-IN" dirty="0" smtClean="0">
                <a:latin typeface="Bookman Old Style" pitchFamily="18" charset="0"/>
              </a:rPr>
              <a:t> in various fields like</a:t>
            </a:r>
            <a:endParaRPr lang="en-US" dirty="0" smtClean="0">
              <a:latin typeface="Bookman Old Style" pitchFamily="18" charset="0"/>
            </a:endParaRPr>
          </a:p>
          <a:p>
            <a:r>
              <a:rPr lang="en-IN" dirty="0" smtClean="0">
                <a:latin typeface="Bookman Old Style" pitchFamily="18" charset="0"/>
              </a:rPr>
              <a:t>3D video</a:t>
            </a:r>
            <a:endParaRPr lang="en-US" dirty="0" smtClean="0">
              <a:latin typeface="Bookman Old Style" pitchFamily="18" charset="0"/>
            </a:endParaRPr>
          </a:p>
          <a:p>
            <a:r>
              <a:rPr lang="en-IN" dirty="0" smtClean="0">
                <a:latin typeface="Bookman Old Style" pitchFamily="18" charset="0"/>
              </a:rPr>
              <a:t>Work &amp;Play in the cloud</a:t>
            </a:r>
            <a:endParaRPr lang="en-US" dirty="0" smtClean="0">
              <a:latin typeface="Bookman Old Style" pitchFamily="18" charset="0"/>
            </a:endParaRPr>
          </a:p>
          <a:p>
            <a:r>
              <a:rPr lang="en-IN" dirty="0" smtClean="0">
                <a:latin typeface="Bookman Old Style" pitchFamily="18" charset="0"/>
              </a:rPr>
              <a:t>Augmented reality</a:t>
            </a:r>
            <a:endParaRPr lang="en-US" dirty="0" smtClean="0">
              <a:latin typeface="Bookman Old Style" pitchFamily="18" charset="0"/>
            </a:endParaRPr>
          </a:p>
          <a:p>
            <a:r>
              <a:rPr lang="en-IN" dirty="0" smtClean="0">
                <a:latin typeface="Bookman Old Style" pitchFamily="18" charset="0"/>
              </a:rPr>
              <a:t>Smart city cameras</a:t>
            </a:r>
            <a:endParaRPr lang="en-US" dirty="0" smtClean="0">
              <a:latin typeface="Bookman Old Style" pitchFamily="18" charset="0"/>
            </a:endParaRPr>
          </a:p>
          <a:p>
            <a:r>
              <a:rPr lang="en-IN" dirty="0" smtClean="0">
                <a:latin typeface="Bookman Old Style" pitchFamily="18" charset="0"/>
              </a:rPr>
              <a:t>Sensor Network</a:t>
            </a:r>
            <a:endParaRPr lang="en-US" dirty="0" smtClean="0">
              <a:latin typeface="Bookman Old Style" pitchFamily="18" charset="0"/>
            </a:endParaRPr>
          </a:p>
          <a:p>
            <a:r>
              <a:rPr lang="en-IN" dirty="0" smtClean="0">
                <a:latin typeface="Bookman Old Style" pitchFamily="18" charset="0"/>
              </a:rPr>
              <a:t>Industrial &amp; vehicular automation</a:t>
            </a:r>
            <a:endParaRPr lang="en-US" dirty="0" smtClean="0">
              <a:latin typeface="Bookman Old Style" pitchFamily="18" charset="0"/>
            </a:endParaRPr>
          </a:p>
          <a:p>
            <a:r>
              <a:rPr lang="en-IN" dirty="0" smtClean="0">
                <a:latin typeface="Bookman Old Style" pitchFamily="18" charset="0"/>
              </a:rPr>
              <a:t>Self driving car</a:t>
            </a:r>
            <a:endParaRPr lang="en-US" dirty="0" smtClean="0">
              <a:latin typeface="Bookman Old Style" pitchFamily="18" charset="0"/>
            </a:endParaRPr>
          </a:p>
          <a:p>
            <a:r>
              <a:rPr lang="en-IN" dirty="0" smtClean="0">
                <a:latin typeface="Bookman Old Style" pitchFamily="18" charset="0"/>
              </a:rPr>
              <a:t>Gigabytes in seconds.</a:t>
            </a:r>
            <a:endParaRPr lang="en-US" dirty="0" smtClean="0">
              <a:latin typeface="Bookman Old Style" pitchFamily="18" charset="0"/>
            </a:endParaRPr>
          </a:p>
          <a:p>
            <a:endParaRPr lang="en-US" dirty="0"/>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141</a:t>
            </a:fld>
            <a:endParaRPr lang="en-US"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610600" cy="5287963"/>
          </a:xfrm>
        </p:spPr>
        <p:txBody>
          <a:bodyPr/>
          <a:lstStyle/>
          <a:p>
            <a:r>
              <a:rPr lang="en-US" dirty="0" smtClean="0">
                <a:latin typeface="Bookman Old Style" pitchFamily="18" charset="0"/>
              </a:rPr>
              <a:t>In NOMA each user operates in the same band and at the same time where they are distinguished by their power levels. </a:t>
            </a:r>
          </a:p>
          <a:p>
            <a:r>
              <a:rPr lang="en-US" dirty="0" smtClean="0">
                <a:latin typeface="Bookman Old Style" pitchFamily="18" charset="0"/>
              </a:rPr>
              <a:t>NOMA uses superposition coding at the transmitter such that the successive interference cancellation(SIC) receiver can separate the users both in the uplink and in the downlink channels.</a:t>
            </a:r>
            <a:endParaRPr lang="en-IN" dirty="0">
              <a:latin typeface="Bookman Old Style" pitchFamily="18" charset="0"/>
            </a:endParaRPr>
          </a:p>
        </p:txBody>
      </p:sp>
      <p:sp>
        <p:nvSpPr>
          <p:cNvPr id="4" name="Date Placeholder 3"/>
          <p:cNvSpPr>
            <a:spLocks noGrp="1"/>
          </p:cNvSpPr>
          <p:nvPr>
            <p:ph type="dt" sz="half" idx="10"/>
          </p:nvPr>
        </p:nvSpPr>
        <p:spPr/>
        <p:txBody>
          <a:bodyPr/>
          <a:lstStyle/>
          <a:p>
            <a:fld id="{6A16AE9D-7247-4DA5-AED8-EDFE2BA29AE7}"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142</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868362"/>
          </a:xfrm>
        </p:spPr>
        <p:txBody>
          <a:bodyPr>
            <a:normAutofit/>
          </a:bodyPr>
          <a:lstStyle/>
          <a:p>
            <a:r>
              <a:rPr lang="en-US" sz="2400" dirty="0" smtClean="0">
                <a:latin typeface="Bookman Old Style" pitchFamily="18" charset="0"/>
              </a:rPr>
              <a:t>Spectrum sharing for OFDMA and NOMA for 2 users</a:t>
            </a:r>
            <a:endParaRPr lang="en-IN" sz="2400" dirty="0">
              <a:latin typeface="Bookman Old Style" pitchFamily="18" charset="0"/>
            </a:endParaRPr>
          </a:p>
        </p:txBody>
      </p:sp>
      <p:pic>
        <p:nvPicPr>
          <p:cNvPr id="2050" name="Picture 2"/>
          <p:cNvPicPr>
            <a:picLocks noGrp="1" noChangeAspect="1" noChangeArrowheads="1"/>
          </p:cNvPicPr>
          <p:nvPr>
            <p:ph idx="1"/>
          </p:nvPr>
        </p:nvPicPr>
        <p:blipFill>
          <a:blip r:embed="rId2"/>
          <a:srcRect/>
          <a:stretch>
            <a:fillRect/>
          </a:stretch>
        </p:blipFill>
        <p:spPr bwMode="auto">
          <a:xfrm>
            <a:off x="381000" y="1371600"/>
            <a:ext cx="8763000" cy="48006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07EDDEC8-5305-4F98-B0C2-D02CDCD30C45}"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143</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10000"/>
          </a:bodyPr>
          <a:lstStyle/>
          <a:p>
            <a:r>
              <a:rPr lang="en-US" dirty="0" smtClean="0">
                <a:latin typeface="Bookman Old Style" pitchFamily="18" charset="0"/>
              </a:rPr>
              <a:t>Consider OFDM as the modulation scheme and NOMA as the multiple access scheme.</a:t>
            </a:r>
          </a:p>
          <a:p>
            <a:r>
              <a:rPr lang="en-US" dirty="0" smtClean="0">
                <a:latin typeface="Bookman Old Style" pitchFamily="18" charset="0"/>
              </a:rPr>
              <a:t>In conventional 4G networks, as natural extension of OFDM,OFDMA is used where information for each user is assigned to a subset of subcarriers.</a:t>
            </a:r>
          </a:p>
          <a:p>
            <a:r>
              <a:rPr lang="en-US" dirty="0" smtClean="0">
                <a:latin typeface="Bookman Old Style" pitchFamily="18" charset="0"/>
              </a:rPr>
              <a:t>In  NOMA all of the subscribers can be used by each user, the spectrum sharing OFDMA and NOMA for two users, the concept applies both uplink and downlink transmission.</a:t>
            </a:r>
            <a:endParaRPr lang="en-IN" dirty="0">
              <a:latin typeface="Bookman Old Style" pitchFamily="18" charset="0"/>
            </a:endParaRPr>
          </a:p>
        </p:txBody>
      </p:sp>
      <p:sp>
        <p:nvSpPr>
          <p:cNvPr id="4" name="Date Placeholder 3"/>
          <p:cNvSpPr>
            <a:spLocks noGrp="1"/>
          </p:cNvSpPr>
          <p:nvPr>
            <p:ph type="dt" sz="half" idx="10"/>
          </p:nvPr>
        </p:nvSpPr>
        <p:spPr/>
        <p:txBody>
          <a:bodyPr/>
          <a:lstStyle/>
          <a:p>
            <a:fld id="{4F5D253A-19D6-4C96-B30F-7276C98355F0}"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144</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2"/>
          <a:srcRect/>
          <a:stretch>
            <a:fillRect/>
          </a:stretch>
        </p:blipFill>
        <p:spPr bwMode="auto">
          <a:xfrm>
            <a:off x="304800" y="1447800"/>
            <a:ext cx="8610600" cy="43434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6609BA5B-925F-4B45-852D-D0ECA174A82F}"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145</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67400"/>
          </a:xfrm>
        </p:spPr>
        <p:txBody>
          <a:bodyPr/>
          <a:lstStyle/>
          <a:p>
            <a:r>
              <a:rPr lang="en-US" dirty="0" smtClean="0">
                <a:latin typeface="Bookman Old Style" pitchFamily="18" charset="0"/>
              </a:rPr>
              <a:t>Superposition coding at the transmitter and successive interference cancellation(SIC) at the receiver makes it possible to utilize the same spectrum for all users.</a:t>
            </a:r>
          </a:p>
          <a:p>
            <a:r>
              <a:rPr lang="en-US" dirty="0" smtClean="0">
                <a:latin typeface="Bookman Old Style" pitchFamily="18" charset="0"/>
              </a:rPr>
              <a:t>At the Transmitter </a:t>
            </a:r>
            <a:r>
              <a:rPr lang="en-US" dirty="0" err="1" smtClean="0">
                <a:latin typeface="Bookman Old Style" pitchFamily="18" charset="0"/>
              </a:rPr>
              <a:t>side,all</a:t>
            </a:r>
            <a:r>
              <a:rPr lang="en-US" dirty="0" smtClean="0">
                <a:latin typeface="Bookman Old Style" pitchFamily="18" charset="0"/>
              </a:rPr>
              <a:t> the individual information signals are superimposed into single waveform, while at the receiver ,SIC decodes the signals one by one until it finds the desired signal.</a:t>
            </a:r>
            <a:endParaRPr lang="en-IN" dirty="0">
              <a:latin typeface="Bookman Old Style" pitchFamily="18" charset="0"/>
            </a:endParaRPr>
          </a:p>
        </p:txBody>
      </p:sp>
      <p:sp>
        <p:nvSpPr>
          <p:cNvPr id="4" name="Date Placeholder 3"/>
          <p:cNvSpPr>
            <a:spLocks noGrp="1"/>
          </p:cNvSpPr>
          <p:nvPr>
            <p:ph type="dt" sz="half" idx="10"/>
          </p:nvPr>
        </p:nvSpPr>
        <p:spPr/>
        <p:txBody>
          <a:bodyPr/>
          <a:lstStyle/>
          <a:p>
            <a:fld id="{F52F8D1F-722F-4DEF-B001-1F124A91A3D1}"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146</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fontScale="85000" lnSpcReduction="10000"/>
          </a:bodyPr>
          <a:lstStyle/>
          <a:p>
            <a:r>
              <a:rPr lang="en-US" dirty="0" smtClean="0">
                <a:latin typeface="Bookman Old Style" pitchFamily="18" charset="0"/>
              </a:rPr>
              <a:t>The three information signals indicated with different colors are superimposed at the transmitter.</a:t>
            </a:r>
          </a:p>
          <a:p>
            <a:r>
              <a:rPr lang="en-US" dirty="0" smtClean="0">
                <a:latin typeface="Bookman Old Style" pitchFamily="18" charset="0"/>
              </a:rPr>
              <a:t>The received signal at the SIC receiver includes all these three signals.</a:t>
            </a:r>
          </a:p>
          <a:p>
            <a:r>
              <a:rPr lang="en-US" dirty="0" smtClean="0">
                <a:latin typeface="Bookman Old Style" pitchFamily="18" charset="0"/>
              </a:rPr>
              <a:t>The first signal that SIC decodes is the strongest one while others as interference.</a:t>
            </a:r>
          </a:p>
          <a:p>
            <a:r>
              <a:rPr lang="en-US" dirty="0" smtClean="0">
                <a:latin typeface="Bookman Old Style" pitchFamily="18" charset="0"/>
              </a:rPr>
              <a:t>The first decoded signal is then subtracted from the received signal and if the decoding is perfect, the waveform with the rest of the signals is accurately obtained.</a:t>
            </a:r>
          </a:p>
          <a:p>
            <a:r>
              <a:rPr lang="en-US" dirty="0" smtClean="0">
                <a:latin typeface="Bookman Old Style" pitchFamily="18" charset="0"/>
              </a:rPr>
              <a:t>SIC iterates the process until it finds the desired signal.</a:t>
            </a:r>
            <a:endParaRPr lang="en-IN" dirty="0">
              <a:latin typeface="Bookman Old Style" pitchFamily="18" charset="0"/>
            </a:endParaRPr>
          </a:p>
        </p:txBody>
      </p:sp>
      <p:sp>
        <p:nvSpPr>
          <p:cNvPr id="4" name="Date Placeholder 3"/>
          <p:cNvSpPr>
            <a:spLocks noGrp="1"/>
          </p:cNvSpPr>
          <p:nvPr>
            <p:ph type="dt" sz="half" idx="10"/>
          </p:nvPr>
        </p:nvSpPr>
        <p:spPr/>
        <p:txBody>
          <a:bodyPr/>
          <a:lstStyle/>
          <a:p>
            <a:fld id="{82B790B0-3F7F-4BAC-8945-AF7E788295DD}"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147</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IN" dirty="0" smtClean="0">
                <a:latin typeface="Bookman Old Style" pitchFamily="18" charset="0"/>
              </a:rPr>
              <a:t>Advantages of </a:t>
            </a:r>
            <a:r>
              <a:rPr lang="en-IN" i="1" dirty="0" smtClean="0">
                <a:latin typeface="Bookman Old Style" pitchFamily="18" charset="0"/>
              </a:rPr>
              <a:t>NOMA</a:t>
            </a:r>
            <a:endParaRPr lang="en-US" dirty="0">
              <a:latin typeface="Bookman Old Style" pitchFamily="18" charset="0"/>
            </a:endParaRPr>
          </a:p>
        </p:txBody>
      </p:sp>
      <p:sp>
        <p:nvSpPr>
          <p:cNvPr id="3" name="Content Placeholder 2"/>
          <p:cNvSpPr>
            <a:spLocks noGrp="1"/>
          </p:cNvSpPr>
          <p:nvPr>
            <p:ph idx="1"/>
          </p:nvPr>
        </p:nvSpPr>
        <p:spPr>
          <a:xfrm>
            <a:off x="457200" y="1219200"/>
            <a:ext cx="8229600" cy="4906963"/>
          </a:xfrm>
        </p:spPr>
        <p:txBody>
          <a:bodyPr/>
          <a:lstStyle/>
          <a:p>
            <a:r>
              <a:rPr lang="en-IN" dirty="0" smtClean="0">
                <a:latin typeface="Bookman Old Style" pitchFamily="18" charset="0"/>
              </a:rPr>
              <a:t>Enhanced Mobile Broadband therefore capacity Enhancement</a:t>
            </a:r>
            <a:endParaRPr lang="en-US" dirty="0" smtClean="0">
              <a:latin typeface="Bookman Old Style" pitchFamily="18" charset="0"/>
            </a:endParaRPr>
          </a:p>
          <a:p>
            <a:r>
              <a:rPr lang="en-IN" dirty="0" smtClean="0">
                <a:latin typeface="Bookman Old Style" pitchFamily="18" charset="0"/>
              </a:rPr>
              <a:t>Massive connectivity</a:t>
            </a:r>
            <a:endParaRPr lang="en-US" dirty="0" smtClean="0">
              <a:latin typeface="Bookman Old Style" pitchFamily="18" charset="0"/>
            </a:endParaRPr>
          </a:p>
          <a:p>
            <a:r>
              <a:rPr lang="en-IN" dirty="0" smtClean="0">
                <a:latin typeface="Bookman Old Style" pitchFamily="18" charset="0"/>
              </a:rPr>
              <a:t>Low transmission latency and signal cost.</a:t>
            </a:r>
            <a:endParaRPr lang="en-US" dirty="0" smtClean="0">
              <a:latin typeface="Bookman Old Style" pitchFamily="18" charset="0"/>
            </a:endParaRPr>
          </a:p>
          <a:p>
            <a:endParaRPr lang="en-US" dirty="0"/>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148</a:t>
            </a:fld>
            <a:endParaRPr 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04801"/>
            <a:ext cx="8153400" cy="533399"/>
          </a:xfrm>
        </p:spPr>
        <p:txBody>
          <a:bodyPr>
            <a:noAutofit/>
          </a:bodyPr>
          <a:lstStyle/>
          <a:p>
            <a:r>
              <a:rPr lang="en-IN" sz="3600" dirty="0" smtClean="0">
                <a:latin typeface="Bookman Old Style" pitchFamily="18" charset="0"/>
              </a:rPr>
              <a:t>Spread spectrum communications</a:t>
            </a:r>
            <a:endParaRPr lang="en-US" sz="3600" dirty="0">
              <a:latin typeface="Bookman Old Style" pitchFamily="18" charset="0"/>
            </a:endParaRPr>
          </a:p>
        </p:txBody>
      </p:sp>
      <p:sp>
        <p:nvSpPr>
          <p:cNvPr id="3" name="Subtitle 2"/>
          <p:cNvSpPr>
            <a:spLocks noGrp="1"/>
          </p:cNvSpPr>
          <p:nvPr>
            <p:ph type="subTitle" idx="1"/>
          </p:nvPr>
        </p:nvSpPr>
        <p:spPr>
          <a:xfrm>
            <a:off x="228600" y="914400"/>
            <a:ext cx="8534400" cy="5181600"/>
          </a:xfrm>
        </p:spPr>
        <p:txBody>
          <a:bodyPr>
            <a:normAutofit/>
          </a:bodyPr>
          <a:lstStyle/>
          <a:p>
            <a:pPr algn="l"/>
            <a:r>
              <a:rPr lang="en-IN" dirty="0" smtClean="0">
                <a:solidFill>
                  <a:schemeClr val="tx1"/>
                </a:solidFill>
                <a:latin typeface="Bookman Old Style" pitchFamily="18" charset="0"/>
              </a:rPr>
              <a:t>Spread spectrum generally makes use of a sequential noise-like signal structure to spread the normally narrowband information signal over a relatively wideband(radio) band of frequencies.</a:t>
            </a:r>
          </a:p>
          <a:p>
            <a:pPr algn="l"/>
            <a:r>
              <a:rPr lang="en-IN" dirty="0" smtClean="0">
                <a:solidFill>
                  <a:schemeClr val="tx1"/>
                </a:solidFill>
                <a:latin typeface="Bookman Old Style" pitchFamily="18" charset="0"/>
              </a:rPr>
              <a:t>The receiver correlates the received signals to retrieve the original information signal.</a:t>
            </a:r>
          </a:p>
          <a:p>
            <a:pPr algn="l"/>
            <a:r>
              <a:rPr lang="en-IN" dirty="0" smtClean="0">
                <a:solidFill>
                  <a:schemeClr val="tx1"/>
                </a:solidFill>
                <a:latin typeface="Bookman Old Style" pitchFamily="18" charset="0"/>
              </a:rPr>
              <a:t> </a:t>
            </a:r>
            <a:endParaRPr lang="en-US" dirty="0">
              <a:solidFill>
                <a:schemeClr val="tx1"/>
              </a:solidFill>
              <a:latin typeface="Bookman Old Style" pitchFamily="18" charset="0"/>
            </a:endParaRPr>
          </a:p>
        </p:txBody>
      </p:sp>
      <p:sp>
        <p:nvSpPr>
          <p:cNvPr id="4" name="Date Placeholder 3"/>
          <p:cNvSpPr>
            <a:spLocks noGrp="1"/>
          </p:cNvSpPr>
          <p:nvPr>
            <p:ph type="dt" sz="half" idx="10"/>
          </p:nvPr>
        </p:nvSpPr>
        <p:spPr/>
        <p:txBody>
          <a:bodyPr/>
          <a:lstStyle/>
          <a:p>
            <a:fld id="{2398EC03-675E-4B59-AFAC-C4979FF3C472}" type="datetime1">
              <a:rPr lang="en-US" smtClean="0"/>
              <a:pPr/>
              <a:t>2/23/2024</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149</a:t>
            </a:fld>
            <a:endParaRPr lang="en-US"/>
          </a:p>
        </p:txBody>
      </p:sp>
      <p:sp>
        <p:nvSpPr>
          <p:cNvPr id="6" name="Footer Placeholder 5"/>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During Equinox</a:t>
            </a:r>
            <a:endParaRPr lang="en-US" dirty="0"/>
          </a:p>
        </p:txBody>
      </p:sp>
      <p:pic>
        <p:nvPicPr>
          <p:cNvPr id="14338" name="Picture 2"/>
          <p:cNvPicPr>
            <a:picLocks noGrp="1" noChangeAspect="1" noChangeArrowheads="1"/>
          </p:cNvPicPr>
          <p:nvPr>
            <p:ph idx="1"/>
          </p:nvPr>
        </p:nvPicPr>
        <p:blipFill>
          <a:blip r:embed="rId2"/>
          <a:srcRect/>
          <a:stretch>
            <a:fillRect/>
          </a:stretch>
        </p:blipFill>
        <p:spPr bwMode="auto">
          <a:xfrm>
            <a:off x="304800" y="1524001"/>
            <a:ext cx="8458199" cy="4572000"/>
          </a:xfrm>
          <a:prstGeom prst="rect">
            <a:avLst/>
          </a:prstGeom>
          <a:noFill/>
          <a:ln w="9525">
            <a:noFill/>
            <a:miter lim="800000"/>
            <a:headEnd/>
            <a:tailEnd/>
          </a:ln>
          <a:effec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
            </a:r>
            <a:br>
              <a:rPr lang="en-US" dirty="0" smtClean="0"/>
            </a:br>
            <a:r>
              <a:rPr lang="en-US" sz="4000" dirty="0" smtClean="0">
                <a:latin typeface="Bookman Old Style" pitchFamily="18" charset="0"/>
              </a:rPr>
              <a:t>Spread Spectrum Communications</a:t>
            </a:r>
            <a:r>
              <a:rPr lang="en-US" dirty="0" smtClean="0"/>
              <a:t/>
            </a:r>
            <a:br>
              <a:rPr lang="en-US" dirty="0" smtClean="0"/>
            </a:br>
            <a:endParaRPr lang="en-US" dirty="0"/>
          </a:p>
        </p:txBody>
      </p:sp>
      <p:sp>
        <p:nvSpPr>
          <p:cNvPr id="4" name="Date Placeholder 3"/>
          <p:cNvSpPr>
            <a:spLocks noGrp="1"/>
          </p:cNvSpPr>
          <p:nvPr>
            <p:ph type="dt" sz="half" idx="10"/>
          </p:nvPr>
        </p:nvSpPr>
        <p:spPr/>
        <p:txBody>
          <a:bodyPr/>
          <a:lstStyle/>
          <a:p>
            <a:fld id="{61F3BEB2-B049-4AA4-8173-34988B2E2003}" type="datetime1">
              <a:rPr lang="en-US" smtClean="0"/>
              <a:pPr/>
              <a:t>2/23/2024</a:t>
            </a:fld>
            <a:endParaRPr lang="en-US"/>
          </a:p>
        </p:txBody>
      </p:sp>
      <p:sp>
        <p:nvSpPr>
          <p:cNvPr id="5" name="Footer Placeholder 4"/>
          <p:cNvSpPr>
            <a:spLocks noGrp="1"/>
          </p:cNvSpPr>
          <p:nvPr>
            <p:ph type="ftr" sz="quarter" idx="11"/>
          </p:nvPr>
        </p:nvSpPr>
        <p:spPr/>
        <p:txBody>
          <a:bodyPr/>
          <a:lstStyle/>
          <a:p>
            <a:r>
              <a:rPr lang="en-US" smtClean="0"/>
              <a:t>Ms.S.VAISHALI,Dept of  ECE,Vaagdevi College of Engineering </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150</a:t>
            </a:fld>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457200" y="1295400"/>
            <a:ext cx="8305800" cy="4830763"/>
          </a:xfrm>
          <a:prstGeom prst="rect">
            <a:avLst/>
          </a:prstGeom>
          <a:noFill/>
          <a:ln w="9525">
            <a:noFill/>
            <a:miter lim="800000"/>
            <a:headEnd/>
            <a:tailEnd/>
          </a:ln>
          <a:effec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61F3BEB2-B049-4AA4-8173-34988B2E2003}" type="datetime1">
              <a:rPr lang="en-US" smtClean="0"/>
              <a:pPr/>
              <a:t>2/23/2024</a:t>
            </a:fld>
            <a:endParaRPr lang="en-US"/>
          </a:p>
        </p:txBody>
      </p:sp>
      <p:sp>
        <p:nvSpPr>
          <p:cNvPr id="5" name="Footer Placeholder 4"/>
          <p:cNvSpPr>
            <a:spLocks noGrp="1"/>
          </p:cNvSpPr>
          <p:nvPr>
            <p:ph type="ftr" sz="quarter" idx="11"/>
          </p:nvPr>
        </p:nvSpPr>
        <p:spPr/>
        <p:txBody>
          <a:bodyPr/>
          <a:lstStyle/>
          <a:p>
            <a:r>
              <a:rPr lang="en-US" smtClean="0"/>
              <a:t>Ms.S.VAISHALI,Dept of  ECE,Vaagdevi College of Engineering </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151</a:t>
            </a:fld>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457200" y="381000"/>
            <a:ext cx="8229600" cy="5745163"/>
          </a:xfrm>
          <a:prstGeom prst="rect">
            <a:avLst/>
          </a:prstGeom>
          <a:noFill/>
          <a:ln w="9525">
            <a:noFill/>
            <a:miter lim="800000"/>
            <a:headEnd/>
            <a:tailEnd/>
          </a:ln>
          <a:effec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Autofit/>
          </a:bodyPr>
          <a:lstStyle/>
          <a:p>
            <a:r>
              <a:rPr lang="en-US" sz="3600" dirty="0" smtClean="0">
                <a:latin typeface="Bookman Old Style" pitchFamily="18" charset="0"/>
              </a:rPr>
              <a:t>Block diagram of Spread spectrum communication</a:t>
            </a:r>
            <a:endParaRPr lang="en-US" sz="3600" dirty="0">
              <a:latin typeface="Bookman Old Style" pitchFamily="18" charset="0"/>
            </a:endParaRPr>
          </a:p>
        </p:txBody>
      </p:sp>
      <p:pic>
        <p:nvPicPr>
          <p:cNvPr id="1026" name="Picture 2"/>
          <p:cNvPicPr>
            <a:picLocks noGrp="1" noChangeAspect="1" noChangeArrowheads="1"/>
          </p:cNvPicPr>
          <p:nvPr>
            <p:ph idx="1"/>
          </p:nvPr>
        </p:nvPicPr>
        <p:blipFill>
          <a:blip r:embed="rId2"/>
          <a:srcRect/>
          <a:stretch>
            <a:fillRect/>
          </a:stretch>
        </p:blipFill>
        <p:spPr bwMode="auto">
          <a:xfrm>
            <a:off x="0" y="1447800"/>
            <a:ext cx="8991600" cy="4876800"/>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D6AEE5F8-3B2C-4E20-9542-F52D5D8997EA}" type="datetime1">
              <a:rPr lang="en-US" smtClean="0"/>
              <a:pPr/>
              <a:t>2/23/2024</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152</a:t>
            </a:fld>
            <a:endParaRPr lang="en-US"/>
          </a:p>
        </p:txBody>
      </p:sp>
      <p:sp>
        <p:nvSpPr>
          <p:cNvPr id="7" name="Footer Placeholder 6"/>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sp>
        <p:nvSpPr>
          <p:cNvPr id="3" name="Content Placeholder 2"/>
          <p:cNvSpPr>
            <a:spLocks noGrp="1"/>
          </p:cNvSpPr>
          <p:nvPr>
            <p:ph idx="1"/>
          </p:nvPr>
        </p:nvSpPr>
        <p:spPr>
          <a:xfrm>
            <a:off x="457200" y="914400"/>
            <a:ext cx="8229600" cy="5211763"/>
          </a:xfrm>
        </p:spPr>
        <p:txBody>
          <a:bodyPr/>
          <a:lstStyle/>
          <a:p>
            <a:r>
              <a:rPr lang="en-US" dirty="0" smtClean="0">
                <a:latin typeface="Bookman Old Style" pitchFamily="18" charset="0"/>
              </a:rPr>
              <a:t>Spread spectrum modulation techniques are defined as being those techniques in which the bandwidth of the transmitted signal is much greater than the bandwidth of original message and the bandwidth of              the transmitted signal is determined by the message to be transmitted and by an additional signal known as the spreading code.</a:t>
            </a:r>
            <a:endParaRPr lang="en-US" dirty="0">
              <a:latin typeface="Bookman Old Style" pitchFamily="18" charset="0"/>
            </a:endParaRPr>
          </a:p>
        </p:txBody>
      </p:sp>
      <p:sp>
        <p:nvSpPr>
          <p:cNvPr id="4" name="Date Placeholder 3"/>
          <p:cNvSpPr>
            <a:spLocks noGrp="1"/>
          </p:cNvSpPr>
          <p:nvPr>
            <p:ph type="dt" sz="half" idx="10"/>
          </p:nvPr>
        </p:nvSpPr>
        <p:spPr/>
        <p:txBody>
          <a:bodyPr/>
          <a:lstStyle/>
          <a:p>
            <a:fld id="{29D0CCAB-FB0D-4DEA-BE88-F89F666E03CC}" type="datetime1">
              <a:rPr lang="en-US" smtClean="0"/>
              <a:pPr/>
              <a:t>2/23/2024</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153</a:t>
            </a:fld>
            <a:endParaRPr lang="en-US"/>
          </a:p>
        </p:txBody>
      </p:sp>
      <p:sp>
        <p:nvSpPr>
          <p:cNvPr id="6" name="Footer Placeholder 5"/>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61F3BEB2-B049-4AA4-8173-34988B2E2003}" type="datetime1">
              <a:rPr lang="en-US" smtClean="0"/>
              <a:pPr/>
              <a:t>2/23/2024</a:t>
            </a:fld>
            <a:endParaRPr lang="en-US"/>
          </a:p>
        </p:txBody>
      </p:sp>
      <p:sp>
        <p:nvSpPr>
          <p:cNvPr id="5" name="Footer Placeholder 4"/>
          <p:cNvSpPr>
            <a:spLocks noGrp="1"/>
          </p:cNvSpPr>
          <p:nvPr>
            <p:ph type="ftr" sz="quarter" idx="11"/>
          </p:nvPr>
        </p:nvSpPr>
        <p:spPr/>
        <p:txBody>
          <a:bodyPr/>
          <a:lstStyle/>
          <a:p>
            <a:r>
              <a:rPr lang="en-US" smtClean="0"/>
              <a:t>Ms.S.VAISHALI,Dept of  ECE,Vaagdevi College of Engineering </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154</a:t>
            </a:fld>
            <a:endParaRPr lang="en-US"/>
          </a:p>
        </p:txBody>
      </p:sp>
      <p:pic>
        <p:nvPicPr>
          <p:cNvPr id="3074" name="Picture 2"/>
          <p:cNvPicPr>
            <a:picLocks noGrp="1" noChangeAspect="1" noChangeArrowheads="1"/>
          </p:cNvPicPr>
          <p:nvPr>
            <p:ph idx="1"/>
          </p:nvPr>
        </p:nvPicPr>
        <p:blipFill>
          <a:blip r:embed="rId2"/>
          <a:srcRect/>
          <a:stretch>
            <a:fillRect/>
          </a:stretch>
        </p:blipFill>
        <p:spPr bwMode="auto">
          <a:xfrm>
            <a:off x="304800" y="457200"/>
            <a:ext cx="8458200" cy="5638800"/>
          </a:xfrm>
          <a:prstGeom prst="rect">
            <a:avLst/>
          </a:prstGeom>
          <a:noFill/>
          <a:ln w="9525">
            <a:noFill/>
            <a:miter lim="800000"/>
            <a:headEnd/>
            <a:tailEnd/>
          </a:ln>
          <a:effec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a:bodyPr>
          <a:lstStyle/>
          <a:p>
            <a:pPr>
              <a:buNone/>
            </a:pPr>
            <a:r>
              <a:rPr lang="en-US" sz="3600" dirty="0" smtClean="0">
                <a:latin typeface="Bookman Old Style" pitchFamily="18" charset="0"/>
              </a:rPr>
              <a:t>There are 2 types o spread spectrum techniques.</a:t>
            </a:r>
          </a:p>
          <a:p>
            <a:pPr>
              <a:buFont typeface="Wingdings" pitchFamily="2" charset="2"/>
              <a:buChar char="Ø"/>
            </a:pPr>
            <a:r>
              <a:rPr lang="en-US" sz="3600" dirty="0" smtClean="0">
                <a:latin typeface="Bookman Old Style" pitchFamily="18" charset="0"/>
              </a:rPr>
              <a:t>Frequency hopping spread spectrum.</a:t>
            </a:r>
          </a:p>
          <a:p>
            <a:pPr>
              <a:buFont typeface="Wingdings" pitchFamily="2" charset="2"/>
              <a:buChar char="Ø"/>
            </a:pPr>
            <a:r>
              <a:rPr lang="en-US" sz="3600" dirty="0" smtClean="0">
                <a:latin typeface="Bookman Old Style" pitchFamily="18" charset="0"/>
              </a:rPr>
              <a:t>Direct sequence </a:t>
            </a:r>
            <a:r>
              <a:rPr lang="en-US" sz="3600" smtClean="0">
                <a:latin typeface="Bookman Old Style" pitchFamily="18" charset="0"/>
              </a:rPr>
              <a:t>spread spectrum.</a:t>
            </a:r>
            <a:endParaRPr lang="en-US" sz="3600" dirty="0">
              <a:latin typeface="Bookman Old Style" pitchFamily="18" charset="0"/>
            </a:endParaRPr>
          </a:p>
        </p:txBody>
      </p:sp>
      <p:sp>
        <p:nvSpPr>
          <p:cNvPr id="4" name="Date Placeholder 3"/>
          <p:cNvSpPr>
            <a:spLocks noGrp="1"/>
          </p:cNvSpPr>
          <p:nvPr>
            <p:ph type="dt" sz="half" idx="10"/>
          </p:nvPr>
        </p:nvSpPr>
        <p:spPr/>
        <p:txBody>
          <a:bodyPr/>
          <a:lstStyle/>
          <a:p>
            <a:fld id="{BECF068C-3AC9-4817-BD97-7CB61EF61628}" type="datetime1">
              <a:rPr lang="en-US" smtClean="0"/>
              <a:pPr/>
              <a:t>2/23/2024</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155</a:t>
            </a:fld>
            <a:endParaRPr lang="en-US"/>
          </a:p>
        </p:txBody>
      </p:sp>
      <p:sp>
        <p:nvSpPr>
          <p:cNvPr id="6" name="Footer Placeholder 5"/>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600" dirty="0" smtClean="0">
                <a:latin typeface="Bookman Old Style" pitchFamily="18" charset="0"/>
              </a:rPr>
              <a:t>FHSS Block diagram</a:t>
            </a:r>
            <a:endParaRPr lang="en-US" sz="3600" dirty="0">
              <a:latin typeface="Bookman Old Style" pitchFamily="18" charset="0"/>
            </a:endParaRPr>
          </a:p>
        </p:txBody>
      </p:sp>
      <p:pic>
        <p:nvPicPr>
          <p:cNvPr id="1026" name="Picture 2"/>
          <p:cNvPicPr>
            <a:picLocks noGrp="1" noChangeAspect="1" noChangeArrowheads="1"/>
          </p:cNvPicPr>
          <p:nvPr>
            <p:ph idx="1"/>
          </p:nvPr>
        </p:nvPicPr>
        <p:blipFill>
          <a:blip r:embed="rId2"/>
          <a:srcRect/>
          <a:stretch>
            <a:fillRect/>
          </a:stretch>
        </p:blipFill>
        <p:spPr bwMode="auto">
          <a:xfrm>
            <a:off x="228600" y="914400"/>
            <a:ext cx="8610599" cy="54864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E621CC45-A946-4201-84DE-38479C8BD6DA}" type="datetime1">
              <a:rPr lang="en-US" smtClean="0"/>
              <a:pPr/>
              <a:t>2/23/2024</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156</a:t>
            </a:fld>
            <a:endParaRPr lang="en-US"/>
          </a:p>
        </p:txBody>
      </p:sp>
      <p:sp>
        <p:nvSpPr>
          <p:cNvPr id="6" name="Footer Placeholder 5"/>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smtClean="0">
                <a:latin typeface="Bookman Old Style" pitchFamily="18" charset="0"/>
              </a:rPr>
              <a:t>Difference between FDM and FHSS</a:t>
            </a:r>
            <a:endParaRPr lang="en-US" sz="3600" dirty="0">
              <a:latin typeface="Bookman Old Style" pitchFamily="18" charset="0"/>
            </a:endParaRPr>
          </a:p>
        </p:txBody>
      </p:sp>
      <p:pic>
        <p:nvPicPr>
          <p:cNvPr id="2050" name="Picture 2"/>
          <p:cNvPicPr>
            <a:picLocks noGrp="1" noChangeAspect="1" noChangeArrowheads="1"/>
          </p:cNvPicPr>
          <p:nvPr>
            <p:ph idx="1"/>
          </p:nvPr>
        </p:nvPicPr>
        <p:blipFill>
          <a:blip r:embed="rId2"/>
          <a:srcRect/>
          <a:stretch>
            <a:fillRect/>
          </a:stretch>
        </p:blipFill>
        <p:spPr bwMode="auto">
          <a:xfrm>
            <a:off x="228600" y="1447800"/>
            <a:ext cx="8915400" cy="5029200"/>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2DDBC54F-F07F-4616-BCC8-D1FB58A2CD77}" type="datetime1">
              <a:rPr lang="en-US" smtClean="0"/>
              <a:pPr/>
              <a:t>2/23/2024</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157</a:t>
            </a:fld>
            <a:endParaRPr lang="en-US"/>
          </a:p>
        </p:txBody>
      </p:sp>
      <p:sp>
        <p:nvSpPr>
          <p:cNvPr id="7" name="Footer Placeholder 6"/>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latin typeface="Bookman Old Style" pitchFamily="18" charset="0"/>
              </a:rPr>
              <a:t>FHSS</a:t>
            </a:r>
            <a:endParaRPr lang="en-US" dirty="0">
              <a:latin typeface="Bookman Old Style" pitchFamily="18" charset="0"/>
            </a:endParaRPr>
          </a:p>
        </p:txBody>
      </p:sp>
      <p:sp>
        <p:nvSpPr>
          <p:cNvPr id="3" name="Content Placeholder 2"/>
          <p:cNvSpPr>
            <a:spLocks noGrp="1"/>
          </p:cNvSpPr>
          <p:nvPr>
            <p:ph idx="1"/>
          </p:nvPr>
        </p:nvSpPr>
        <p:spPr>
          <a:xfrm>
            <a:off x="457200" y="914400"/>
            <a:ext cx="8229600" cy="5211763"/>
          </a:xfrm>
        </p:spPr>
        <p:txBody>
          <a:bodyPr/>
          <a:lstStyle/>
          <a:p>
            <a:r>
              <a:rPr lang="en-IN" dirty="0" smtClean="0">
                <a:latin typeface="Bookman Old Style" pitchFamily="18" charset="0"/>
              </a:rPr>
              <a:t>This type of fixed frequency communications has 3 problems</a:t>
            </a:r>
            <a:endParaRPr lang="en-US" dirty="0" smtClean="0">
              <a:latin typeface="Bookman Old Style" pitchFamily="18" charset="0"/>
            </a:endParaRPr>
          </a:p>
          <a:p>
            <a:pPr lvl="0"/>
            <a:r>
              <a:rPr lang="en-IN" dirty="0" smtClean="0">
                <a:latin typeface="Bookman Old Style" pitchFamily="18" charset="0"/>
              </a:rPr>
              <a:t>Interference</a:t>
            </a:r>
            <a:endParaRPr lang="en-US" dirty="0" smtClean="0">
              <a:latin typeface="Bookman Old Style" pitchFamily="18" charset="0"/>
            </a:endParaRPr>
          </a:p>
          <a:p>
            <a:pPr lvl="0"/>
            <a:r>
              <a:rPr lang="en-IN" dirty="0" smtClean="0">
                <a:latin typeface="Bookman Old Style" pitchFamily="18" charset="0"/>
              </a:rPr>
              <a:t>Jamming</a:t>
            </a:r>
            <a:endParaRPr lang="en-US" dirty="0" smtClean="0">
              <a:latin typeface="Bookman Old Style" pitchFamily="18" charset="0"/>
            </a:endParaRPr>
          </a:p>
          <a:p>
            <a:pPr lvl="0"/>
            <a:r>
              <a:rPr lang="en-IN" dirty="0" smtClean="0">
                <a:latin typeface="Bookman Old Style" pitchFamily="18" charset="0"/>
              </a:rPr>
              <a:t>Interception</a:t>
            </a:r>
            <a:endParaRPr lang="en-US" dirty="0" smtClean="0">
              <a:latin typeface="Bookman Old Style" pitchFamily="18" charset="0"/>
            </a:endParaRPr>
          </a:p>
          <a:p>
            <a:r>
              <a:rPr lang="en-IN" dirty="0" smtClean="0">
                <a:latin typeface="Bookman Old Style" pitchFamily="18" charset="0"/>
              </a:rPr>
              <a:t>In wireless communication if these problems occur it would become a huge security problem.</a:t>
            </a:r>
            <a:endParaRPr lang="en-US" dirty="0" smtClean="0">
              <a:latin typeface="Bookman Old Style" pitchFamily="18" charset="0"/>
            </a:endParaRPr>
          </a:p>
          <a:p>
            <a:endParaRPr lang="en-US" dirty="0"/>
          </a:p>
        </p:txBody>
      </p:sp>
      <p:sp>
        <p:nvSpPr>
          <p:cNvPr id="4" name="Date Placeholder 3"/>
          <p:cNvSpPr>
            <a:spLocks noGrp="1"/>
          </p:cNvSpPr>
          <p:nvPr>
            <p:ph type="dt" sz="half" idx="10"/>
          </p:nvPr>
        </p:nvSpPr>
        <p:spPr/>
        <p:txBody>
          <a:bodyPr/>
          <a:lstStyle/>
          <a:p>
            <a:fld id="{089A5066-656C-44C2-822D-1FA7CE3BB6AD}" type="datetime1">
              <a:rPr lang="en-US" smtClean="0"/>
              <a:pPr/>
              <a:t>2/23/2024</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158</a:t>
            </a:fld>
            <a:endParaRPr lang="en-US"/>
          </a:p>
        </p:txBody>
      </p:sp>
      <p:sp>
        <p:nvSpPr>
          <p:cNvPr id="6" name="Footer Placeholder 5"/>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381000" y="228600"/>
            <a:ext cx="8534399" cy="6172200"/>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F1905A7A-3929-4429-A19F-8E066F5D7622}" type="datetime1">
              <a:rPr lang="en-US" smtClean="0"/>
              <a:pPr/>
              <a:t>2/23/2024</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159</a:t>
            </a:fld>
            <a:endParaRPr lang="en-US"/>
          </a:p>
        </p:txBody>
      </p:sp>
      <p:sp>
        <p:nvSpPr>
          <p:cNvPr id="7" name="Footer Placeholder 6"/>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686800" cy="1371600"/>
          </a:xfrm>
        </p:spPr>
        <p:txBody>
          <a:bodyPr>
            <a:normAutofit fontScale="90000"/>
          </a:bodyPr>
          <a:lstStyle/>
          <a:p>
            <a:r>
              <a:rPr lang="en-US" dirty="0" smtClean="0">
                <a:latin typeface="Bookman Old Style" pitchFamily="18" charset="0"/>
              </a:rPr>
              <a:t>Summer solstice DAY is longer </a:t>
            </a:r>
            <a:br>
              <a:rPr lang="en-US" dirty="0" smtClean="0">
                <a:latin typeface="Bookman Old Style" pitchFamily="18" charset="0"/>
              </a:rPr>
            </a:br>
            <a:r>
              <a:rPr lang="en-US" dirty="0" smtClean="0">
                <a:latin typeface="Bookman Old Style" pitchFamily="18" charset="0"/>
              </a:rPr>
              <a:t>Winter Solstice NIGHT is longer</a:t>
            </a:r>
            <a:endParaRPr lang="en-US" dirty="0">
              <a:latin typeface="Bookman Old Style" pitchFamily="18" charset="0"/>
            </a:endParaRPr>
          </a:p>
        </p:txBody>
      </p:sp>
      <p:pic>
        <p:nvPicPr>
          <p:cNvPr id="15362" name="Picture 2"/>
          <p:cNvPicPr>
            <a:picLocks noGrp="1" noChangeAspect="1" noChangeArrowheads="1"/>
          </p:cNvPicPr>
          <p:nvPr>
            <p:ph idx="1"/>
          </p:nvPr>
        </p:nvPicPr>
        <p:blipFill>
          <a:blip r:embed="rId2"/>
          <a:srcRect/>
          <a:stretch>
            <a:fillRect/>
          </a:stretch>
        </p:blipFill>
        <p:spPr bwMode="auto">
          <a:xfrm>
            <a:off x="457200" y="2057399"/>
            <a:ext cx="8077200" cy="4038601"/>
          </a:xfrm>
          <a:prstGeom prst="rect">
            <a:avLst/>
          </a:prstGeom>
          <a:noFill/>
          <a:ln w="9525">
            <a:noFill/>
            <a:miter lim="800000"/>
            <a:headEnd/>
            <a:tailEnd/>
          </a:ln>
          <a:effec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r>
              <a:rPr lang="en-IN" dirty="0" smtClean="0">
                <a:latin typeface="Bookman Old Style" pitchFamily="18" charset="0"/>
              </a:rPr>
              <a:t>FHSS sends data on one frequency at a time, and uses different frequencies over time.</a:t>
            </a:r>
            <a:endParaRPr lang="en-US" dirty="0" smtClean="0">
              <a:latin typeface="Bookman Old Style" pitchFamily="18" charset="0"/>
            </a:endParaRPr>
          </a:p>
          <a:p>
            <a:r>
              <a:rPr lang="en-IN" dirty="0" smtClean="0">
                <a:latin typeface="Bookman Old Style" pitchFamily="18" charset="0"/>
              </a:rPr>
              <a:t>Hopping pattern is known only to receiver and sender, and different senders use different hopping pattern at different time. </a:t>
            </a:r>
            <a:endParaRPr lang="en-US" dirty="0" smtClean="0">
              <a:latin typeface="Bookman Old Style" pitchFamily="18" charset="0"/>
            </a:endParaRPr>
          </a:p>
          <a:p>
            <a:r>
              <a:rPr lang="en-IN" dirty="0" smtClean="0">
                <a:latin typeface="Bookman Old Style" pitchFamily="18" charset="0"/>
              </a:rPr>
              <a:t> </a:t>
            </a:r>
            <a:r>
              <a:rPr lang="en-IN" dirty="0" smtClean="0">
                <a:solidFill>
                  <a:srgbClr val="FF0000"/>
                </a:solidFill>
                <a:latin typeface="Bookman Old Style" pitchFamily="18" charset="0"/>
              </a:rPr>
              <a:t>Application</a:t>
            </a:r>
            <a:r>
              <a:rPr lang="en-IN" dirty="0" smtClean="0">
                <a:latin typeface="Bookman Old Style" pitchFamily="18" charset="0"/>
              </a:rPr>
              <a:t>: Bluetooth: In a second, the frequency hops 625 times</a:t>
            </a:r>
            <a:endParaRPr lang="en-US" dirty="0" smtClean="0">
              <a:latin typeface="Bookman Old Style" pitchFamily="18" charset="0"/>
            </a:endParaRPr>
          </a:p>
          <a:p>
            <a:endParaRPr lang="en-US" dirty="0"/>
          </a:p>
        </p:txBody>
      </p:sp>
      <p:sp>
        <p:nvSpPr>
          <p:cNvPr id="4" name="Date Placeholder 3"/>
          <p:cNvSpPr>
            <a:spLocks noGrp="1"/>
          </p:cNvSpPr>
          <p:nvPr>
            <p:ph type="dt" sz="half" idx="10"/>
          </p:nvPr>
        </p:nvSpPr>
        <p:spPr/>
        <p:txBody>
          <a:bodyPr/>
          <a:lstStyle/>
          <a:p>
            <a:fld id="{0BC73D48-1650-4449-B714-E893A90773AF}" type="datetime1">
              <a:rPr lang="en-US" smtClean="0"/>
              <a:pPr/>
              <a:t>2/23/2024</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160</a:t>
            </a:fld>
            <a:endParaRPr lang="en-US"/>
          </a:p>
        </p:txBody>
      </p:sp>
      <p:sp>
        <p:nvSpPr>
          <p:cNvPr id="6" name="Footer Placeholder 5"/>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dirty="0" smtClean="0">
                <a:latin typeface="Bookman Old Style" pitchFamily="18" charset="0"/>
              </a:rPr>
              <a:t>Block diagram of DSSS </a:t>
            </a:r>
            <a:endParaRPr lang="en-US" sz="3600" dirty="0">
              <a:latin typeface="Bookman Old Style" pitchFamily="18" charset="0"/>
            </a:endParaRPr>
          </a:p>
        </p:txBody>
      </p:sp>
      <p:pic>
        <p:nvPicPr>
          <p:cNvPr id="4098" name="Picture 2"/>
          <p:cNvPicPr>
            <a:picLocks noGrp="1" noChangeAspect="1" noChangeArrowheads="1"/>
          </p:cNvPicPr>
          <p:nvPr>
            <p:ph idx="1"/>
          </p:nvPr>
        </p:nvPicPr>
        <p:blipFill>
          <a:blip r:embed="rId2"/>
          <a:srcRect/>
          <a:stretch>
            <a:fillRect/>
          </a:stretch>
        </p:blipFill>
        <p:spPr bwMode="auto">
          <a:xfrm>
            <a:off x="457200" y="1752600"/>
            <a:ext cx="8153400" cy="4038599"/>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6631425C-A168-4872-89D7-EA2879D9C2FC}" type="datetime1">
              <a:rPr lang="en-US" smtClean="0"/>
              <a:pPr/>
              <a:t>2/23/2024</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161</a:t>
            </a:fld>
            <a:endParaRPr lang="en-US"/>
          </a:p>
        </p:txBody>
      </p:sp>
      <p:sp>
        <p:nvSpPr>
          <p:cNvPr id="7" name="Footer Placeholder 6"/>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lstStyle/>
          <a:p>
            <a:r>
              <a:rPr lang="en-IN" dirty="0" smtClean="0">
                <a:latin typeface="Bookman Old Style" pitchFamily="18" charset="0"/>
              </a:rPr>
              <a:t>DSSS combines data signals directly with a higher bit rate sequence.</a:t>
            </a:r>
            <a:endParaRPr lang="en-US" dirty="0" smtClean="0">
              <a:latin typeface="Bookman Old Style" pitchFamily="18" charset="0"/>
            </a:endParaRPr>
          </a:p>
          <a:p>
            <a:r>
              <a:rPr lang="en-IN" dirty="0" smtClean="0">
                <a:latin typeface="Bookman Old Style" pitchFamily="18" charset="0"/>
              </a:rPr>
              <a:t>Example, At the sending end ,original data are going into a spreading modulator</a:t>
            </a:r>
            <a:endParaRPr lang="en-US" dirty="0" smtClean="0">
              <a:latin typeface="Bookman Old Style" pitchFamily="18" charset="0"/>
            </a:endParaRPr>
          </a:p>
          <a:p>
            <a:endParaRPr lang="en-US" dirty="0"/>
          </a:p>
        </p:txBody>
      </p:sp>
      <p:sp>
        <p:nvSpPr>
          <p:cNvPr id="4" name="Date Placeholder 3"/>
          <p:cNvSpPr>
            <a:spLocks noGrp="1"/>
          </p:cNvSpPr>
          <p:nvPr>
            <p:ph type="dt" sz="half" idx="10"/>
          </p:nvPr>
        </p:nvSpPr>
        <p:spPr/>
        <p:txBody>
          <a:bodyPr/>
          <a:lstStyle/>
          <a:p>
            <a:fld id="{FEBE8761-2926-4DE2-86FA-633AB8D03BDB}" type="datetime1">
              <a:rPr lang="en-US" smtClean="0"/>
              <a:pPr/>
              <a:t>2/23/2024</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162</a:t>
            </a:fld>
            <a:endParaRPr lang="en-US"/>
          </a:p>
        </p:txBody>
      </p:sp>
      <p:sp>
        <p:nvSpPr>
          <p:cNvPr id="6" name="Footer Placeholder 5"/>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Autofit/>
          </a:bodyPr>
          <a:lstStyle/>
          <a:p>
            <a:pPr algn="l"/>
            <a:r>
              <a:rPr lang="en-IN" sz="3200" dirty="0" smtClean="0">
                <a:latin typeface="Bookman Old Style" pitchFamily="18" charset="0"/>
              </a:rPr>
              <a:t>At the sending end ,original data are going into a spreading modulator</a:t>
            </a:r>
            <a:endParaRPr lang="en-US" sz="3200" dirty="0"/>
          </a:p>
        </p:txBody>
      </p:sp>
      <p:pic>
        <p:nvPicPr>
          <p:cNvPr id="5122" name="Picture 2"/>
          <p:cNvPicPr>
            <a:picLocks noGrp="1" noChangeAspect="1" noChangeArrowheads="1"/>
          </p:cNvPicPr>
          <p:nvPr>
            <p:ph idx="1"/>
          </p:nvPr>
        </p:nvPicPr>
        <p:blipFill>
          <a:blip r:embed="rId2"/>
          <a:srcRect/>
          <a:stretch>
            <a:fillRect/>
          </a:stretch>
        </p:blipFill>
        <p:spPr bwMode="auto">
          <a:xfrm>
            <a:off x="457200" y="1981200"/>
            <a:ext cx="8458199" cy="3962400"/>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4DB4614E-1CFA-4C60-8F03-413A97DDDBC3}" type="datetime1">
              <a:rPr lang="en-US" smtClean="0"/>
              <a:pPr/>
              <a:t>2/23/2024</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163</a:t>
            </a:fld>
            <a:endParaRPr lang="en-US"/>
          </a:p>
        </p:txBody>
      </p:sp>
      <p:sp>
        <p:nvSpPr>
          <p:cNvPr id="7" name="Footer Placeholder 6"/>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fontScale="90000"/>
          </a:bodyPr>
          <a:lstStyle/>
          <a:p>
            <a:pPr algn="l"/>
            <a:r>
              <a:rPr lang="en-IN" sz="3100" dirty="0" err="1" smtClean="0">
                <a:latin typeface="Bookman Old Style" pitchFamily="18" charset="0"/>
              </a:rPr>
              <a:t>Pseudonoise</a:t>
            </a:r>
            <a:r>
              <a:rPr lang="en-IN" sz="3100" dirty="0" smtClean="0">
                <a:latin typeface="Bookman Old Style" pitchFamily="18" charset="0"/>
              </a:rPr>
              <a:t>(PN)sequence is added and mixed in the spreading modulator.PN </a:t>
            </a:r>
            <a:r>
              <a:rPr lang="en-IN" sz="3100" dirty="0" err="1" smtClean="0">
                <a:latin typeface="Bookman Old Style" pitchFamily="18" charset="0"/>
              </a:rPr>
              <a:t>sequence,or</a:t>
            </a:r>
            <a:r>
              <a:rPr lang="en-IN" sz="3100" dirty="0" smtClean="0">
                <a:latin typeface="Bookman Old Style" pitchFamily="18" charset="0"/>
              </a:rPr>
              <a:t> PN code or chips are much higher bit rate sequence and is a series of 0’s and 1’s.</a:t>
            </a:r>
            <a:endParaRPr lang="en-US" sz="3100" dirty="0">
              <a:latin typeface="Bookman Old Style" pitchFamily="18" charset="0"/>
            </a:endParaRPr>
          </a:p>
        </p:txBody>
      </p:sp>
      <p:pic>
        <p:nvPicPr>
          <p:cNvPr id="6146" name="Picture 2"/>
          <p:cNvPicPr>
            <a:picLocks noGrp="1" noChangeAspect="1" noChangeArrowheads="1"/>
          </p:cNvPicPr>
          <p:nvPr>
            <p:ph idx="1"/>
          </p:nvPr>
        </p:nvPicPr>
        <p:blipFill>
          <a:blip r:embed="rId2"/>
          <a:srcRect/>
          <a:stretch>
            <a:fillRect/>
          </a:stretch>
        </p:blipFill>
        <p:spPr bwMode="auto">
          <a:xfrm>
            <a:off x="685800" y="2362200"/>
            <a:ext cx="7848599" cy="3886200"/>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2053FF8D-744C-4F92-97CD-5218A45D4DE2}" type="datetime1">
              <a:rPr lang="en-US" smtClean="0"/>
              <a:pPr/>
              <a:t>2/23/2024</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164</a:t>
            </a:fld>
            <a:endParaRPr lang="en-US"/>
          </a:p>
        </p:txBody>
      </p:sp>
      <p:sp>
        <p:nvSpPr>
          <p:cNvPr id="7" name="Footer Placeholder 6"/>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rmAutofit fontScale="90000"/>
          </a:bodyPr>
          <a:lstStyle/>
          <a:p>
            <a:r>
              <a:rPr lang="en-IN" sz="3600" dirty="0" smtClean="0">
                <a:latin typeface="Bookman Old Style" pitchFamily="18" charset="0"/>
              </a:rPr>
              <a:t/>
            </a:r>
            <a:br>
              <a:rPr lang="en-IN" sz="3600" dirty="0" smtClean="0">
                <a:latin typeface="Bookman Old Style" pitchFamily="18" charset="0"/>
              </a:rPr>
            </a:br>
            <a:r>
              <a:rPr lang="en-IN" sz="3600" dirty="0" smtClean="0">
                <a:latin typeface="Bookman Old Style" pitchFamily="18" charset="0"/>
              </a:rPr>
              <a:t>At the receiving end, these transmitted signals are demodulated with PN code and the original data are restored.</a:t>
            </a:r>
            <a:r>
              <a:rPr lang="en-US" dirty="0" smtClean="0"/>
              <a:t/>
            </a:r>
            <a:br>
              <a:rPr lang="en-US" dirty="0" smtClean="0"/>
            </a:br>
            <a:endParaRPr lang="en-US" dirty="0"/>
          </a:p>
        </p:txBody>
      </p:sp>
      <p:pic>
        <p:nvPicPr>
          <p:cNvPr id="7170" name="Picture 2"/>
          <p:cNvPicPr>
            <a:picLocks noGrp="1" noChangeAspect="1" noChangeArrowheads="1"/>
          </p:cNvPicPr>
          <p:nvPr>
            <p:ph idx="1"/>
          </p:nvPr>
        </p:nvPicPr>
        <p:blipFill>
          <a:blip r:embed="rId2"/>
          <a:srcRect/>
          <a:stretch>
            <a:fillRect/>
          </a:stretch>
        </p:blipFill>
        <p:spPr bwMode="auto">
          <a:xfrm>
            <a:off x="762000" y="1600200"/>
            <a:ext cx="8001000" cy="4419600"/>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9A4AFF24-CAFE-4CF1-9426-CBC3A67001BD}" type="datetime1">
              <a:rPr lang="en-US" smtClean="0"/>
              <a:pPr/>
              <a:t>2/23/2024</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165</a:t>
            </a:fld>
            <a:endParaRPr lang="en-US"/>
          </a:p>
        </p:txBody>
      </p:sp>
      <p:sp>
        <p:nvSpPr>
          <p:cNvPr id="7" name="Footer Placeholder 6"/>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lstStyle/>
          <a:p>
            <a:pPr>
              <a:buNone/>
            </a:pPr>
            <a:r>
              <a:rPr lang="en-IN" dirty="0" smtClean="0">
                <a:latin typeface="Bookman Old Style" pitchFamily="18" charset="0"/>
              </a:rPr>
              <a:t>In this process of the modulation and demodulation,</a:t>
            </a:r>
          </a:p>
          <a:p>
            <a:pPr>
              <a:buNone/>
            </a:pPr>
            <a:r>
              <a:rPr lang="en-IN" dirty="0" smtClean="0">
                <a:latin typeface="Bookman Old Style" pitchFamily="18" charset="0"/>
              </a:rPr>
              <a:t>Two goals are achieved:</a:t>
            </a:r>
            <a:endParaRPr lang="en-US" dirty="0" smtClean="0">
              <a:latin typeface="Bookman Old Style" pitchFamily="18" charset="0"/>
            </a:endParaRPr>
          </a:p>
          <a:p>
            <a:pPr lvl="0">
              <a:buFont typeface="Wingdings" pitchFamily="2" charset="2"/>
              <a:buChar char="Ø"/>
            </a:pPr>
            <a:r>
              <a:rPr lang="en-IN" dirty="0" smtClean="0">
                <a:latin typeface="Bookman Old Style" pitchFamily="18" charset="0"/>
              </a:rPr>
              <a:t>Each bit is coded.</a:t>
            </a:r>
            <a:endParaRPr lang="en-US" dirty="0" smtClean="0">
              <a:latin typeface="Bookman Old Style" pitchFamily="18" charset="0"/>
            </a:endParaRPr>
          </a:p>
          <a:p>
            <a:pPr>
              <a:buFont typeface="Wingdings" pitchFamily="2" charset="2"/>
              <a:buChar char="Ø"/>
            </a:pPr>
            <a:r>
              <a:rPr lang="en-IN" dirty="0" smtClean="0">
                <a:latin typeface="Bookman Old Style" pitchFamily="18" charset="0"/>
              </a:rPr>
              <a:t>Signal’s bits are distributed over a much wider frequency band.</a:t>
            </a:r>
            <a:endParaRPr lang="en-US" dirty="0">
              <a:latin typeface="Bookman Old Style" pitchFamily="18" charset="0"/>
            </a:endParaRPr>
          </a:p>
        </p:txBody>
      </p:sp>
      <p:sp>
        <p:nvSpPr>
          <p:cNvPr id="4" name="Date Placeholder 3"/>
          <p:cNvSpPr>
            <a:spLocks noGrp="1"/>
          </p:cNvSpPr>
          <p:nvPr>
            <p:ph type="dt" sz="half" idx="10"/>
          </p:nvPr>
        </p:nvSpPr>
        <p:spPr/>
        <p:txBody>
          <a:bodyPr/>
          <a:lstStyle/>
          <a:p>
            <a:fld id="{CE312EFB-10DA-43F3-B6B1-A552CB22182E}" type="datetime1">
              <a:rPr lang="en-US" smtClean="0"/>
              <a:pPr/>
              <a:t>2/23/2024</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166</a:t>
            </a:fld>
            <a:endParaRPr lang="en-US"/>
          </a:p>
        </p:txBody>
      </p:sp>
      <p:sp>
        <p:nvSpPr>
          <p:cNvPr id="6" name="Footer Placeholder 5"/>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209800"/>
          </a:xfrm>
        </p:spPr>
        <p:txBody>
          <a:bodyPr>
            <a:normAutofit fontScale="90000"/>
          </a:bodyPr>
          <a:lstStyle/>
          <a:p>
            <a:pPr algn="l"/>
            <a:r>
              <a:rPr lang="en-IN" sz="3100" dirty="0" smtClean="0">
                <a:latin typeface="Bookman Old Style" pitchFamily="18" charset="0"/>
              </a:rPr>
              <a:t/>
            </a:r>
            <a:br>
              <a:rPr lang="en-IN" sz="3100" dirty="0" smtClean="0">
                <a:latin typeface="Bookman Old Style" pitchFamily="18" charset="0"/>
              </a:rPr>
            </a:br>
            <a:r>
              <a:rPr lang="en-IN" sz="3100" dirty="0" smtClean="0">
                <a:latin typeface="Bookman Old Style" pitchFamily="18" charset="0"/>
              </a:rPr>
              <a:t/>
            </a:r>
            <a:br>
              <a:rPr lang="en-IN" sz="3100" dirty="0" smtClean="0">
                <a:latin typeface="Bookman Old Style" pitchFamily="18" charset="0"/>
              </a:rPr>
            </a:br>
            <a:r>
              <a:rPr lang="en-IN" sz="3100" dirty="0" smtClean="0">
                <a:latin typeface="Bookman Old Style" pitchFamily="18" charset="0"/>
              </a:rPr>
              <a:t>In order to encode our signals ,Suppose we send two bit data 1 and 0 which are PN sequence or chips</a:t>
            </a:r>
            <a:br>
              <a:rPr lang="en-IN" sz="3100" dirty="0" smtClean="0">
                <a:latin typeface="Bookman Old Style" pitchFamily="18" charset="0"/>
              </a:rPr>
            </a:br>
            <a:r>
              <a:rPr lang="en-IN" sz="3100" dirty="0" smtClean="0">
                <a:latin typeface="Bookman Old Style" pitchFamily="18" charset="0"/>
              </a:rPr>
              <a:t>PN code has much higher bit rate </a:t>
            </a:r>
            <a:r>
              <a:rPr lang="en-IN" sz="3100" dirty="0" err="1" smtClean="0">
                <a:latin typeface="Bookman Old Style" pitchFamily="18" charset="0"/>
              </a:rPr>
              <a:t>i,e</a:t>
            </a:r>
            <a:r>
              <a:rPr lang="en-IN" sz="3100" dirty="0" smtClean="0">
                <a:latin typeface="Bookman Old Style" pitchFamily="18" charset="0"/>
              </a:rPr>
              <a:t> series of 1’s and 0’s</a:t>
            </a:r>
            <a:r>
              <a:rPr lang="en-IN" dirty="0" smtClean="0"/>
              <a:t>.</a:t>
            </a:r>
            <a:r>
              <a:rPr lang="en-US" dirty="0" smtClean="0"/>
              <a:t/>
            </a:r>
            <a:br>
              <a:rPr lang="en-US" dirty="0" smtClean="0"/>
            </a:br>
            <a:endParaRPr lang="en-US" dirty="0"/>
          </a:p>
        </p:txBody>
      </p:sp>
      <p:pic>
        <p:nvPicPr>
          <p:cNvPr id="8194" name="Picture 2"/>
          <p:cNvPicPr>
            <a:picLocks noGrp="1" noChangeAspect="1" noChangeArrowheads="1"/>
          </p:cNvPicPr>
          <p:nvPr>
            <p:ph idx="1"/>
          </p:nvPr>
        </p:nvPicPr>
        <p:blipFill>
          <a:blip r:embed="rId2"/>
          <a:srcRect/>
          <a:stretch>
            <a:fillRect/>
          </a:stretch>
        </p:blipFill>
        <p:spPr bwMode="auto">
          <a:xfrm>
            <a:off x="609600" y="2514600"/>
            <a:ext cx="8229600" cy="3581400"/>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B6517A13-D389-412C-98B0-B50756DF52A4}" type="datetime1">
              <a:rPr lang="en-US" smtClean="0"/>
              <a:pPr/>
              <a:t>2/23/2024</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167</a:t>
            </a:fld>
            <a:endParaRPr lang="en-US"/>
          </a:p>
        </p:txBody>
      </p:sp>
      <p:sp>
        <p:nvSpPr>
          <p:cNvPr id="7" name="Footer Placeholder 6"/>
          <p:cNvSpPr>
            <a:spLocks noGrp="1"/>
          </p:cNvSpPr>
          <p:nvPr>
            <p:ph type="ftr" sz="quarter" idx="11"/>
          </p:nvPr>
        </p:nvSpPr>
        <p:spPr/>
        <p:txBody>
          <a:bodyPr/>
          <a:lstStyle/>
          <a:p>
            <a:r>
              <a:rPr lang="en-US" smtClean="0"/>
              <a:t>Ms.S.VAISHALI,Dept of  ECE,Vaagdevi College of Engineering </a:t>
            </a:r>
            <a:endParaRPr 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fontScale="90000"/>
          </a:bodyPr>
          <a:lstStyle/>
          <a:p>
            <a:pPr algn="l"/>
            <a:r>
              <a:rPr lang="en-IN" sz="3600" dirty="0" smtClean="0">
                <a:latin typeface="Bookman Old Style" pitchFamily="18" charset="0"/>
              </a:rPr>
              <a:t>By making use of Exclusive –OR truth table one can calculate so that we can get encoded and modulated transmitted signals</a:t>
            </a:r>
            <a:r>
              <a:rPr lang="en-IN" dirty="0" smtClean="0"/>
              <a:t>.</a:t>
            </a:r>
            <a:endParaRPr lang="en-US" dirty="0"/>
          </a:p>
        </p:txBody>
      </p:sp>
      <p:sp>
        <p:nvSpPr>
          <p:cNvPr id="4" name="Date Placeholder 3"/>
          <p:cNvSpPr>
            <a:spLocks noGrp="1"/>
          </p:cNvSpPr>
          <p:nvPr>
            <p:ph type="dt" sz="half" idx="10"/>
          </p:nvPr>
        </p:nvSpPr>
        <p:spPr/>
        <p:txBody>
          <a:bodyPr/>
          <a:lstStyle/>
          <a:p>
            <a:fld id="{61F3BEB2-B049-4AA4-8173-34988B2E2003}" type="datetime1">
              <a:rPr lang="en-US" smtClean="0"/>
              <a:pPr/>
              <a:t>2/23/2024</a:t>
            </a:fld>
            <a:endParaRPr lang="en-US"/>
          </a:p>
        </p:txBody>
      </p:sp>
      <p:sp>
        <p:nvSpPr>
          <p:cNvPr id="5" name="Footer Placeholder 4"/>
          <p:cNvSpPr>
            <a:spLocks noGrp="1"/>
          </p:cNvSpPr>
          <p:nvPr>
            <p:ph type="ftr" sz="quarter" idx="11"/>
          </p:nvPr>
        </p:nvSpPr>
        <p:spPr/>
        <p:txBody>
          <a:bodyPr/>
          <a:lstStyle/>
          <a:p>
            <a:r>
              <a:rPr lang="en-US" smtClean="0"/>
              <a:t>Ms.S.VAISHALI,Dept of  ECE,Vaagdevi College of Engineering </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168</a:t>
            </a:fld>
            <a:endParaRPr lang="en-US"/>
          </a:p>
        </p:txBody>
      </p:sp>
      <p:pic>
        <p:nvPicPr>
          <p:cNvPr id="9218" name="Picture 2"/>
          <p:cNvPicPr>
            <a:picLocks noGrp="1" noChangeAspect="1" noChangeArrowheads="1"/>
          </p:cNvPicPr>
          <p:nvPr>
            <p:ph idx="1"/>
          </p:nvPr>
        </p:nvPicPr>
        <p:blipFill>
          <a:blip r:embed="rId2"/>
          <a:srcRect/>
          <a:stretch>
            <a:fillRect/>
          </a:stretch>
        </p:blipFill>
        <p:spPr bwMode="auto">
          <a:xfrm>
            <a:off x="381000" y="2209800"/>
            <a:ext cx="8534400" cy="3962399"/>
          </a:xfrm>
          <a:prstGeom prst="rect">
            <a:avLst/>
          </a:prstGeom>
          <a:noFill/>
          <a:ln w="9525">
            <a:noFill/>
            <a:miter lim="800000"/>
            <a:headEnd/>
            <a:tailEnd/>
          </a:ln>
          <a:effec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14800"/>
            <a:ext cx="8229600" cy="1447800"/>
          </a:xfrm>
        </p:spPr>
        <p:txBody>
          <a:bodyPr>
            <a:normAutofit fontScale="90000"/>
          </a:bodyPr>
          <a:lstStyle/>
          <a:p>
            <a:r>
              <a:rPr lang="en-IN" sz="3600" dirty="0" smtClean="0">
                <a:latin typeface="Bookman Old Style" pitchFamily="18" charset="0"/>
              </a:rPr>
              <a:t>The same calculation method is used  to get transmitted signal for bit 1 </a:t>
            </a:r>
            <a:endParaRPr lang="en-US" sz="3600" dirty="0">
              <a:latin typeface="Bookman Old Style" pitchFamily="18" charset="0"/>
            </a:endParaRPr>
          </a:p>
        </p:txBody>
      </p:sp>
      <p:sp>
        <p:nvSpPr>
          <p:cNvPr id="4" name="Date Placeholder 3"/>
          <p:cNvSpPr>
            <a:spLocks noGrp="1"/>
          </p:cNvSpPr>
          <p:nvPr>
            <p:ph type="dt" sz="half" idx="10"/>
          </p:nvPr>
        </p:nvSpPr>
        <p:spPr/>
        <p:txBody>
          <a:bodyPr/>
          <a:lstStyle/>
          <a:p>
            <a:fld id="{61F3BEB2-B049-4AA4-8173-34988B2E2003}" type="datetime1">
              <a:rPr lang="en-US" smtClean="0"/>
              <a:pPr/>
              <a:t>2/23/2024</a:t>
            </a:fld>
            <a:endParaRPr lang="en-US"/>
          </a:p>
        </p:txBody>
      </p:sp>
      <p:sp>
        <p:nvSpPr>
          <p:cNvPr id="5" name="Footer Placeholder 4"/>
          <p:cNvSpPr>
            <a:spLocks noGrp="1"/>
          </p:cNvSpPr>
          <p:nvPr>
            <p:ph type="ftr" sz="quarter" idx="11"/>
          </p:nvPr>
        </p:nvSpPr>
        <p:spPr/>
        <p:txBody>
          <a:bodyPr/>
          <a:lstStyle/>
          <a:p>
            <a:r>
              <a:rPr lang="en-US" smtClean="0"/>
              <a:t>Ms.S.VAISHALI,Dept of  ECE,Vaagdevi College of Engineering </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169</a:t>
            </a:fld>
            <a:endParaRPr lang="en-US"/>
          </a:p>
        </p:txBody>
      </p:sp>
      <p:pic>
        <p:nvPicPr>
          <p:cNvPr id="10242" name="Picture 2"/>
          <p:cNvPicPr>
            <a:picLocks noGrp="1" noChangeAspect="1" noChangeArrowheads="1"/>
          </p:cNvPicPr>
          <p:nvPr>
            <p:ph idx="1"/>
          </p:nvPr>
        </p:nvPicPr>
        <p:blipFill>
          <a:blip r:embed="rId2"/>
          <a:srcRect/>
          <a:stretch>
            <a:fillRect/>
          </a:stretch>
        </p:blipFill>
        <p:spPr bwMode="auto">
          <a:xfrm>
            <a:off x="381000" y="228600"/>
            <a:ext cx="8382000" cy="36576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IN" dirty="0" smtClean="0">
                <a:latin typeface="Bookman Old Style" pitchFamily="18" charset="0"/>
              </a:rPr>
              <a:t>An </a:t>
            </a:r>
            <a:r>
              <a:rPr lang="en-IN" b="1" dirty="0" smtClean="0">
                <a:latin typeface="Bookman Old Style" pitchFamily="18" charset="0"/>
              </a:rPr>
              <a:t>equinox</a:t>
            </a:r>
            <a:r>
              <a:rPr lang="en-IN" dirty="0" smtClean="0">
                <a:latin typeface="Bookman Old Style" pitchFamily="18" charset="0"/>
              </a:rPr>
              <a:t> is the instant in time when the plane of earth’s equator passes through the geometric centre of the suns disk.</a:t>
            </a:r>
            <a:endParaRPr lang="en-US" dirty="0">
              <a:latin typeface="Bookman Old Style" pitchFamily="18"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1F3BEB2-B049-4AA4-8173-34988B2E2003}" type="datetime1">
              <a:rPr lang="en-US" smtClean="0"/>
              <a:pPr/>
              <a:t>2/23/2024</a:t>
            </a:fld>
            <a:endParaRPr lang="en-US"/>
          </a:p>
        </p:txBody>
      </p:sp>
      <p:sp>
        <p:nvSpPr>
          <p:cNvPr id="5" name="Footer Placeholder 4"/>
          <p:cNvSpPr>
            <a:spLocks noGrp="1"/>
          </p:cNvSpPr>
          <p:nvPr>
            <p:ph type="ftr" sz="quarter" idx="11"/>
          </p:nvPr>
        </p:nvSpPr>
        <p:spPr/>
        <p:txBody>
          <a:bodyPr/>
          <a:lstStyle/>
          <a:p>
            <a:r>
              <a:rPr lang="en-US" smtClean="0"/>
              <a:t>Ms.S.VAISHALI,Dept of  ECE,Vaagdevi College of Engineering </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170</a:t>
            </a:fld>
            <a:endParaRPr lang="en-US"/>
          </a:p>
        </p:txBody>
      </p:sp>
      <p:pic>
        <p:nvPicPr>
          <p:cNvPr id="11266" name="Picture 2"/>
          <p:cNvPicPr>
            <a:picLocks noGrp="1" noChangeAspect="1" noChangeArrowheads="1"/>
          </p:cNvPicPr>
          <p:nvPr>
            <p:ph idx="1"/>
          </p:nvPr>
        </p:nvPicPr>
        <p:blipFill>
          <a:blip r:embed="rId2"/>
          <a:srcRect/>
          <a:stretch>
            <a:fillRect/>
          </a:stretch>
        </p:blipFill>
        <p:spPr bwMode="auto">
          <a:xfrm>
            <a:off x="304800" y="990600"/>
            <a:ext cx="8381999" cy="5010945"/>
          </a:xfrm>
          <a:prstGeom prst="rect">
            <a:avLst/>
          </a:prstGeom>
          <a:noFill/>
          <a:ln w="9525">
            <a:noFill/>
            <a:miter lim="800000"/>
            <a:headEnd/>
            <a:tailEnd/>
          </a:ln>
          <a:effec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Bookman Old Style" pitchFamily="18" charset="0"/>
              </a:rPr>
              <a:t>We get transmitted signal</a:t>
            </a:r>
            <a:r>
              <a:rPr lang="en-US" dirty="0" smtClean="0"/>
              <a:t>.</a:t>
            </a:r>
            <a:endParaRPr lang="en-US" dirty="0"/>
          </a:p>
        </p:txBody>
      </p:sp>
      <p:sp>
        <p:nvSpPr>
          <p:cNvPr id="4" name="Date Placeholder 3"/>
          <p:cNvSpPr>
            <a:spLocks noGrp="1"/>
          </p:cNvSpPr>
          <p:nvPr>
            <p:ph type="dt" sz="half" idx="10"/>
          </p:nvPr>
        </p:nvSpPr>
        <p:spPr/>
        <p:txBody>
          <a:bodyPr/>
          <a:lstStyle/>
          <a:p>
            <a:fld id="{61F3BEB2-B049-4AA4-8173-34988B2E2003}" type="datetime1">
              <a:rPr lang="en-US" smtClean="0"/>
              <a:pPr/>
              <a:t>2/23/2024</a:t>
            </a:fld>
            <a:endParaRPr lang="en-US"/>
          </a:p>
        </p:txBody>
      </p:sp>
      <p:sp>
        <p:nvSpPr>
          <p:cNvPr id="5" name="Footer Placeholder 4"/>
          <p:cNvSpPr>
            <a:spLocks noGrp="1"/>
          </p:cNvSpPr>
          <p:nvPr>
            <p:ph type="ftr" sz="quarter" idx="11"/>
          </p:nvPr>
        </p:nvSpPr>
        <p:spPr/>
        <p:txBody>
          <a:bodyPr/>
          <a:lstStyle/>
          <a:p>
            <a:r>
              <a:rPr lang="en-US" smtClean="0"/>
              <a:t>Ms.S.VAISHALI,Dept of  ECE,Vaagdevi College of Engineering </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171</a:t>
            </a:fld>
            <a:endParaRPr lang="en-US"/>
          </a:p>
        </p:txBody>
      </p:sp>
      <p:pic>
        <p:nvPicPr>
          <p:cNvPr id="12290" name="Picture 2"/>
          <p:cNvPicPr>
            <a:picLocks noGrp="1" noChangeAspect="1" noChangeArrowheads="1"/>
          </p:cNvPicPr>
          <p:nvPr>
            <p:ph idx="1"/>
          </p:nvPr>
        </p:nvPicPr>
        <p:blipFill>
          <a:blip r:embed="rId2"/>
          <a:srcRect/>
          <a:stretch>
            <a:fillRect/>
          </a:stretch>
        </p:blipFill>
        <p:spPr bwMode="auto">
          <a:xfrm>
            <a:off x="762000" y="1905000"/>
            <a:ext cx="7772400" cy="4191000"/>
          </a:xfrm>
          <a:prstGeom prst="rect">
            <a:avLst/>
          </a:prstGeom>
          <a:noFill/>
          <a:ln w="9525">
            <a:noFill/>
            <a:miter lim="800000"/>
            <a:headEnd/>
            <a:tailEnd/>
          </a:ln>
          <a:effec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smtClean="0">
                <a:latin typeface="Bookman Old Style" pitchFamily="18" charset="0"/>
              </a:rPr>
              <a:t>Merits &amp; Applications of DSSS </a:t>
            </a:r>
            <a:endParaRPr lang="en-US" sz="3600" dirty="0">
              <a:latin typeface="Bookman Old Style" pitchFamily="18" charset="0"/>
            </a:endParaRPr>
          </a:p>
        </p:txBody>
      </p:sp>
      <p:sp>
        <p:nvSpPr>
          <p:cNvPr id="3" name="Content Placeholder 2"/>
          <p:cNvSpPr>
            <a:spLocks noGrp="1"/>
          </p:cNvSpPr>
          <p:nvPr>
            <p:ph idx="1"/>
          </p:nvPr>
        </p:nvSpPr>
        <p:spPr>
          <a:xfrm>
            <a:off x="457200" y="990600"/>
            <a:ext cx="8229600" cy="5135563"/>
          </a:xfrm>
        </p:spPr>
        <p:txBody>
          <a:bodyPr/>
          <a:lstStyle/>
          <a:p>
            <a:pPr>
              <a:buFont typeface="Wingdings" pitchFamily="2" charset="2"/>
              <a:buChar char="Ø"/>
            </a:pPr>
            <a:r>
              <a:rPr lang="en-US" dirty="0" smtClean="0">
                <a:latin typeface="Bookman Old Style" pitchFamily="18" charset="0"/>
              </a:rPr>
              <a:t>Better security.</a:t>
            </a:r>
          </a:p>
          <a:p>
            <a:pPr>
              <a:buFont typeface="Wingdings" pitchFamily="2" charset="2"/>
              <a:buChar char="Ø"/>
            </a:pPr>
            <a:r>
              <a:rPr lang="en-US" dirty="0" smtClean="0">
                <a:latin typeface="Bookman Old Style" pitchFamily="18" charset="0"/>
              </a:rPr>
              <a:t>Immunity against Jamming compared to FHSS.</a:t>
            </a:r>
          </a:p>
          <a:p>
            <a:pPr>
              <a:buNone/>
            </a:pPr>
            <a:r>
              <a:rPr lang="en-US" dirty="0" smtClean="0">
                <a:solidFill>
                  <a:srgbClr val="FF0000"/>
                </a:solidFill>
                <a:latin typeface="Bookman Old Style" pitchFamily="18" charset="0"/>
              </a:rPr>
              <a:t>Applications:</a:t>
            </a:r>
          </a:p>
          <a:p>
            <a:pPr>
              <a:buNone/>
            </a:pPr>
            <a:r>
              <a:rPr lang="en-US" dirty="0" smtClean="0">
                <a:solidFill>
                  <a:srgbClr val="FF0000"/>
                </a:solidFill>
                <a:latin typeface="Bookman Old Style" pitchFamily="18" charset="0"/>
              </a:rPr>
              <a:t>    </a:t>
            </a:r>
            <a:r>
              <a:rPr lang="en-US" dirty="0" smtClean="0">
                <a:solidFill>
                  <a:schemeClr val="accent1"/>
                </a:solidFill>
                <a:latin typeface="Bookman Old Style" pitchFamily="18" charset="0"/>
              </a:rPr>
              <a:t>CDMA</a:t>
            </a:r>
            <a:endParaRPr lang="en-US" dirty="0">
              <a:solidFill>
                <a:schemeClr val="accent1"/>
              </a:solidFill>
              <a:latin typeface="Bookman Old Style" pitchFamily="18" charset="0"/>
            </a:endParaRPr>
          </a:p>
        </p:txBody>
      </p:sp>
      <p:sp>
        <p:nvSpPr>
          <p:cNvPr id="4" name="Date Placeholder 3"/>
          <p:cNvSpPr>
            <a:spLocks noGrp="1"/>
          </p:cNvSpPr>
          <p:nvPr>
            <p:ph type="dt" sz="half" idx="10"/>
          </p:nvPr>
        </p:nvSpPr>
        <p:spPr/>
        <p:txBody>
          <a:bodyPr/>
          <a:lstStyle/>
          <a:p>
            <a:fld id="{61F3BEB2-B049-4AA4-8173-34988B2E2003}" type="datetime1">
              <a:rPr lang="en-US" smtClean="0"/>
              <a:pPr/>
              <a:t>2/23/2024</a:t>
            </a:fld>
            <a:endParaRPr lang="en-US"/>
          </a:p>
        </p:txBody>
      </p:sp>
      <p:sp>
        <p:nvSpPr>
          <p:cNvPr id="5" name="Footer Placeholder 4"/>
          <p:cNvSpPr>
            <a:spLocks noGrp="1"/>
          </p:cNvSpPr>
          <p:nvPr>
            <p:ph type="ftr" sz="quarter" idx="11"/>
          </p:nvPr>
        </p:nvSpPr>
        <p:spPr/>
        <p:txBody>
          <a:bodyPr/>
          <a:lstStyle/>
          <a:p>
            <a:r>
              <a:rPr lang="en-US" smtClean="0"/>
              <a:t>Ms.S.VAISHALI,Dept of  ECE,Vaagdevi College of Engineering </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172</a:t>
            </a:fld>
            <a:endParaRPr lang="en-US"/>
          </a:p>
        </p:txBody>
      </p:sp>
      <p:sp>
        <p:nvSpPr>
          <p:cNvPr id="10" name="Explosion 2 9"/>
          <p:cNvSpPr/>
          <p:nvPr/>
        </p:nvSpPr>
        <p:spPr>
          <a:xfrm>
            <a:off x="3886200" y="2819400"/>
            <a:ext cx="2286000" cy="24384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2G &amp;4G</a:t>
            </a:r>
            <a:endParaRPr lang="en-US" dirty="0"/>
          </a:p>
        </p:txBody>
      </p:sp>
      <p:cxnSp>
        <p:nvCxnSpPr>
          <p:cNvPr id="12" name="Straight Arrow Connector 11"/>
          <p:cNvCxnSpPr/>
          <p:nvPr/>
        </p:nvCxnSpPr>
        <p:spPr>
          <a:xfrm>
            <a:off x="2590800" y="3505200"/>
            <a:ext cx="1447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838199"/>
          </a:xfrm>
        </p:spPr>
        <p:txBody>
          <a:bodyPr>
            <a:noAutofit/>
          </a:bodyPr>
          <a:lstStyle/>
          <a:p>
            <a:r>
              <a:rPr lang="en-US" sz="2800" b="1" dirty="0" smtClean="0">
                <a:latin typeface="Bookman Old Style" pitchFamily="18" charset="0"/>
              </a:rPr>
              <a:t>UNIT – IV EARTH SEGMENT AND COMMUNICATION SATELLITES</a:t>
            </a:r>
            <a:endParaRPr lang="en-US" sz="2800" b="1" dirty="0">
              <a:latin typeface="Bookman Old Style" pitchFamily="18" charset="0"/>
            </a:endParaRPr>
          </a:p>
        </p:txBody>
      </p:sp>
      <p:sp>
        <p:nvSpPr>
          <p:cNvPr id="3" name="Subtitle 2"/>
          <p:cNvSpPr>
            <a:spLocks noGrp="1"/>
          </p:cNvSpPr>
          <p:nvPr>
            <p:ph type="subTitle" idx="1"/>
          </p:nvPr>
        </p:nvSpPr>
        <p:spPr>
          <a:xfrm>
            <a:off x="762000" y="990600"/>
            <a:ext cx="7620000" cy="5105400"/>
          </a:xfrm>
        </p:spPr>
        <p:txBody>
          <a:bodyPr>
            <a:normAutofit fontScale="85000" lnSpcReduction="10000"/>
          </a:bodyPr>
          <a:lstStyle/>
          <a:p>
            <a:pPr algn="l"/>
            <a:r>
              <a:rPr lang="en-US" dirty="0" smtClean="0"/>
              <a:t/>
            </a:r>
            <a:br>
              <a:rPr lang="en-US" dirty="0" smtClean="0"/>
            </a:br>
            <a:r>
              <a:rPr lang="en-US" dirty="0" smtClean="0">
                <a:solidFill>
                  <a:schemeClr val="tx1"/>
                </a:solidFill>
                <a:latin typeface="Bookman Old Style" pitchFamily="18" charset="0"/>
              </a:rPr>
              <a:t>Earth Station Technology-- Terrestrial Interface, Transmitter and Receiver, Antenna Systems, Test Equipment Measurements on G/T, C/No, EIRP, Antenna Gain. Satellite Vs. Terrestrial Networks, Satellite Telephony, Satellite Television, Satellite radio.</a:t>
            </a:r>
            <a:br>
              <a:rPr lang="en-US" dirty="0" smtClean="0">
                <a:solidFill>
                  <a:schemeClr val="tx1"/>
                </a:solidFill>
                <a:latin typeface="Bookman Old Style" pitchFamily="18" charset="0"/>
              </a:rPr>
            </a:br>
            <a:r>
              <a:rPr lang="en-US" dirty="0" smtClean="0">
                <a:solidFill>
                  <a:schemeClr val="tx1"/>
                </a:solidFill>
                <a:latin typeface="Bookman Old Style" pitchFamily="18" charset="0"/>
              </a:rPr>
              <a:t>Remote Sensing Satellites: Classification of remote sensing systems, orbits, </a:t>
            </a:r>
          </a:p>
          <a:p>
            <a:pPr algn="l"/>
            <a:r>
              <a:rPr lang="en-US" dirty="0" smtClean="0">
                <a:solidFill>
                  <a:schemeClr val="tx1"/>
                </a:solidFill>
                <a:latin typeface="Bookman Old Style" pitchFamily="18" charset="0"/>
              </a:rPr>
              <a:t>Payloads, Types of images :Image Classification, Interpretation, Applications</a:t>
            </a:r>
            <a:endParaRPr lang="en-US" dirty="0">
              <a:solidFill>
                <a:schemeClr val="tx1"/>
              </a:solidFill>
              <a:latin typeface="Bookman Old Style" pitchFamily="18" charset="0"/>
            </a:endParaRP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dirty="0" smtClean="0">
                <a:latin typeface="Bookman Old Style" pitchFamily="18" charset="0"/>
              </a:rPr>
              <a:t/>
            </a:r>
            <a:br>
              <a:rPr lang="en-US" dirty="0" smtClean="0">
                <a:latin typeface="Bookman Old Style" pitchFamily="18" charset="0"/>
              </a:rPr>
            </a:br>
            <a:r>
              <a:rPr lang="en-US" dirty="0" smtClean="0">
                <a:latin typeface="Bookman Old Style" pitchFamily="18" charset="0"/>
              </a:rPr>
              <a:t>Earth station technology</a:t>
            </a:r>
            <a:br>
              <a:rPr lang="en-US" dirty="0" smtClean="0">
                <a:latin typeface="Bookman Old Style" pitchFamily="18" charset="0"/>
              </a:rPr>
            </a:br>
            <a:endParaRPr lang="en-US" dirty="0">
              <a:latin typeface="Bookman Old Style" pitchFamily="18" charset="0"/>
            </a:endParaRPr>
          </a:p>
        </p:txBody>
      </p:sp>
      <p:sp>
        <p:nvSpPr>
          <p:cNvPr id="3" name="Content Placeholder 2"/>
          <p:cNvSpPr>
            <a:spLocks noGrp="1"/>
          </p:cNvSpPr>
          <p:nvPr>
            <p:ph idx="1"/>
          </p:nvPr>
        </p:nvSpPr>
        <p:spPr>
          <a:xfrm>
            <a:off x="457200" y="914400"/>
            <a:ext cx="8229600" cy="5211763"/>
          </a:xfrm>
        </p:spPr>
        <p:txBody>
          <a:bodyPr/>
          <a:lstStyle/>
          <a:p>
            <a:r>
              <a:rPr lang="en-US" dirty="0" smtClean="0">
                <a:latin typeface="Bookman Old Style" pitchFamily="18" charset="0"/>
              </a:rPr>
              <a:t>Earth station is a vital element in any satellite communication network. </a:t>
            </a:r>
          </a:p>
          <a:p>
            <a:r>
              <a:rPr lang="en-US" dirty="0" smtClean="0">
                <a:latin typeface="Bookman Old Style" pitchFamily="18" charset="0"/>
              </a:rPr>
              <a:t>The function of an earth station is to receive information from or transmit information to, the satellite network in the most cost-effective and reliable manner while retaining the desired signal quality</a:t>
            </a:r>
            <a:r>
              <a:rPr lang="en-US" dirty="0" smtClean="0"/>
              <a:t>.</a:t>
            </a:r>
            <a:endParaRPr lang="en-US"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p:cNvSpPr>
            <a:spLocks noGrp="1"/>
          </p:cNvSpPr>
          <p:nvPr>
            <p:ph idx="1"/>
          </p:nvPr>
        </p:nvSpPr>
        <p:spPr>
          <a:xfrm>
            <a:off x="457200" y="1219200"/>
            <a:ext cx="8229600" cy="4906963"/>
          </a:xfrm>
        </p:spPr>
        <p:txBody>
          <a:bodyPr/>
          <a:lstStyle/>
          <a:p>
            <a:pPr marL="0" indent="0">
              <a:spcBef>
                <a:spcPts val="0"/>
              </a:spcBef>
            </a:pPr>
            <a:r>
              <a:rPr lang="en-US" dirty="0" smtClean="0">
                <a:latin typeface="Bookman Old Style" pitchFamily="18" charset="0"/>
              </a:rPr>
              <a:t>The design of earth station configuration depends upon many </a:t>
            </a:r>
          </a:p>
          <a:p>
            <a:pPr marL="0" indent="0">
              <a:spcBef>
                <a:spcPts val="0"/>
              </a:spcBef>
              <a:buNone/>
            </a:pPr>
            <a:r>
              <a:rPr lang="en-US" dirty="0" smtClean="0">
                <a:latin typeface="Bookman Old Style" pitchFamily="18" charset="0"/>
              </a:rPr>
              <a:t>factors and its location </a:t>
            </a:r>
          </a:p>
          <a:p>
            <a:pPr>
              <a:buFont typeface="Wingdings" pitchFamily="2" charset="2"/>
              <a:buChar char="Ø"/>
            </a:pPr>
            <a:r>
              <a:rPr lang="en-US" dirty="0" smtClean="0">
                <a:latin typeface="Bookman Old Style" pitchFamily="18" charset="0"/>
              </a:rPr>
              <a:t>    In land</a:t>
            </a:r>
          </a:p>
          <a:p>
            <a:pPr>
              <a:buFont typeface="Wingdings" pitchFamily="2" charset="2"/>
              <a:buChar char="Ø"/>
            </a:pPr>
            <a:r>
              <a:rPr lang="en-US" dirty="0" smtClean="0">
                <a:latin typeface="Bookman Old Style" pitchFamily="18" charset="0"/>
              </a:rPr>
              <a:t>    On a ship at sea</a:t>
            </a:r>
          </a:p>
          <a:p>
            <a:pPr>
              <a:buFont typeface="Wingdings" pitchFamily="2" charset="2"/>
              <a:buChar char="Ø"/>
            </a:pPr>
            <a:r>
              <a:rPr lang="en-US" dirty="0" smtClean="0">
                <a:latin typeface="Bookman Old Style" pitchFamily="18" charset="0"/>
              </a:rPr>
              <a:t>    Onboard aircraft </a:t>
            </a:r>
            <a:br>
              <a:rPr lang="en-US" dirty="0" smtClean="0">
                <a:latin typeface="Bookman Old Style" pitchFamily="18" charset="0"/>
              </a:rPr>
            </a:br>
            <a:r>
              <a:rPr lang="en-US" dirty="0" smtClean="0">
                <a:latin typeface="Bookman Old Style" pitchFamily="18" charset="0"/>
              </a:rPr>
              <a:t> </a:t>
            </a:r>
            <a:br>
              <a:rPr lang="en-US" dirty="0" smtClean="0">
                <a:latin typeface="Bookman Old Style" pitchFamily="18" charset="0"/>
              </a:rPr>
            </a:br>
            <a:r>
              <a:rPr lang="en-US" dirty="0" smtClean="0">
                <a:latin typeface="Bookman Old Style" pitchFamily="18" charset="0"/>
              </a:rPr>
              <a:t> </a:t>
            </a:r>
            <a:br>
              <a:rPr lang="en-US" dirty="0" smtClean="0">
                <a:latin typeface="Bookman Old Style" pitchFamily="18" charset="0"/>
              </a:rPr>
            </a:br>
            <a:endParaRPr lang="en-US" dirty="0">
              <a:latin typeface="Bookman Old Style" pitchFamily="18" charset="0"/>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latin typeface="Bookman Old Style" pitchFamily="18" charset="0"/>
              </a:rPr>
              <a:t>Factors</a:t>
            </a:r>
            <a:endParaRPr lang="en-US" dirty="0">
              <a:latin typeface="Bookman Old Style" pitchFamily="18" charset="0"/>
            </a:endParaRPr>
          </a:p>
        </p:txBody>
      </p:sp>
      <p:sp>
        <p:nvSpPr>
          <p:cNvPr id="3" name="Content Placeholder 2"/>
          <p:cNvSpPr>
            <a:spLocks noGrp="1"/>
          </p:cNvSpPr>
          <p:nvPr>
            <p:ph idx="1"/>
          </p:nvPr>
        </p:nvSpPr>
        <p:spPr>
          <a:xfrm>
            <a:off x="457200" y="1066800"/>
            <a:ext cx="8229600" cy="5059363"/>
          </a:xfrm>
        </p:spPr>
        <p:txBody>
          <a:bodyPr>
            <a:normAutofit lnSpcReduction="10000"/>
          </a:bodyPr>
          <a:lstStyle/>
          <a:p>
            <a:pPr>
              <a:buFont typeface="Wingdings" pitchFamily="2" charset="2"/>
              <a:buChar char="Ø"/>
            </a:pPr>
            <a:r>
              <a:rPr lang="en-US" dirty="0" smtClean="0"/>
              <a:t> </a:t>
            </a:r>
            <a:r>
              <a:rPr lang="en-US" dirty="0" smtClean="0">
                <a:latin typeface="Bookman Old Style" pitchFamily="18" charset="0"/>
              </a:rPr>
              <a:t>Type of services</a:t>
            </a:r>
          </a:p>
          <a:p>
            <a:pPr>
              <a:buFont typeface="Wingdings" pitchFamily="2" charset="2"/>
              <a:buChar char="Ø"/>
            </a:pPr>
            <a:r>
              <a:rPr lang="en-US" dirty="0" smtClean="0">
                <a:latin typeface="Bookman Old Style" pitchFamily="18" charset="0"/>
              </a:rPr>
              <a:t> Frequency bands used</a:t>
            </a:r>
          </a:p>
          <a:p>
            <a:pPr>
              <a:buFont typeface="Wingdings" pitchFamily="2" charset="2"/>
              <a:buChar char="Ø"/>
            </a:pPr>
            <a:r>
              <a:rPr lang="en-US" dirty="0" smtClean="0">
                <a:latin typeface="Bookman Old Style" pitchFamily="18" charset="0"/>
              </a:rPr>
              <a:t> Function of the transmitter</a:t>
            </a:r>
          </a:p>
          <a:p>
            <a:pPr>
              <a:buFont typeface="Wingdings" pitchFamily="2" charset="2"/>
              <a:buChar char="Ø"/>
            </a:pPr>
            <a:r>
              <a:rPr lang="en-US" dirty="0" smtClean="0">
                <a:latin typeface="Bookman Old Style" pitchFamily="18" charset="0"/>
              </a:rPr>
              <a:t> Function of the receiver</a:t>
            </a:r>
          </a:p>
          <a:p>
            <a:pPr>
              <a:buFont typeface="Wingdings" pitchFamily="2" charset="2"/>
              <a:buChar char="Ø"/>
            </a:pPr>
            <a:r>
              <a:rPr lang="en-US" dirty="0" smtClean="0">
                <a:latin typeface="Bookman Old Style" pitchFamily="18" charset="0"/>
              </a:rPr>
              <a:t> Antenna characteristics </a:t>
            </a:r>
            <a:br>
              <a:rPr lang="en-US" dirty="0" smtClean="0">
                <a:latin typeface="Bookman Old Style" pitchFamily="18" charset="0"/>
              </a:rPr>
            </a:br>
            <a:r>
              <a:rPr lang="en-US" dirty="0" smtClean="0"/>
              <a:t/>
            </a:r>
            <a:br>
              <a:rPr lang="en-US" dirty="0" smtClean="0"/>
            </a:br>
            <a:r>
              <a:rPr lang="en-US" dirty="0" smtClean="0"/>
              <a:t> </a:t>
            </a:r>
            <a:br>
              <a:rPr lang="en-US" dirty="0" smtClean="0"/>
            </a:br>
            <a:r>
              <a:rPr lang="en-US" dirty="0" smtClean="0"/>
              <a:t> </a:t>
            </a:r>
            <a:br>
              <a:rPr lang="en-US" dirty="0" smtClean="0"/>
            </a:br>
            <a:r>
              <a:rPr lang="en-US" dirty="0" smtClean="0"/>
              <a:t> </a:t>
            </a:r>
            <a:br>
              <a:rPr lang="en-US" dirty="0" smtClean="0"/>
            </a:br>
            <a:endParaRPr lang="en-US"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dirty="0" smtClean="0">
                <a:latin typeface="Bookman Old Style" pitchFamily="18" charset="0"/>
              </a:rPr>
              <a:t>EARTH STATION CONFIGURATION</a:t>
            </a:r>
            <a:endParaRPr lang="en-US" sz="3600" dirty="0">
              <a:latin typeface="Bookman Old Style" pitchFamily="18" charset="0"/>
            </a:endParaRPr>
          </a:p>
        </p:txBody>
      </p:sp>
      <p:sp>
        <p:nvSpPr>
          <p:cNvPr id="3" name="Content Placeholder 2"/>
          <p:cNvSpPr>
            <a:spLocks noGrp="1"/>
          </p:cNvSpPr>
          <p:nvPr>
            <p:ph idx="1"/>
          </p:nvPr>
        </p:nvSpPr>
        <p:spPr>
          <a:xfrm>
            <a:off x="457200" y="1143000"/>
            <a:ext cx="8229600" cy="4983163"/>
          </a:xfrm>
        </p:spPr>
        <p:txBody>
          <a:bodyPr>
            <a:normAutofit/>
          </a:bodyPr>
          <a:lstStyle/>
          <a:p>
            <a:pPr>
              <a:buNone/>
            </a:pPr>
            <a:r>
              <a:rPr lang="en-US" dirty="0" smtClean="0">
                <a:latin typeface="Bookman Old Style" pitchFamily="18" charset="0"/>
              </a:rPr>
              <a:t>Any earth station consists of four major subsystems</a:t>
            </a:r>
          </a:p>
          <a:p>
            <a:r>
              <a:rPr lang="en-US" dirty="0" smtClean="0">
                <a:latin typeface="Bookman Old Style" pitchFamily="18" charset="0"/>
              </a:rPr>
              <a:t>Transmitter</a:t>
            </a:r>
          </a:p>
          <a:p>
            <a:r>
              <a:rPr lang="en-US" dirty="0" smtClean="0">
                <a:latin typeface="Bookman Old Style" pitchFamily="18" charset="0"/>
              </a:rPr>
              <a:t>Receiver</a:t>
            </a:r>
          </a:p>
          <a:p>
            <a:r>
              <a:rPr lang="en-US" dirty="0" smtClean="0">
                <a:latin typeface="Bookman Old Style" pitchFamily="18" charset="0"/>
              </a:rPr>
              <a:t>Antenna</a:t>
            </a:r>
          </a:p>
          <a:p>
            <a:r>
              <a:rPr lang="en-US" dirty="0" smtClean="0">
                <a:latin typeface="Bookman Old Style" pitchFamily="18" charset="0"/>
              </a:rPr>
              <a:t>Tracking equipment</a:t>
            </a:r>
          </a:p>
          <a:p>
            <a:endParaRPr lang="en-US" dirty="0" smtClean="0">
              <a:latin typeface="Bookman Old Style" pitchFamily="18" charset="0"/>
            </a:endParaRPr>
          </a:p>
          <a:p>
            <a:endParaRPr lang="en-US" dirty="0" smtClean="0">
              <a:latin typeface="Bookman Old Style" pitchFamily="18" charset="0"/>
            </a:endParaRPr>
          </a:p>
          <a:p>
            <a:endParaRPr lang="en-US"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latin typeface="Bookman Old Style" pitchFamily="18" charset="0"/>
              </a:rPr>
              <a:t>Earth station parameters</a:t>
            </a:r>
            <a:endParaRPr lang="en-US" dirty="0">
              <a:latin typeface="Bookman Old Style" pitchFamily="18" charset="0"/>
            </a:endParaRPr>
          </a:p>
        </p:txBody>
      </p:sp>
      <p:sp>
        <p:nvSpPr>
          <p:cNvPr id="3" name="Content Placeholder 2"/>
          <p:cNvSpPr>
            <a:spLocks noGrp="1"/>
          </p:cNvSpPr>
          <p:nvPr>
            <p:ph idx="1"/>
          </p:nvPr>
        </p:nvSpPr>
        <p:spPr>
          <a:xfrm>
            <a:off x="457200" y="990600"/>
            <a:ext cx="8229600" cy="5135563"/>
          </a:xfrm>
        </p:spPr>
        <p:txBody>
          <a:bodyPr>
            <a:normAutofit fontScale="92500" lnSpcReduction="10000"/>
          </a:bodyPr>
          <a:lstStyle/>
          <a:p>
            <a:r>
              <a:rPr lang="en-US" dirty="0" smtClean="0">
                <a:latin typeface="Bookman Old Style" pitchFamily="18" charset="0"/>
              </a:rPr>
              <a:t>The earth station depends on the following parameters</a:t>
            </a:r>
          </a:p>
          <a:p>
            <a:r>
              <a:rPr lang="en-US" dirty="0" smtClean="0">
                <a:latin typeface="Bookman Old Style" pitchFamily="18" charset="0"/>
              </a:rPr>
              <a:t>Transmitter power</a:t>
            </a:r>
          </a:p>
          <a:p>
            <a:r>
              <a:rPr lang="en-US" dirty="0" smtClean="0">
                <a:latin typeface="Bookman Old Style" pitchFamily="18" charset="0"/>
              </a:rPr>
              <a:t>Choice of frequency</a:t>
            </a:r>
          </a:p>
          <a:p>
            <a:r>
              <a:rPr lang="en-US" dirty="0" smtClean="0">
                <a:latin typeface="Bookman Old Style" pitchFamily="18" charset="0"/>
              </a:rPr>
              <a:t>Antenna efficiency</a:t>
            </a:r>
          </a:p>
          <a:p>
            <a:r>
              <a:rPr lang="en-US" dirty="0" smtClean="0">
                <a:latin typeface="Bookman Old Style" pitchFamily="18" charset="0"/>
              </a:rPr>
              <a:t>Antenna pointing accuracy</a:t>
            </a:r>
          </a:p>
          <a:p>
            <a:r>
              <a:rPr lang="en-US" dirty="0" smtClean="0">
                <a:latin typeface="Bookman Old Style" pitchFamily="18" charset="0"/>
              </a:rPr>
              <a:t>Noise temperature</a:t>
            </a:r>
          </a:p>
          <a:p>
            <a:r>
              <a:rPr lang="en-US" dirty="0" smtClean="0">
                <a:latin typeface="Bookman Old Style" pitchFamily="18" charset="0"/>
              </a:rPr>
              <a:t>Local conditions  such as </a:t>
            </a:r>
            <a:r>
              <a:rPr lang="en-US" dirty="0" err="1" smtClean="0">
                <a:latin typeface="Bookman Old Style" pitchFamily="18" charset="0"/>
              </a:rPr>
              <a:t>wind,weather</a:t>
            </a:r>
            <a:r>
              <a:rPr lang="en-US" dirty="0" smtClean="0">
                <a:latin typeface="Bookman Old Style" pitchFamily="18" charset="0"/>
              </a:rPr>
              <a:t> etc</a:t>
            </a:r>
          </a:p>
          <a:p>
            <a:r>
              <a:rPr lang="en-US" dirty="0" smtClean="0">
                <a:latin typeface="Bookman Old Style" pitchFamily="18" charset="0"/>
              </a:rPr>
              <a:t>Polarization</a:t>
            </a:r>
            <a:endParaRPr lang="en-US" dirty="0">
              <a:latin typeface="Bookman Old Style" pitchFamily="18" charset="0"/>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sz="3100" dirty="0" smtClean="0">
                <a:latin typeface="Bookman Old Style" pitchFamily="18" charset="0"/>
              </a:rPr>
              <a:t/>
            </a:r>
            <a:br>
              <a:rPr lang="en-US" sz="3100" dirty="0" smtClean="0">
                <a:latin typeface="Bookman Old Style" pitchFamily="18" charset="0"/>
              </a:rPr>
            </a:br>
            <a:r>
              <a:rPr lang="en-US" sz="3100" dirty="0" smtClean="0">
                <a:latin typeface="Bookman Old Style" pitchFamily="18" charset="0"/>
              </a:rPr>
              <a:t>Block diagram of Earth station technology</a:t>
            </a:r>
            <a:r>
              <a:rPr lang="en-US" dirty="0" smtClean="0"/>
              <a:t/>
            </a:r>
            <a:br>
              <a:rPr lang="en-US" dirty="0" smtClean="0"/>
            </a:br>
            <a:endParaRPr lang="en-US" dirty="0"/>
          </a:p>
        </p:txBody>
      </p:sp>
      <p:pic>
        <p:nvPicPr>
          <p:cNvPr id="19458" name="Picture 2"/>
          <p:cNvPicPr>
            <a:picLocks noGrp="1" noChangeAspect="1" noChangeArrowheads="1"/>
          </p:cNvPicPr>
          <p:nvPr>
            <p:ph idx="1"/>
          </p:nvPr>
        </p:nvPicPr>
        <p:blipFill>
          <a:blip r:embed="rId2"/>
          <a:srcRect/>
          <a:stretch>
            <a:fillRect/>
          </a:stretch>
        </p:blipFill>
        <p:spPr bwMode="auto">
          <a:xfrm>
            <a:off x="457200" y="1143000"/>
            <a:ext cx="8458200" cy="5486401"/>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6387" name="Picture 3"/>
          <p:cNvPicPr>
            <a:picLocks noGrp="1" noChangeAspect="1" noChangeArrowheads="1"/>
          </p:cNvPicPr>
          <p:nvPr>
            <p:ph idx="1"/>
          </p:nvPr>
        </p:nvPicPr>
        <p:blipFill>
          <a:blip r:embed="rId2"/>
          <a:srcRect/>
          <a:stretch>
            <a:fillRect/>
          </a:stretch>
        </p:blipFill>
        <p:spPr bwMode="auto">
          <a:xfrm>
            <a:off x="609600" y="457200"/>
            <a:ext cx="7924800" cy="5562600"/>
          </a:xfrm>
          <a:prstGeom prst="rect">
            <a:avLst/>
          </a:prstGeom>
          <a:noFill/>
          <a:ln w="9525">
            <a:noFill/>
            <a:miter lim="800000"/>
            <a:headEnd/>
            <a:tailEnd/>
          </a:ln>
          <a:effec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r>
              <a:rPr lang="en-US" dirty="0" smtClean="0">
                <a:latin typeface="Bookman Old Style" pitchFamily="18" charset="0"/>
              </a:rPr>
              <a:t>Digital information in the form of binary digits from terrestrial networks enters earth station and is then processed (filtered, multiplexed, formatted etc.) by the base band equipment.</a:t>
            </a:r>
            <a:br>
              <a:rPr lang="en-US" dirty="0" smtClean="0">
                <a:latin typeface="Bookman Old Style" pitchFamily="18" charset="0"/>
              </a:rPr>
            </a:br>
            <a:r>
              <a:rPr lang="en-US" dirty="0" smtClean="0">
                <a:latin typeface="Bookman Old Style" pitchFamily="18" charset="0"/>
              </a:rPr>
              <a:t> The encoder performs error correction coding to reduce the error rate, by introducing extra digits into digital stream generated by the base band equipment.</a:t>
            </a:r>
            <a:endParaRPr lang="en-US" dirty="0">
              <a:latin typeface="Bookman Old Style" pitchFamily="18"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Bookman Old Style" pitchFamily="18" charset="0"/>
              </a:rPr>
              <a:t>The function of the modulator is to accept the symbol stream from the encoder and use it to modulate an intermediate frequency (I.F) carrier. In satellite communication, I.F carrier frequency is chosen at </a:t>
            </a:r>
            <a:r>
              <a:rPr lang="en-US" dirty="0" smtClean="0">
                <a:solidFill>
                  <a:srgbClr val="FF0000"/>
                </a:solidFill>
                <a:latin typeface="Bookman Old Style" pitchFamily="18" charset="0"/>
              </a:rPr>
              <a:t>70 MHz </a:t>
            </a:r>
            <a:r>
              <a:rPr lang="en-US" dirty="0" smtClean="0">
                <a:latin typeface="Bookman Old Style" pitchFamily="18" charset="0"/>
              </a:rPr>
              <a:t>for communication using a </a:t>
            </a:r>
            <a:r>
              <a:rPr lang="en-US" dirty="0" smtClean="0">
                <a:solidFill>
                  <a:srgbClr val="FF0000"/>
                </a:solidFill>
                <a:latin typeface="Bookman Old Style" pitchFamily="18" charset="0"/>
              </a:rPr>
              <a:t>36 MHz </a:t>
            </a:r>
            <a:r>
              <a:rPr lang="en-US" dirty="0" smtClean="0">
                <a:latin typeface="Bookman Old Style" pitchFamily="18" charset="0"/>
              </a:rPr>
              <a:t>transponder.</a:t>
            </a:r>
            <a:endParaRPr lang="en-US" dirty="0">
              <a:latin typeface="Bookman Old Style" pitchFamily="18"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r>
              <a:rPr lang="en-US" dirty="0" smtClean="0">
                <a:latin typeface="Bookman Old Style" pitchFamily="18" charset="0"/>
              </a:rPr>
              <a:t>The I.F is needed because it is difficult to design a modulator that works at the uplink frequency of </a:t>
            </a:r>
            <a:r>
              <a:rPr lang="en-US" dirty="0" smtClean="0">
                <a:solidFill>
                  <a:srgbClr val="FF0000"/>
                </a:solidFill>
                <a:latin typeface="Bookman Old Style" pitchFamily="18" charset="0"/>
              </a:rPr>
              <a:t>6 GHz (or 14GHz) </a:t>
            </a:r>
            <a:r>
              <a:rPr lang="en-US" dirty="0" smtClean="0">
                <a:latin typeface="Bookman Old Style" pitchFamily="18" charset="0"/>
              </a:rPr>
              <a:t>directly.</a:t>
            </a:r>
          </a:p>
          <a:p>
            <a:r>
              <a:rPr lang="en-US" dirty="0" smtClean="0">
                <a:latin typeface="Bookman Old Style" pitchFamily="18" charset="0"/>
              </a:rPr>
              <a:t>The modulated I.F carrier is fed to the up-converter and frequency-translated to the uplink r-f frequency.</a:t>
            </a:r>
          </a:p>
          <a:p>
            <a:r>
              <a:rPr lang="en-US" dirty="0" smtClean="0">
                <a:latin typeface="Bookman Old Style" pitchFamily="18" charset="0"/>
              </a:rPr>
              <a:t>This modulated R.F carrier is then amplified by the high power amplifier (HPA)</a:t>
            </a:r>
            <a:endParaRPr lang="en-US" dirty="0">
              <a:latin typeface="Bookman Old Style" pitchFamily="18"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20000"/>
          </a:bodyPr>
          <a:lstStyle/>
          <a:p>
            <a:r>
              <a:rPr lang="en-US" dirty="0" smtClean="0">
                <a:latin typeface="Bookman Old Style" pitchFamily="18" charset="0"/>
              </a:rPr>
              <a:t>On the receive side, the earth station antenna receives the low-level modulated R.F carrier in the downlink frequency spectrum.</a:t>
            </a:r>
          </a:p>
          <a:p>
            <a:r>
              <a:rPr lang="en-US" dirty="0" smtClean="0">
                <a:latin typeface="Bookman Old Style" pitchFamily="18" charset="0"/>
              </a:rPr>
              <a:t>• The low noise amplifier (LNA) is used to amplify the weak received signals and improve the signal to Noise ratio (SNR). The error rate requirements can be met more easily.</a:t>
            </a:r>
            <a:br>
              <a:rPr lang="en-US" dirty="0" smtClean="0">
                <a:latin typeface="Bookman Old Style" pitchFamily="18" charset="0"/>
              </a:rPr>
            </a:br>
            <a:r>
              <a:rPr lang="en-US" dirty="0" smtClean="0">
                <a:latin typeface="Bookman Old Style" pitchFamily="18" charset="0"/>
              </a:rPr>
              <a:t>• R.F is to be reconverted to I.F at 70 or 140 MHz because it is easier design a demodulation to work at these frequencies than 4 or 12 GHz.</a:t>
            </a:r>
            <a:r>
              <a:rPr lang="en-US" dirty="0" smtClean="0"/>
              <a:t/>
            </a:r>
            <a:br>
              <a:rPr lang="en-US" dirty="0" smtClean="0"/>
            </a:br>
            <a:endParaRPr lang="en-US"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lnSpcReduction="10000"/>
          </a:bodyPr>
          <a:lstStyle/>
          <a:p>
            <a:r>
              <a:rPr lang="en-US" dirty="0" smtClean="0">
                <a:latin typeface="Bookman Old Style" pitchFamily="18" charset="0"/>
              </a:rPr>
              <a:t>The demodulator estimate which of the possible symbols was transmitted based on observation of the received if carrier.</a:t>
            </a:r>
            <a:r>
              <a:rPr lang="en-US" dirty="0" smtClean="0"/>
              <a:t/>
            </a:r>
            <a:br>
              <a:rPr lang="en-US" dirty="0" smtClean="0"/>
            </a:br>
            <a:r>
              <a:rPr lang="en-US" dirty="0" smtClean="0">
                <a:latin typeface="Bookman Old Style" pitchFamily="18" charset="0"/>
              </a:rPr>
              <a:t>The decoder must use the uniqueness of the redundant digits introduced by the encoder to correct the errors and recover information-bearing digits.</a:t>
            </a:r>
            <a:r>
              <a:rPr lang="en-US" dirty="0" smtClean="0"/>
              <a:t/>
            </a:r>
            <a:br>
              <a:rPr lang="en-US" dirty="0" smtClean="0"/>
            </a:br>
            <a:r>
              <a:rPr lang="en-US" dirty="0" smtClean="0">
                <a:latin typeface="Bookman Old Style" pitchFamily="18" charset="0"/>
              </a:rPr>
              <a:t>The information stream is fed to the base-band equipment for processing for delivery to the terrestrial network.</a:t>
            </a:r>
            <a:r>
              <a:rPr lang="en-US" dirty="0" smtClean="0"/>
              <a:t/>
            </a:r>
            <a:br>
              <a:rPr lang="en-US" dirty="0" smtClean="0"/>
            </a:br>
            <a:endParaRPr lang="en-US"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r>
              <a:rPr lang="en-US" dirty="0" smtClean="0">
                <a:latin typeface="Bookman Old Style" pitchFamily="18" charset="0"/>
              </a:rPr>
              <a:t>The tracking equipments track the satellite and align the beam towards it to facilitate communication.</a:t>
            </a:r>
            <a:endParaRPr lang="en-US" dirty="0">
              <a:latin typeface="Bookman Old Style" pitchFamily="18" charset="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latin typeface="Bookman Old Style" pitchFamily="18" charset="0"/>
              </a:rPr>
              <a:t>Terrestrial Interface uplink</a:t>
            </a:r>
            <a:endParaRPr lang="en-US" dirty="0">
              <a:latin typeface="Bookman Old Style" pitchFamily="18" charset="0"/>
            </a:endParaRPr>
          </a:p>
        </p:txBody>
      </p:sp>
      <p:pic>
        <p:nvPicPr>
          <p:cNvPr id="1026" name="Picture 2"/>
          <p:cNvPicPr>
            <a:picLocks noGrp="1" noChangeAspect="1" noChangeArrowheads="1"/>
          </p:cNvPicPr>
          <p:nvPr>
            <p:ph idx="1"/>
          </p:nvPr>
        </p:nvPicPr>
        <p:blipFill>
          <a:blip r:embed="rId2"/>
          <a:srcRect/>
          <a:stretch>
            <a:fillRect/>
          </a:stretch>
        </p:blipFill>
        <p:spPr bwMode="auto">
          <a:xfrm>
            <a:off x="457200" y="1447800"/>
            <a:ext cx="8077200" cy="3733800"/>
          </a:xfrm>
          <a:prstGeom prst="rect">
            <a:avLst/>
          </a:prstGeom>
          <a:noFill/>
          <a:ln w="9525">
            <a:noFill/>
            <a:miter lim="800000"/>
            <a:headEnd/>
            <a:tailEnd/>
          </a:ln>
          <a:effec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410200"/>
          </a:xfrm>
        </p:spPr>
        <p:txBody>
          <a:bodyPr/>
          <a:lstStyle/>
          <a:p>
            <a:r>
              <a:rPr lang="en-US" dirty="0" smtClean="0">
                <a:latin typeface="Bookman Old Style" pitchFamily="18" charset="0"/>
              </a:rPr>
              <a:t>Signals received from the terrestrial network therefore need to be de-multiplexed and then changed from the existing terrestrial formats to  formats suitable for satellite transmission. After this format/standards conversion, the signals are processed further in the up-link chain of the Earth station</a:t>
            </a:r>
            <a:endParaRPr lang="en-US" dirty="0">
              <a:latin typeface="Bookman Old Style" pitchFamily="18"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latin typeface="Bookman Old Style" pitchFamily="18" charset="0"/>
              </a:rPr>
              <a:t>Terrestrial Interface downlink</a:t>
            </a:r>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304800" y="1828800"/>
            <a:ext cx="8610599" cy="4114800"/>
          </a:xfrm>
          <a:prstGeom prst="rect">
            <a:avLst/>
          </a:prstGeom>
          <a:noFill/>
          <a:ln w="9525">
            <a:noFill/>
            <a:miter lim="800000"/>
            <a:headEnd/>
            <a:tailEnd/>
          </a:ln>
          <a:effec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US" dirty="0" smtClean="0">
                <a:latin typeface="Bookman Old Style" pitchFamily="18" charset="0"/>
              </a:rPr>
              <a:t>The signals received from satellite's are processed in the down-link chain before they are sent to standard converter. After reformatting, the signals are multiplexed and put on the terrestrial network .</a:t>
            </a:r>
            <a:endParaRPr lang="en-US" dirty="0">
              <a:latin typeface="Bookman Old Style"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Sun Transit Outage</a:t>
            </a:r>
            <a:endParaRPr lang="en-US" dirty="0"/>
          </a:p>
        </p:txBody>
      </p:sp>
      <p:pic>
        <p:nvPicPr>
          <p:cNvPr id="17410" name="Picture 2"/>
          <p:cNvPicPr>
            <a:picLocks noGrp="1" noChangeAspect="1" noChangeArrowheads="1"/>
          </p:cNvPicPr>
          <p:nvPr>
            <p:ph idx="1"/>
          </p:nvPr>
        </p:nvPicPr>
        <p:blipFill>
          <a:blip r:embed="rId2"/>
          <a:srcRect/>
          <a:stretch>
            <a:fillRect/>
          </a:stretch>
        </p:blipFill>
        <p:spPr bwMode="auto">
          <a:xfrm>
            <a:off x="685800" y="1143000"/>
            <a:ext cx="7772400" cy="5410200"/>
          </a:xfrm>
          <a:prstGeom prst="rect">
            <a:avLst/>
          </a:prstGeom>
          <a:noFill/>
          <a:ln w="9525">
            <a:noFill/>
            <a:miter lim="800000"/>
            <a:headEnd/>
            <a:tailEnd/>
          </a:ln>
          <a:effec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IN" dirty="0" smtClean="0">
                <a:latin typeface="Bookman Old Style" pitchFamily="18" charset="0"/>
              </a:rPr>
              <a:t>Antenna: Different variants of reflector antenna are commonly used as Earth station antenna. These mainly includes </a:t>
            </a:r>
            <a:endParaRPr lang="en-US" dirty="0" smtClean="0">
              <a:latin typeface="Bookman Old Style" pitchFamily="18" charset="0"/>
            </a:endParaRPr>
          </a:p>
          <a:p>
            <a:pPr>
              <a:buNone/>
            </a:pPr>
            <a:r>
              <a:rPr lang="en-IN" dirty="0" smtClean="0">
                <a:latin typeface="Bookman Old Style" pitchFamily="18" charset="0"/>
              </a:rPr>
              <a:t> a)Prime focus fed parabolic reflector antenna</a:t>
            </a:r>
            <a:endParaRPr lang="en-US" dirty="0" smtClean="0">
              <a:latin typeface="Bookman Old Style" pitchFamily="18" charset="0"/>
            </a:endParaRPr>
          </a:p>
          <a:p>
            <a:pPr>
              <a:buNone/>
            </a:pPr>
            <a:r>
              <a:rPr lang="en-IN" dirty="0" smtClean="0">
                <a:latin typeface="Bookman Old Style" pitchFamily="18" charset="0"/>
              </a:rPr>
              <a:t> b)Offset fed sectioned parabolic reflector antenna </a:t>
            </a:r>
          </a:p>
          <a:p>
            <a:pPr>
              <a:buNone/>
            </a:pPr>
            <a:r>
              <a:rPr lang="en-IN" dirty="0" smtClean="0">
                <a:latin typeface="Bookman Old Style" pitchFamily="18" charset="0"/>
              </a:rPr>
              <a:t> c)</a:t>
            </a:r>
            <a:r>
              <a:rPr lang="en-IN" dirty="0" err="1" smtClean="0">
                <a:latin typeface="Bookman Old Style" pitchFamily="18" charset="0"/>
              </a:rPr>
              <a:t>Cassegrain</a:t>
            </a:r>
            <a:r>
              <a:rPr lang="en-IN" dirty="0" smtClean="0">
                <a:latin typeface="Bookman Old Style" pitchFamily="18" charset="0"/>
              </a:rPr>
              <a:t> fed reflector antenna.</a:t>
            </a:r>
            <a:endParaRPr lang="en-US" dirty="0" smtClean="0">
              <a:latin typeface="Bookman Old Style" pitchFamily="18" charset="0"/>
            </a:endParaRPr>
          </a:p>
          <a:p>
            <a:pPr>
              <a:buNone/>
            </a:pPr>
            <a:r>
              <a:rPr lang="en-IN" dirty="0" smtClean="0">
                <a:latin typeface="Bookman Old Style" pitchFamily="18" charset="0"/>
              </a:rPr>
              <a:t> d)Gregorian antenna</a:t>
            </a:r>
            <a:endParaRPr lang="en-US" dirty="0" smtClean="0">
              <a:latin typeface="Bookman Old Style" pitchFamily="18" charset="0"/>
            </a:endParaRPr>
          </a:p>
          <a:p>
            <a:endParaRPr lang="en-US" dirty="0">
              <a:latin typeface="Bookman Old Style" pitchFamily="18"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838200" y="1447800"/>
            <a:ext cx="7391400" cy="4648200"/>
          </a:xfrm>
          <a:prstGeom prst="rect">
            <a:avLst/>
          </a:prstGeom>
          <a:noFill/>
          <a:ln w="9525">
            <a:noFill/>
            <a:miter lim="800000"/>
            <a:headEnd/>
            <a:tailEnd/>
          </a:ln>
          <a:effec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257800"/>
          </a:xfrm>
        </p:spPr>
        <p:txBody>
          <a:bodyPr/>
          <a:lstStyle/>
          <a:p>
            <a:r>
              <a:rPr lang="en-IN" dirty="0" smtClean="0">
                <a:latin typeface="Bookman Old Style" pitchFamily="18" charset="0"/>
              </a:rPr>
              <a:t>Antenna diameter of less than 4.5 m, more so for receive only Earth stations.</a:t>
            </a:r>
          </a:p>
          <a:p>
            <a:r>
              <a:rPr lang="en-IN" dirty="0" smtClean="0">
                <a:latin typeface="Bookman Old Style" pitchFamily="18" charset="0"/>
              </a:rPr>
              <a:t>Merits:</a:t>
            </a:r>
            <a:endParaRPr lang="en-US" dirty="0" smtClean="0">
              <a:latin typeface="Bookman Old Style" pitchFamily="18" charset="0"/>
            </a:endParaRPr>
          </a:p>
          <a:p>
            <a:pPr>
              <a:buNone/>
            </a:pPr>
            <a:r>
              <a:rPr lang="en-IN" dirty="0" smtClean="0">
                <a:latin typeface="Bookman Old Style" pitchFamily="18" charset="0"/>
              </a:rPr>
              <a:t>     It has less cross polarization</a:t>
            </a:r>
            <a:endParaRPr lang="en-US" dirty="0" smtClean="0">
              <a:latin typeface="Bookman Old Style" pitchFamily="18" charset="0"/>
            </a:endParaRPr>
          </a:p>
          <a:p>
            <a:r>
              <a:rPr lang="en-IN" dirty="0" smtClean="0">
                <a:latin typeface="Bookman Old Style" pitchFamily="18" charset="0"/>
              </a:rPr>
              <a:t>Demerits:</a:t>
            </a:r>
            <a:endParaRPr lang="en-US" dirty="0" smtClean="0">
              <a:latin typeface="Bookman Old Style" pitchFamily="18" charset="0"/>
            </a:endParaRPr>
          </a:p>
          <a:p>
            <a:pPr>
              <a:buNone/>
            </a:pPr>
            <a:r>
              <a:rPr lang="en-IN" dirty="0" smtClean="0">
                <a:latin typeface="Bookman Old Style" pitchFamily="18" charset="0"/>
              </a:rPr>
              <a:t>   It is difficult to use for low noise application due to isolation .</a:t>
            </a:r>
            <a:endParaRPr lang="en-US" dirty="0" smtClean="0">
              <a:latin typeface="Bookman Old Style" pitchFamily="18" charset="0"/>
            </a:endParaRPr>
          </a:p>
          <a:p>
            <a:pPr>
              <a:buNone/>
            </a:pPr>
            <a:r>
              <a:rPr lang="en-IN" dirty="0" smtClean="0">
                <a:latin typeface="Bookman Old Style" pitchFamily="18" charset="0"/>
              </a:rPr>
              <a:t>   Blockage due to feed.</a:t>
            </a:r>
            <a:endParaRPr lang="en-US" dirty="0" smtClean="0">
              <a:latin typeface="Bookman Old Style" pitchFamily="18" charset="0"/>
            </a:endParaRPr>
          </a:p>
          <a:p>
            <a:endParaRPr lang="en-IN" dirty="0" smtClean="0">
              <a:latin typeface="Bookman Old Style" pitchFamily="18" charset="0"/>
            </a:endParaRPr>
          </a:p>
          <a:p>
            <a:endParaRPr lang="en-US" dirty="0" smtClean="0"/>
          </a:p>
          <a:p>
            <a:endParaRPr lang="en-US"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IN" dirty="0" smtClean="0">
                <a:latin typeface="Bookman Old Style" pitchFamily="18" charset="0"/>
              </a:rPr>
              <a:t>Offset fed sectioned parabolic reflector antenna</a:t>
            </a:r>
            <a:endParaRPr lang="en-US" dirty="0" smtClean="0">
              <a:latin typeface="Bookman Old Style" pitchFamily="18" charset="0"/>
            </a:endParaRPr>
          </a:p>
          <a:p>
            <a:endParaRPr lang="en-US" dirty="0"/>
          </a:p>
        </p:txBody>
      </p:sp>
      <p:pic>
        <p:nvPicPr>
          <p:cNvPr id="4" name="Picture 3"/>
          <p:cNvPicPr/>
          <p:nvPr/>
        </p:nvPicPr>
        <p:blipFill>
          <a:blip r:embed="rId2"/>
          <a:srcRect/>
          <a:stretch>
            <a:fillRect/>
          </a:stretch>
        </p:blipFill>
        <p:spPr bwMode="auto">
          <a:xfrm>
            <a:off x="762000" y="1676400"/>
            <a:ext cx="8001000" cy="4571999"/>
          </a:xfrm>
          <a:prstGeom prst="rect">
            <a:avLst/>
          </a:prstGeom>
          <a:noFill/>
          <a:ln w="9525">
            <a:noFill/>
            <a:miter lim="800000"/>
            <a:headEnd/>
            <a:tailEnd/>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r>
              <a:rPr lang="en-IN" dirty="0" smtClean="0">
                <a:latin typeface="Bookman Old Style" pitchFamily="18" charset="0"/>
              </a:rPr>
              <a:t>An offset fed sectioned parabolic reflector antenna in figure above is used for antenna diameters of less than 2 m.</a:t>
            </a:r>
          </a:p>
          <a:p>
            <a:r>
              <a:rPr lang="en-IN" dirty="0" smtClean="0">
                <a:latin typeface="Bookman Old Style" pitchFamily="18" charset="0"/>
              </a:rPr>
              <a:t>Offset feed configuration eliminates the blockage of the main beam due to feed and its mechanical support system and thus improves antenna efficiency and reduces side lobe levels</a:t>
            </a:r>
            <a:endParaRPr lang="en-US" dirty="0" smtClean="0">
              <a:latin typeface="Bookman Old Style" pitchFamily="18" charset="0"/>
            </a:endParaRPr>
          </a:p>
          <a:p>
            <a:endParaRPr lang="en-US"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IN" dirty="0" smtClean="0">
                <a:latin typeface="Bookman Old Style" pitchFamily="18" charset="0"/>
              </a:rPr>
              <a:t>Merits</a:t>
            </a:r>
            <a:endParaRPr lang="en-US" dirty="0" smtClean="0">
              <a:latin typeface="Bookman Old Style" pitchFamily="18" charset="0"/>
            </a:endParaRPr>
          </a:p>
          <a:p>
            <a:pPr>
              <a:buNone/>
            </a:pPr>
            <a:r>
              <a:rPr lang="en-IN" dirty="0" smtClean="0">
                <a:latin typeface="Bookman Old Style" pitchFamily="18" charset="0"/>
              </a:rPr>
              <a:t>No blockage due to feed</a:t>
            </a:r>
          </a:p>
          <a:p>
            <a:r>
              <a:rPr lang="en-IN" dirty="0" smtClean="0">
                <a:latin typeface="Bookman Old Style" pitchFamily="18" charset="0"/>
              </a:rPr>
              <a:t>Demerits</a:t>
            </a:r>
            <a:endParaRPr lang="en-US" dirty="0" smtClean="0">
              <a:latin typeface="Bookman Old Style" pitchFamily="18" charset="0"/>
            </a:endParaRPr>
          </a:p>
          <a:p>
            <a:pPr>
              <a:buNone/>
            </a:pPr>
            <a:r>
              <a:rPr lang="en-IN" dirty="0" smtClean="0">
                <a:latin typeface="Bookman Old Style" pitchFamily="18" charset="0"/>
              </a:rPr>
              <a:t>cross polarization.</a:t>
            </a:r>
            <a:endParaRPr lang="en-US" dirty="0" smtClean="0">
              <a:latin typeface="Bookman Old Style" pitchFamily="18" charset="0"/>
            </a:endParaRPr>
          </a:p>
          <a:p>
            <a:endParaRPr lang="en-US"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IN" sz="3600" dirty="0" err="1" smtClean="0">
                <a:latin typeface="Bookman Old Style" pitchFamily="18" charset="0"/>
              </a:rPr>
              <a:t>Cassegrain</a:t>
            </a:r>
            <a:r>
              <a:rPr lang="en-IN" sz="3600" dirty="0" smtClean="0">
                <a:latin typeface="Bookman Old Style" pitchFamily="18" charset="0"/>
              </a:rPr>
              <a:t> fed reflector antenna</a:t>
            </a:r>
            <a:r>
              <a:rPr lang="en-IN" dirty="0" smtClean="0"/>
              <a:t>.</a:t>
            </a:r>
            <a:endParaRPr lang="en-US" dirty="0"/>
          </a:p>
        </p:txBody>
      </p:sp>
      <p:pic>
        <p:nvPicPr>
          <p:cNvPr id="4" name="Content Placeholder 3"/>
          <p:cNvPicPr>
            <a:picLocks noGrp="1"/>
          </p:cNvPicPr>
          <p:nvPr>
            <p:ph idx="1"/>
          </p:nvPr>
        </p:nvPicPr>
        <p:blipFill>
          <a:blip r:embed="rId2"/>
          <a:srcRect/>
          <a:stretch>
            <a:fillRect/>
          </a:stretch>
        </p:blipFill>
        <p:spPr bwMode="auto">
          <a:xfrm>
            <a:off x="990600" y="990600"/>
            <a:ext cx="7162800" cy="4876800"/>
          </a:xfrm>
          <a:prstGeom prst="rect">
            <a:avLst/>
          </a:prstGeom>
          <a:noFill/>
          <a:ln w="9525">
            <a:noFill/>
            <a:miter lim="800000"/>
            <a:headEnd/>
            <a:tailEnd/>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r>
              <a:rPr lang="en-IN" dirty="0" err="1" smtClean="0">
                <a:latin typeface="Bookman Old Style" pitchFamily="18" charset="0"/>
              </a:rPr>
              <a:t>Cassegrain</a:t>
            </a:r>
            <a:r>
              <a:rPr lang="en-IN" dirty="0" smtClean="0">
                <a:latin typeface="Bookman Old Style" pitchFamily="18" charset="0"/>
              </a:rPr>
              <a:t> antennas overcome most of the shortcomings of the prime focus fed parabolic reflector antennas. </a:t>
            </a:r>
            <a:endParaRPr lang="en-US" dirty="0" smtClean="0">
              <a:latin typeface="Bookman Old Style" pitchFamily="18" charset="0"/>
            </a:endParaRPr>
          </a:p>
          <a:p>
            <a:r>
              <a:rPr lang="en-IN" dirty="0" smtClean="0">
                <a:latin typeface="Bookman Old Style" pitchFamily="18" charset="0"/>
              </a:rPr>
              <a:t>The </a:t>
            </a:r>
            <a:r>
              <a:rPr lang="en-IN" dirty="0" err="1" smtClean="0">
                <a:latin typeface="Bookman Old Style" pitchFamily="18" charset="0"/>
              </a:rPr>
              <a:t>Cassegrain</a:t>
            </a:r>
            <a:r>
              <a:rPr lang="en-IN" dirty="0" smtClean="0">
                <a:latin typeface="Bookman Old Style" pitchFamily="18" charset="0"/>
              </a:rPr>
              <a:t> antenna uses a hyperbolic reflector placed in front of the main reflector, closer to the dish than the focus.</a:t>
            </a:r>
          </a:p>
          <a:p>
            <a:r>
              <a:rPr lang="en-IN" dirty="0" smtClean="0">
                <a:latin typeface="Bookman Old Style" pitchFamily="18" charset="0"/>
              </a:rPr>
              <a:t>This hyperbolic reflector receives the waves from the feed placed at the centre of the main reflector and bounces them back towards the main reflector.</a:t>
            </a:r>
            <a:endParaRPr lang="en-US" dirty="0" smtClean="0">
              <a:latin typeface="Bookman Old Style" pitchFamily="18" charset="0"/>
            </a:endParaRPr>
          </a:p>
          <a:p>
            <a:endParaRPr lang="en-US" dirty="0">
              <a:latin typeface="Bookman Old Style" pitchFamily="18"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IN" dirty="0" smtClean="0">
                <a:latin typeface="Bookman Old Style" pitchFamily="18" charset="0"/>
              </a:rPr>
              <a:t>Merits :</a:t>
            </a:r>
            <a:endParaRPr lang="en-US" dirty="0" smtClean="0">
              <a:latin typeface="Bookman Old Style" pitchFamily="18" charset="0"/>
            </a:endParaRPr>
          </a:p>
          <a:p>
            <a:pPr>
              <a:buNone/>
            </a:pPr>
            <a:r>
              <a:rPr lang="en-IN" dirty="0" smtClean="0">
                <a:latin typeface="Bookman Old Style" pitchFamily="18" charset="0"/>
              </a:rPr>
              <a:t>    Isolation of feed  leads its use in Low      noise applications.</a:t>
            </a:r>
            <a:endParaRPr lang="en-US" dirty="0" smtClean="0">
              <a:latin typeface="Bookman Old Style" pitchFamily="18" charset="0"/>
            </a:endParaRPr>
          </a:p>
          <a:p>
            <a:pPr>
              <a:buNone/>
            </a:pPr>
            <a:r>
              <a:rPr lang="en-IN" dirty="0" smtClean="0">
                <a:latin typeface="Bookman Old Style" pitchFamily="18" charset="0"/>
              </a:rPr>
              <a:t>    Directivity is high.</a:t>
            </a:r>
            <a:endParaRPr lang="en-US" dirty="0" smtClean="0">
              <a:latin typeface="Bookman Old Style" pitchFamily="18" charset="0"/>
            </a:endParaRPr>
          </a:p>
          <a:p>
            <a:pPr>
              <a:buNone/>
            </a:pPr>
            <a:r>
              <a:rPr lang="en-IN" dirty="0" smtClean="0">
                <a:latin typeface="Bookman Old Style" pitchFamily="18" charset="0"/>
              </a:rPr>
              <a:t>    Low cross polarization.</a:t>
            </a:r>
            <a:endParaRPr lang="en-US" dirty="0" smtClean="0">
              <a:latin typeface="Bookman Old Style" pitchFamily="18" charset="0"/>
            </a:endParaRPr>
          </a:p>
          <a:p>
            <a:r>
              <a:rPr lang="en-IN" dirty="0" smtClean="0">
                <a:latin typeface="Bookman Old Style" pitchFamily="18" charset="0"/>
              </a:rPr>
              <a:t>Demerit:</a:t>
            </a:r>
            <a:endParaRPr lang="en-US" dirty="0" smtClean="0">
              <a:latin typeface="Bookman Old Style" pitchFamily="18" charset="0"/>
            </a:endParaRPr>
          </a:p>
          <a:p>
            <a:pPr>
              <a:buNone/>
            </a:pPr>
            <a:r>
              <a:rPr lang="en-IN" dirty="0" smtClean="0">
                <a:latin typeface="Bookman Old Style" pitchFamily="18" charset="0"/>
              </a:rPr>
              <a:t>    Blockage due to secondary reflector</a:t>
            </a:r>
            <a:endParaRPr lang="en-US" dirty="0" smtClean="0">
              <a:latin typeface="Bookman Old Style" pitchFamily="18" charset="0"/>
            </a:endParaRPr>
          </a:p>
          <a:p>
            <a:endParaRPr lang="en-US"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200" dirty="0" smtClean="0">
                <a:latin typeface="Bookman Old Style" pitchFamily="18" charset="0"/>
              </a:rPr>
              <a:t>Offset fed </a:t>
            </a:r>
            <a:r>
              <a:rPr lang="en-IN" sz="3200" dirty="0" err="1" smtClean="0">
                <a:latin typeface="Bookman Old Style" pitchFamily="18" charset="0"/>
              </a:rPr>
              <a:t>Cassegrain</a:t>
            </a:r>
            <a:r>
              <a:rPr lang="en-IN" sz="3200" dirty="0" smtClean="0">
                <a:latin typeface="Bookman Old Style" pitchFamily="18" charset="0"/>
              </a:rPr>
              <a:t> reflector antenna</a:t>
            </a:r>
            <a:endParaRPr lang="en-US" sz="3200" dirty="0"/>
          </a:p>
        </p:txBody>
      </p:sp>
      <p:pic>
        <p:nvPicPr>
          <p:cNvPr id="4" name="Content Placeholder 3"/>
          <p:cNvPicPr>
            <a:picLocks noGrp="1"/>
          </p:cNvPicPr>
          <p:nvPr>
            <p:ph idx="1"/>
          </p:nvPr>
        </p:nvPicPr>
        <p:blipFill>
          <a:blip r:embed="rId2"/>
          <a:srcRect/>
          <a:stretch>
            <a:fillRect/>
          </a:stretch>
        </p:blipFill>
        <p:spPr bwMode="auto">
          <a:xfrm>
            <a:off x="990600" y="1529824"/>
            <a:ext cx="7086600" cy="428571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04801"/>
            <a:ext cx="8229600" cy="457199"/>
          </a:xfrm>
        </p:spPr>
        <p:txBody>
          <a:bodyPr>
            <a:normAutofit fontScale="90000"/>
          </a:bodyPr>
          <a:lstStyle/>
          <a:p>
            <a:r>
              <a:rPr lang="en-US" sz="2400" dirty="0" smtClean="0">
                <a:latin typeface="Bookman Old Style" pitchFamily="18" charset="0"/>
              </a:rPr>
              <a:t>What is Equinox how it differs from </a:t>
            </a:r>
            <a:r>
              <a:rPr lang="en-US" sz="2400" dirty="0" err="1" smtClean="0">
                <a:latin typeface="Bookman Old Style" pitchFamily="18" charset="0"/>
              </a:rPr>
              <a:t>solistice</a:t>
            </a:r>
            <a:endParaRPr lang="en-US" sz="2400" dirty="0">
              <a:latin typeface="Bookman Old Style" pitchFamily="18" charset="0"/>
            </a:endParaRPr>
          </a:p>
        </p:txBody>
      </p:sp>
      <p:sp>
        <p:nvSpPr>
          <p:cNvPr id="3" name="Subtitle 2"/>
          <p:cNvSpPr>
            <a:spLocks noGrp="1"/>
          </p:cNvSpPr>
          <p:nvPr>
            <p:ph type="subTitle" idx="1"/>
          </p:nvPr>
        </p:nvSpPr>
        <p:spPr>
          <a:xfrm>
            <a:off x="609600" y="1295400"/>
            <a:ext cx="8077200" cy="4343400"/>
          </a:xfrm>
        </p:spPr>
        <p:txBody>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0" y="914400"/>
            <a:ext cx="9144000" cy="5686425"/>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639762"/>
          </a:xfrm>
        </p:spPr>
        <p:txBody>
          <a:bodyPr>
            <a:noAutofit/>
          </a:bodyPr>
          <a:lstStyle/>
          <a:p>
            <a:r>
              <a:rPr lang="en-US" sz="3600" dirty="0" smtClean="0">
                <a:latin typeface="Bookman Old Style" pitchFamily="18" charset="0"/>
              </a:rPr>
              <a:t>Sun Transit Outage or Solar Outage</a:t>
            </a:r>
            <a:endParaRPr lang="en-US" sz="3600" dirty="0">
              <a:latin typeface="Bookman Old Style" pitchFamily="18" charset="0"/>
            </a:endParaRPr>
          </a:p>
        </p:txBody>
      </p:sp>
      <p:sp>
        <p:nvSpPr>
          <p:cNvPr id="3" name="Content Placeholder 2"/>
          <p:cNvSpPr>
            <a:spLocks noGrp="1"/>
          </p:cNvSpPr>
          <p:nvPr>
            <p:ph idx="1"/>
          </p:nvPr>
        </p:nvSpPr>
        <p:spPr>
          <a:xfrm>
            <a:off x="457200" y="914400"/>
            <a:ext cx="8229600" cy="5486400"/>
          </a:xfrm>
        </p:spPr>
        <p:txBody>
          <a:bodyPr>
            <a:normAutofit fontScale="92500" lnSpcReduction="20000"/>
          </a:bodyPr>
          <a:lstStyle/>
          <a:p>
            <a:r>
              <a:rPr lang="en-IN" dirty="0" smtClean="0">
                <a:latin typeface="Bookman Old Style" pitchFamily="18" charset="0"/>
              </a:rPr>
              <a:t>Sun transit outage is an interruption in or distortion of geostationary satellite signals caused by interference from solar radiation.</a:t>
            </a:r>
            <a:endParaRPr lang="en-US" dirty="0" smtClean="0">
              <a:latin typeface="Bookman Old Style" pitchFamily="18" charset="0"/>
            </a:endParaRPr>
          </a:p>
          <a:p>
            <a:r>
              <a:rPr lang="en-IN" dirty="0" smtClean="0">
                <a:latin typeface="Bookman Old Style" pitchFamily="18" charset="0"/>
              </a:rPr>
              <a:t> This effect lasts for 6 days around the equinoxes. They occur for a maximum period of 10 minutes.</a:t>
            </a:r>
          </a:p>
          <a:p>
            <a:r>
              <a:rPr lang="en-IN" dirty="0" smtClean="0">
                <a:latin typeface="Bookman Old Style" pitchFamily="18" charset="0"/>
              </a:rPr>
              <a:t>Generally, sun outages occur in February, March, September and October.</a:t>
            </a:r>
          </a:p>
          <a:p>
            <a:r>
              <a:rPr lang="en-IN" dirty="0" smtClean="0">
                <a:latin typeface="Bookman Old Style" pitchFamily="18" charset="0"/>
              </a:rPr>
              <a:t>The effects of a sun outage can include partial degradation, that is, an increase in the error rate, or total destruction of the signal.</a:t>
            </a:r>
          </a:p>
          <a:p>
            <a:endParaRPr lang="en-US" dirty="0" smtClean="0">
              <a:latin typeface="Bookman Old Style" pitchFamily="18" charset="0"/>
            </a:endParaRPr>
          </a:p>
          <a:p>
            <a:endParaRPr lang="en-US"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1"/>
            <a:ext cx="8229600" cy="5410200"/>
          </a:xfrm>
        </p:spPr>
        <p:txBody>
          <a:bodyPr/>
          <a:lstStyle/>
          <a:p>
            <a:r>
              <a:rPr lang="en-US" dirty="0" smtClean="0">
                <a:latin typeface="Bookman Old Style" pitchFamily="18" charset="0"/>
              </a:rPr>
              <a:t>Symmetrical </a:t>
            </a:r>
            <a:r>
              <a:rPr lang="en-US" dirty="0" err="1" smtClean="0">
                <a:latin typeface="Bookman Old Style" pitchFamily="18" charset="0"/>
              </a:rPr>
              <a:t>cassegrain</a:t>
            </a:r>
            <a:r>
              <a:rPr lang="en-US" dirty="0" smtClean="0">
                <a:latin typeface="Bookman Old Style" pitchFamily="18" charset="0"/>
              </a:rPr>
              <a:t> systems usually produce large aperture blockage, which can be  minimized by choosing the diameter of the secondary reflector equal to that of the feed. Blockage can be completely eliminated by offsetting both the feed as well as the secondary reflector.</a:t>
            </a:r>
            <a:endParaRPr lang="en-US" dirty="0">
              <a:latin typeface="Bookman Old Style" pitchFamily="18"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IN" dirty="0" smtClean="0">
                <a:latin typeface="Bookman Old Style" pitchFamily="18" charset="0"/>
              </a:rPr>
              <a:t>Merits :</a:t>
            </a:r>
            <a:endParaRPr lang="en-US" dirty="0" smtClean="0">
              <a:latin typeface="Bookman Old Style" pitchFamily="18" charset="0"/>
            </a:endParaRPr>
          </a:p>
          <a:p>
            <a:pPr>
              <a:buNone/>
            </a:pPr>
            <a:r>
              <a:rPr lang="en-IN" dirty="0" smtClean="0">
                <a:latin typeface="Bookman Old Style" pitchFamily="18" charset="0"/>
              </a:rPr>
              <a:t>    Isolation due to feed</a:t>
            </a:r>
            <a:endParaRPr lang="en-US" dirty="0" smtClean="0">
              <a:latin typeface="Bookman Old Style" pitchFamily="18" charset="0"/>
            </a:endParaRPr>
          </a:p>
          <a:p>
            <a:pPr>
              <a:buNone/>
            </a:pPr>
            <a:r>
              <a:rPr lang="en-IN" dirty="0" smtClean="0">
                <a:latin typeface="Bookman Old Style" pitchFamily="18" charset="0"/>
              </a:rPr>
              <a:t>    No blockage due to the secondary    reflector </a:t>
            </a:r>
            <a:endParaRPr lang="en-US" dirty="0" smtClean="0">
              <a:latin typeface="Bookman Old Style" pitchFamily="18" charset="0"/>
            </a:endParaRPr>
          </a:p>
          <a:p>
            <a:r>
              <a:rPr lang="en-IN" dirty="0" smtClean="0">
                <a:latin typeface="Bookman Old Style" pitchFamily="18" charset="0"/>
              </a:rPr>
              <a:t>Demerit</a:t>
            </a:r>
            <a:endParaRPr lang="en-US" dirty="0" smtClean="0">
              <a:latin typeface="Bookman Old Style" pitchFamily="18" charset="0"/>
            </a:endParaRPr>
          </a:p>
          <a:p>
            <a:pPr>
              <a:buNone/>
            </a:pPr>
            <a:r>
              <a:rPr lang="en-IN" dirty="0" smtClean="0">
                <a:latin typeface="Bookman Old Style" pitchFamily="18" charset="0"/>
              </a:rPr>
              <a:t>    Cross Polarization</a:t>
            </a:r>
            <a:endParaRPr lang="en-US" dirty="0">
              <a:latin typeface="Bookman Old Style" pitchFamily="18"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IN" dirty="0" smtClean="0">
                <a:latin typeface="Bookman Old Style" pitchFamily="18" charset="0"/>
              </a:rPr>
              <a:t/>
            </a:r>
            <a:br>
              <a:rPr lang="en-IN" dirty="0" smtClean="0">
                <a:latin typeface="Bookman Old Style" pitchFamily="18" charset="0"/>
              </a:rPr>
            </a:br>
            <a:r>
              <a:rPr lang="en-IN" dirty="0" smtClean="0">
                <a:latin typeface="Bookman Old Style" pitchFamily="18" charset="0"/>
              </a:rPr>
              <a:t>Gregorian antenna</a:t>
            </a:r>
            <a:r>
              <a:rPr lang="en-US" dirty="0" smtClean="0">
                <a:latin typeface="Bookman Old Style" pitchFamily="18" charset="0"/>
              </a:rPr>
              <a:t/>
            </a:r>
            <a:br>
              <a:rPr lang="en-US" dirty="0" smtClean="0">
                <a:latin typeface="Bookman Old Style" pitchFamily="18" charset="0"/>
              </a:rPr>
            </a:br>
            <a:endParaRPr lang="en-US" dirty="0">
              <a:latin typeface="Bookman Old Style" pitchFamily="18" charset="0"/>
            </a:endParaRPr>
          </a:p>
        </p:txBody>
      </p:sp>
      <p:pic>
        <p:nvPicPr>
          <p:cNvPr id="4" name="Content Placeholder 3"/>
          <p:cNvPicPr>
            <a:picLocks noGrp="1"/>
          </p:cNvPicPr>
          <p:nvPr>
            <p:ph idx="1"/>
          </p:nvPr>
        </p:nvPicPr>
        <p:blipFill>
          <a:blip r:embed="rId2"/>
          <a:srcRect/>
          <a:stretch>
            <a:fillRect/>
          </a:stretch>
        </p:blipFill>
        <p:spPr bwMode="auto">
          <a:xfrm>
            <a:off x="533400" y="1457820"/>
            <a:ext cx="3810001" cy="3952380"/>
          </a:xfrm>
          <a:prstGeom prst="rect">
            <a:avLst/>
          </a:prstGeom>
          <a:noFill/>
          <a:ln w="9525">
            <a:noFill/>
            <a:miter lim="800000"/>
            <a:headEnd/>
            <a:tailEnd/>
          </a:ln>
        </p:spPr>
      </p:pic>
      <p:pic>
        <p:nvPicPr>
          <p:cNvPr id="1026" name="Picture 2"/>
          <p:cNvPicPr>
            <a:picLocks noChangeAspect="1" noChangeArrowheads="1"/>
          </p:cNvPicPr>
          <p:nvPr/>
        </p:nvPicPr>
        <p:blipFill>
          <a:blip r:embed="rId3"/>
          <a:srcRect/>
          <a:stretch>
            <a:fillRect/>
          </a:stretch>
        </p:blipFill>
        <p:spPr bwMode="auto">
          <a:xfrm>
            <a:off x="4953000" y="1371600"/>
            <a:ext cx="4191000" cy="3733800"/>
          </a:xfrm>
          <a:prstGeom prst="rect">
            <a:avLst/>
          </a:prstGeom>
          <a:noFill/>
          <a:ln w="9525">
            <a:noFill/>
            <a:miter lim="800000"/>
            <a:headEnd/>
            <a:tailEnd/>
          </a:ln>
          <a:effec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IN" dirty="0" smtClean="0">
                <a:latin typeface="Bookman Old Style" pitchFamily="18" charset="0"/>
              </a:rPr>
              <a:t>Gregorian antenna</a:t>
            </a:r>
            <a:endParaRPr lang="en-US" dirty="0"/>
          </a:p>
        </p:txBody>
      </p:sp>
      <p:sp>
        <p:nvSpPr>
          <p:cNvPr id="3" name="Content Placeholder 2"/>
          <p:cNvSpPr>
            <a:spLocks noGrp="1"/>
          </p:cNvSpPr>
          <p:nvPr>
            <p:ph idx="1"/>
          </p:nvPr>
        </p:nvSpPr>
        <p:spPr>
          <a:xfrm>
            <a:off x="457200" y="1219200"/>
            <a:ext cx="8229600" cy="4906963"/>
          </a:xfrm>
        </p:spPr>
        <p:txBody>
          <a:bodyPr/>
          <a:lstStyle/>
          <a:p>
            <a:r>
              <a:rPr lang="en-US" dirty="0" smtClean="0">
                <a:latin typeface="Bookman Old Style" pitchFamily="18" charset="0"/>
              </a:rPr>
              <a:t>An advantage of using the ellipsoidal sub-reflector is that the feed and sub-reflector edges are subject to less radiation and consequently less interference is caused.</a:t>
            </a:r>
            <a:endParaRPr lang="en-US" dirty="0">
              <a:latin typeface="Bookman Old Style" pitchFamily="18"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0" y="0"/>
            <a:ext cx="8839200" cy="6019800"/>
          </a:xfrm>
          <a:prstGeom prst="rect">
            <a:avLst/>
          </a:prstGeom>
          <a:noFill/>
          <a:ln w="9525">
            <a:noFill/>
            <a:miter lim="800000"/>
            <a:headEnd/>
            <a:tailEnd/>
          </a:ln>
          <a:effec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a:stretch>
            <a:fillRect/>
          </a:stretch>
        </p:blipFill>
        <p:spPr bwMode="auto">
          <a:xfrm>
            <a:off x="990600" y="838200"/>
            <a:ext cx="7391400" cy="5287963"/>
          </a:xfrm>
          <a:prstGeom prst="rect">
            <a:avLst/>
          </a:prstGeom>
          <a:noFill/>
          <a:ln w="9525">
            <a:noFill/>
            <a:miter lim="800000"/>
            <a:headEnd/>
            <a:tailEnd/>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r>
              <a:rPr lang="en-IN" dirty="0" smtClean="0">
                <a:latin typeface="Bookman Old Style" pitchFamily="18" charset="0"/>
              </a:rPr>
              <a:t>Gregorian antenna uses a concave secondary reflector just behind the prime focus. </a:t>
            </a:r>
            <a:endParaRPr lang="en-US" dirty="0" smtClean="0">
              <a:latin typeface="Bookman Old Style" pitchFamily="18" charset="0"/>
            </a:endParaRPr>
          </a:p>
          <a:p>
            <a:r>
              <a:rPr lang="en-IN" dirty="0" smtClean="0">
                <a:latin typeface="Bookman Old Style" pitchFamily="18" charset="0"/>
              </a:rPr>
              <a:t>The purpose of this reflector is also to bounce the waves back towards the dish. The front end in this case is located between the secondary reflector and the main reflector. </a:t>
            </a:r>
            <a:endParaRPr lang="en-US" dirty="0" smtClean="0">
              <a:latin typeface="Bookman Old Style" pitchFamily="18" charset="0"/>
            </a:endParaRPr>
          </a:p>
          <a:p>
            <a:r>
              <a:rPr lang="en-IN" dirty="0" smtClean="0">
                <a:latin typeface="Bookman Old Style" pitchFamily="18" charset="0"/>
              </a:rPr>
              <a:t>Offset feed configuration is also possible in case of Gregorian antenna.</a:t>
            </a:r>
            <a:endParaRPr lang="en-US" dirty="0" smtClean="0">
              <a:latin typeface="Bookman Old Style" pitchFamily="18" charset="0"/>
            </a:endParaRPr>
          </a:p>
          <a:p>
            <a:endParaRPr lang="en-US"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3200" dirty="0" smtClean="0">
                <a:latin typeface="Bookman Old Style" pitchFamily="18" charset="0"/>
              </a:rPr>
              <a:t>Test Equipment Measurements on G/T </a:t>
            </a:r>
            <a:endParaRPr lang="en-US" sz="3200" dirty="0">
              <a:latin typeface="Bookman Old Style" pitchFamily="18" charset="0"/>
            </a:endParaRPr>
          </a:p>
        </p:txBody>
      </p:sp>
      <p:pic>
        <p:nvPicPr>
          <p:cNvPr id="4" name="Content Placeholder 3"/>
          <p:cNvPicPr>
            <a:picLocks noGrp="1"/>
          </p:cNvPicPr>
          <p:nvPr>
            <p:ph idx="1"/>
          </p:nvPr>
        </p:nvPicPr>
        <p:blipFill>
          <a:blip r:embed="rId2"/>
          <a:srcRect/>
          <a:stretch>
            <a:fillRect/>
          </a:stretch>
        </p:blipFill>
        <p:spPr bwMode="auto">
          <a:xfrm>
            <a:off x="614857" y="685800"/>
            <a:ext cx="7914286" cy="5410200"/>
          </a:xfrm>
          <a:prstGeom prst="rect">
            <a:avLst/>
          </a:prstGeom>
          <a:noFill/>
          <a:ln w="9525">
            <a:noFill/>
            <a:miter lim="800000"/>
            <a:headEnd/>
            <a:tailEnd/>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US" dirty="0" smtClean="0">
                <a:latin typeface="Bookman Old Style" pitchFamily="18" charset="0"/>
              </a:rPr>
              <a:t>Receiver Figure-of-merit (G/T ): As it is effectively a measurement of the  sensitivity of the receiving antenna to weak signals, the larger the value of receiver figure-of-merit.</a:t>
            </a:r>
          </a:p>
          <a:p>
            <a:r>
              <a:rPr lang="en-US" dirty="0" smtClean="0">
                <a:latin typeface="Bookman Old Style" pitchFamily="18" charset="0"/>
              </a:rPr>
              <a:t>The figure-of-merit is therefore defined by a parameter called G/T ratio, which is the ratio of receiving antenna gain to system noise temperature. G/T is expressed in dB/K.</a:t>
            </a:r>
            <a:endParaRPr lang="en-US" dirty="0">
              <a:latin typeface="Bookman Old Style" pitchFamily="18"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lstStyle/>
          <a:p>
            <a:r>
              <a:rPr lang="en-US" dirty="0" smtClean="0">
                <a:latin typeface="Bookman Old Style" pitchFamily="18" charset="0"/>
              </a:rPr>
              <a:t>For any practical communication link, EIRP of the satellite transmitting antenna and the G/T of the Earth station receiving antenna and the EIRP of the Earth station transmitting antenna and G/T of the satellite receiving antenna have to work together to get the desired results.</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latin typeface="Bookman Old Style" pitchFamily="18" charset="0"/>
              </a:rPr>
              <a:t>Look Angle Determination</a:t>
            </a:r>
            <a:endParaRPr lang="en-US" sz="4000" dirty="0">
              <a:latin typeface="Bookman Old Style" pitchFamily="18" charset="0"/>
            </a:endParaRPr>
          </a:p>
        </p:txBody>
      </p:sp>
      <p:sp>
        <p:nvSpPr>
          <p:cNvPr id="3" name="Content Placeholder 2"/>
          <p:cNvSpPr>
            <a:spLocks noGrp="1"/>
          </p:cNvSpPr>
          <p:nvPr>
            <p:ph idx="1"/>
          </p:nvPr>
        </p:nvSpPr>
        <p:spPr>
          <a:xfrm>
            <a:off x="457200" y="1066800"/>
            <a:ext cx="8077200" cy="5059363"/>
          </a:xfrm>
        </p:spPr>
        <p:txBody>
          <a:bodyPr>
            <a:normAutofit lnSpcReduction="10000"/>
          </a:bodyPr>
          <a:lstStyle/>
          <a:p>
            <a:r>
              <a:rPr lang="en-IN" i="1" dirty="0" smtClean="0">
                <a:latin typeface="Bookman Old Style" pitchFamily="18" charset="0"/>
              </a:rPr>
              <a:t>Look Angle</a:t>
            </a:r>
            <a:r>
              <a:rPr lang="en-IN" dirty="0" smtClean="0">
                <a:latin typeface="Bookman Old Style" pitchFamily="18" charset="0"/>
              </a:rPr>
              <a:t> : The coordinates to which an earth station must point to communicate with a satellite, these are Azimuth(AZ) and Elevation angle(EL).</a:t>
            </a:r>
            <a:endParaRPr lang="en-US" dirty="0" smtClean="0">
              <a:latin typeface="Bookman Old Style" pitchFamily="18" charset="0"/>
            </a:endParaRPr>
          </a:p>
          <a:p>
            <a:r>
              <a:rPr lang="en-IN" dirty="0" smtClean="0">
                <a:latin typeface="Bookman Old Style" pitchFamily="18" charset="0"/>
              </a:rPr>
              <a:t>The look angles for the ground station antenna are Azimuth and Elevation angles. They are required at the antenna so that it points directly at the satellite.</a:t>
            </a:r>
            <a:endParaRPr lang="en-US" dirty="0" smtClean="0">
              <a:latin typeface="Bookman Old Style" pitchFamily="18" charset="0"/>
            </a:endParaRPr>
          </a:p>
          <a:p>
            <a:endParaRPr lang="en-US" dirty="0"/>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600" dirty="0" smtClean="0">
                <a:latin typeface="Bookman Old Style" pitchFamily="18" charset="0"/>
              </a:rPr>
              <a:t>Satellite Telephony</a:t>
            </a:r>
            <a:endParaRPr lang="en-US" sz="3600" dirty="0">
              <a:latin typeface="Bookman Old Style" pitchFamily="18" charset="0"/>
            </a:endParaRPr>
          </a:p>
        </p:txBody>
      </p:sp>
      <p:pic>
        <p:nvPicPr>
          <p:cNvPr id="3074" name="Picture 2"/>
          <p:cNvPicPr>
            <a:picLocks noGrp="1" noChangeAspect="1" noChangeArrowheads="1"/>
          </p:cNvPicPr>
          <p:nvPr>
            <p:ph idx="1"/>
          </p:nvPr>
        </p:nvPicPr>
        <p:blipFill>
          <a:blip r:embed="rId2"/>
          <a:srcRect/>
          <a:stretch>
            <a:fillRect/>
          </a:stretch>
        </p:blipFill>
        <p:spPr bwMode="auto">
          <a:xfrm>
            <a:off x="533400" y="838200"/>
            <a:ext cx="8153399" cy="5257800"/>
          </a:xfrm>
          <a:prstGeom prst="rect">
            <a:avLst/>
          </a:prstGeom>
          <a:noFill/>
          <a:ln w="9525">
            <a:noFill/>
            <a:miter lim="800000"/>
            <a:headEnd/>
            <a:tailEnd/>
          </a:ln>
          <a:effec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r>
              <a:rPr lang="en-US" dirty="0" smtClean="0">
                <a:latin typeface="Bookman Old Style" pitchFamily="18" charset="0"/>
              </a:rPr>
              <a:t>Satellites provide both long distance point-to-point trunk telephony services as well as mobile telephony services, either to complement or to bypass terrestrial networks</a:t>
            </a:r>
            <a:r>
              <a:rPr lang="en-US" dirty="0" smtClean="0"/>
              <a:t>.</a:t>
            </a:r>
          </a:p>
          <a:p>
            <a:r>
              <a:rPr lang="en-US" dirty="0" smtClean="0">
                <a:latin typeface="Bookman Old Style" pitchFamily="18" charset="0"/>
              </a:rPr>
              <a:t>Satellite telephones either allow the users to access the regular terrestrial telephone network or place the call through a satellite link.</a:t>
            </a:r>
          </a:p>
          <a:p>
            <a:endParaRPr lang="en-US"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r>
              <a:rPr lang="en-US" dirty="0" smtClean="0">
                <a:latin typeface="Bookman Old Style" pitchFamily="18" charset="0"/>
              </a:rPr>
              <a:t>Single GEO satellites or a constellation of LEO, MEO and GEO satellites are used for providing telephony services.</a:t>
            </a:r>
          </a:p>
          <a:p>
            <a:r>
              <a:rPr lang="en-US" dirty="0" smtClean="0">
                <a:latin typeface="Bookman Old Style" pitchFamily="18" charset="0"/>
              </a:rPr>
              <a:t>Telephone satellite links generally employ circuit-switched systems</a:t>
            </a:r>
            <a:r>
              <a:rPr lang="en-US" dirty="0" smtClean="0"/>
              <a:t> </a:t>
            </a:r>
            <a:r>
              <a:rPr lang="en-US" dirty="0" smtClean="0">
                <a:latin typeface="Bookman Old Style" pitchFamily="18" charset="0"/>
              </a:rPr>
              <a:t>for the limited duration of the call. However, sometimes dedicated or pre-assigned bandwidth services are used.</a:t>
            </a:r>
            <a:endParaRPr lang="en-US" dirty="0">
              <a:latin typeface="Bookman Old Style" pitchFamily="18"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latin typeface="Bookman Old Style" pitchFamily="18" charset="0"/>
              </a:rPr>
              <a:t>Satellite Television</a:t>
            </a:r>
            <a:endParaRPr lang="en-US" dirty="0">
              <a:latin typeface="Bookman Old Style" pitchFamily="18" charset="0"/>
            </a:endParaRPr>
          </a:p>
        </p:txBody>
      </p:sp>
      <p:sp>
        <p:nvSpPr>
          <p:cNvPr id="3" name="Content Placeholder 2"/>
          <p:cNvSpPr>
            <a:spLocks noGrp="1"/>
          </p:cNvSpPr>
          <p:nvPr>
            <p:ph idx="1"/>
          </p:nvPr>
        </p:nvSpPr>
        <p:spPr>
          <a:xfrm>
            <a:off x="457200" y="914400"/>
            <a:ext cx="8229600" cy="5211763"/>
          </a:xfrm>
        </p:spPr>
        <p:txBody>
          <a:bodyPr/>
          <a:lstStyle/>
          <a:p>
            <a:r>
              <a:rPr lang="en-US" dirty="0" smtClean="0">
                <a:latin typeface="Bookman Old Style" pitchFamily="18" charset="0"/>
              </a:rPr>
              <a:t>Satellite television basically refers to the use of satellites for relaying TV programmes from a central broadcasting centre to a large geographical area.</a:t>
            </a:r>
          </a:p>
          <a:p>
            <a:endParaRPr lang="en-US" dirty="0"/>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p:cNvPicPr>
            <a:picLocks noGrp="1" noChangeAspect="1" noChangeArrowheads="1"/>
          </p:cNvPicPr>
          <p:nvPr>
            <p:ph idx="1"/>
          </p:nvPr>
        </p:nvPicPr>
        <p:blipFill>
          <a:blip r:embed="rId2"/>
          <a:srcRect/>
          <a:stretch>
            <a:fillRect/>
          </a:stretch>
        </p:blipFill>
        <p:spPr bwMode="auto">
          <a:xfrm>
            <a:off x="1066800" y="2182019"/>
            <a:ext cx="6248399" cy="3609181"/>
          </a:xfrm>
          <a:prstGeom prst="rect">
            <a:avLst/>
          </a:prstGeom>
          <a:noFill/>
          <a:ln w="9525">
            <a:noFill/>
            <a:miter lim="800000"/>
            <a:headEnd/>
            <a:tailEnd/>
          </a:ln>
          <a:effec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0" y="0"/>
            <a:ext cx="9144000" cy="6172200"/>
          </a:xfrm>
          <a:prstGeom prst="rect">
            <a:avLst/>
          </a:prstGeom>
          <a:noFill/>
          <a:ln w="9525">
            <a:noFill/>
            <a:miter lim="800000"/>
            <a:headEnd/>
            <a:tailEnd/>
          </a:ln>
          <a:effec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lnSpcReduction="10000"/>
          </a:bodyPr>
          <a:lstStyle/>
          <a:p>
            <a:r>
              <a:rPr lang="en-US" dirty="0" smtClean="0">
                <a:latin typeface="Bookman Old Style" pitchFamily="18" charset="0"/>
              </a:rPr>
              <a:t>Programming sources are simply the channels that provide programming for broadcast. The provider doesn’t create original programming itself; it pays other companies (HBO, or ESPN) for the right to broadcast their content via satellite. In this way, the provider is kind of like a broker between you and the actual programming sources. (Cable TV companies work on the same principle.)</a:t>
            </a:r>
          </a:p>
          <a:p>
            <a:endParaRPr lang="en-US"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dirty="0" smtClean="0">
                <a:latin typeface="Bookman Old Style" pitchFamily="18" charset="0"/>
              </a:rPr>
              <a:t>The broadcast center is the central hub of the system. At the broadcast center, the TV provider receives signals from various programming sources and beams a broadcast signal to satellites in geosynchronous orbit.</a:t>
            </a:r>
          </a:p>
          <a:p>
            <a:r>
              <a:rPr lang="en-US" dirty="0" smtClean="0">
                <a:latin typeface="Bookman Old Style" pitchFamily="18" charset="0"/>
              </a:rPr>
              <a:t>The satellites receive the signals from the broadcast station and rebroadcast them to Earth.</a:t>
            </a:r>
          </a:p>
          <a:p>
            <a:endParaRPr lang="en-US"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lstStyle/>
          <a:p>
            <a:r>
              <a:rPr lang="en-US" dirty="0" smtClean="0">
                <a:latin typeface="Bookman Old Style" pitchFamily="18" charset="0"/>
              </a:rPr>
              <a:t>The viewer’s dish picks up the signal from the satellite (or multiple satellites in the same part of the sky) and passes it on to the receiver in the viewer’s house.</a:t>
            </a:r>
          </a:p>
          <a:p>
            <a:r>
              <a:rPr lang="en-US" dirty="0" smtClean="0">
                <a:latin typeface="Bookman Old Style" pitchFamily="18" charset="0"/>
              </a:rPr>
              <a:t>The receiver processes the signal and passes it on to a standard TV.</a:t>
            </a:r>
          </a:p>
          <a:p>
            <a:endParaRPr lang="en-US" dirty="0">
              <a:latin typeface="Bookman Old Style" pitchFamily="18" charset="0"/>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
            </a:r>
            <a:br>
              <a:rPr lang="en-US" dirty="0" smtClean="0"/>
            </a:br>
            <a:r>
              <a:rPr lang="en-US" dirty="0" smtClean="0">
                <a:latin typeface="Bookman Old Style" pitchFamily="18" charset="0"/>
              </a:rPr>
              <a:t>Satellite Radio</a:t>
            </a:r>
            <a:r>
              <a:rPr lang="en-US" dirty="0" smtClean="0"/>
              <a:t/>
            </a:r>
            <a:br>
              <a:rPr lang="en-US" dirty="0" smtClean="0"/>
            </a:br>
            <a:endParaRPr lang="en-US" dirty="0"/>
          </a:p>
        </p:txBody>
      </p:sp>
      <p:pic>
        <p:nvPicPr>
          <p:cNvPr id="4" name="Content Placeholder 3"/>
          <p:cNvPicPr>
            <a:picLocks noGrp="1"/>
          </p:cNvPicPr>
          <p:nvPr>
            <p:ph idx="1"/>
          </p:nvPr>
        </p:nvPicPr>
        <p:blipFill>
          <a:blip r:embed="rId2"/>
          <a:srcRect/>
          <a:stretch>
            <a:fillRect/>
          </a:stretch>
        </p:blipFill>
        <p:spPr bwMode="auto">
          <a:xfrm>
            <a:off x="457200" y="1524000"/>
            <a:ext cx="8077200" cy="4876799"/>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latin typeface="Bookman Old Style" pitchFamily="18" charset="0"/>
              </a:rPr>
              <a:t>Look Angle Determination</a:t>
            </a:r>
            <a:endParaRPr lang="en-US" dirty="0"/>
          </a:p>
        </p:txBody>
      </p:sp>
      <p:sp>
        <p:nvSpPr>
          <p:cNvPr id="3" name="Content Placeholder 2"/>
          <p:cNvSpPr>
            <a:spLocks noGrp="1"/>
          </p:cNvSpPr>
          <p:nvPr>
            <p:ph idx="1"/>
          </p:nvPr>
        </p:nvSpPr>
        <p:spPr>
          <a:xfrm>
            <a:off x="457200" y="1143000"/>
            <a:ext cx="8229600" cy="4983163"/>
          </a:xfrm>
        </p:spPr>
        <p:txBody>
          <a:bodyPr/>
          <a:lstStyle/>
          <a:p>
            <a:r>
              <a:rPr lang="en-IN" dirty="0" smtClean="0"/>
              <a:t> </a:t>
            </a:r>
            <a:r>
              <a:rPr lang="en-IN" dirty="0" smtClean="0">
                <a:latin typeface="Bookman Old Style" pitchFamily="18" charset="0"/>
              </a:rPr>
              <a:t>Look angles are calculated by considering the </a:t>
            </a:r>
            <a:r>
              <a:rPr lang="en-IN" b="1" i="1" u="sng" dirty="0" smtClean="0">
                <a:solidFill>
                  <a:srgbClr val="FF0000"/>
                </a:solidFill>
                <a:latin typeface="Bookman Old Style" pitchFamily="18" charset="0"/>
              </a:rPr>
              <a:t>elliptical orbit</a:t>
            </a:r>
            <a:r>
              <a:rPr lang="en-IN" u="sng" dirty="0" smtClean="0">
                <a:solidFill>
                  <a:srgbClr val="FF0000"/>
                </a:solidFill>
                <a:latin typeface="Bookman Old Style" pitchFamily="18" charset="0"/>
              </a:rPr>
              <a:t>. </a:t>
            </a:r>
            <a:r>
              <a:rPr lang="en-IN" dirty="0" smtClean="0">
                <a:latin typeface="Bookman Old Style" pitchFamily="18" charset="0"/>
              </a:rPr>
              <a:t>These </a:t>
            </a:r>
            <a:r>
              <a:rPr lang="en-IN" b="1" dirty="0" smtClean="0">
                <a:latin typeface="Bookman Old Style" pitchFamily="18" charset="0"/>
              </a:rPr>
              <a:t>angles change </a:t>
            </a:r>
            <a:r>
              <a:rPr lang="en-IN" dirty="0" smtClean="0">
                <a:latin typeface="Bookman Old Style" pitchFamily="18" charset="0"/>
              </a:rPr>
              <a:t>in order to track the satellite.</a:t>
            </a:r>
          </a:p>
          <a:p>
            <a:r>
              <a:rPr lang="en-IN" dirty="0" smtClean="0">
                <a:latin typeface="Bookman Old Style" pitchFamily="18" charset="0"/>
              </a:rPr>
              <a:t> For </a:t>
            </a:r>
            <a:r>
              <a:rPr lang="en-IN" b="1" i="1" u="sng" dirty="0" smtClean="0">
                <a:solidFill>
                  <a:srgbClr val="FF0000"/>
                </a:solidFill>
                <a:latin typeface="Bookman Old Style" pitchFamily="18" charset="0"/>
              </a:rPr>
              <a:t>Circular </a:t>
            </a:r>
            <a:r>
              <a:rPr lang="en-IN" b="1" u="sng" dirty="0" smtClean="0">
                <a:solidFill>
                  <a:srgbClr val="FF0000"/>
                </a:solidFill>
                <a:latin typeface="Bookman Old Style" pitchFamily="18" charset="0"/>
              </a:rPr>
              <a:t>or </a:t>
            </a:r>
            <a:r>
              <a:rPr lang="en-IN" b="1" i="1" u="sng" dirty="0" smtClean="0">
                <a:solidFill>
                  <a:srgbClr val="FF0000"/>
                </a:solidFill>
                <a:latin typeface="Bookman Old Style" pitchFamily="18" charset="0"/>
              </a:rPr>
              <a:t>geostationary orbit</a:t>
            </a:r>
            <a:r>
              <a:rPr lang="en-IN" dirty="0" smtClean="0">
                <a:latin typeface="Bookman Old Style" pitchFamily="18" charset="0"/>
              </a:rPr>
              <a:t>, these </a:t>
            </a:r>
            <a:r>
              <a:rPr lang="en-IN" b="1" dirty="0" smtClean="0">
                <a:latin typeface="Bookman Old Style" pitchFamily="18" charset="0"/>
              </a:rPr>
              <a:t>angels values does not change </a:t>
            </a:r>
            <a:r>
              <a:rPr lang="en-IN" dirty="0" smtClean="0">
                <a:latin typeface="Bookman Old Style" pitchFamily="18" charset="0"/>
              </a:rPr>
              <a:t>as the satellites are stationary with respect to earth.</a:t>
            </a:r>
            <a:endParaRPr lang="en-US" dirty="0">
              <a:latin typeface="Bookman Old Style" pitchFamily="18"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534400" cy="5592763"/>
          </a:xfrm>
        </p:spPr>
        <p:txBody>
          <a:bodyPr/>
          <a:lstStyle/>
          <a:p>
            <a:r>
              <a:rPr lang="en-US" dirty="0" smtClean="0">
                <a:latin typeface="Bookman Old Style" pitchFamily="18" charset="0"/>
              </a:rPr>
              <a:t>A satellite providing high fidelity audio broadcast services to the broadcast radio stations is referred to as a satellite radio and is a major revolution in the field of radio systems.</a:t>
            </a:r>
          </a:p>
          <a:p>
            <a:r>
              <a:rPr lang="en-US" dirty="0" smtClean="0">
                <a:latin typeface="Bookman Old Style" pitchFamily="18" charset="0"/>
              </a:rPr>
              <a:t>Sound quality is excellent in this case due to a wide audio bandwidth of 5–15 kHz and low noise provided over the satellite link</a:t>
            </a:r>
            <a:r>
              <a:rPr lang="en-US" dirty="0" smtClean="0"/>
              <a:t>.</a:t>
            </a:r>
            <a:endParaRPr lang="en-US" dirty="0">
              <a:latin typeface="Bookman Old Style" pitchFamily="18"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lnSpcReduction="10000"/>
          </a:bodyPr>
          <a:lstStyle/>
          <a:p>
            <a:r>
              <a:rPr lang="en-US" dirty="0" smtClean="0">
                <a:latin typeface="Bookman Old Style" pitchFamily="18" charset="0"/>
              </a:rPr>
              <a:t>The audio signals from various music channels, news and sports centres are transmitted by the satellite to a conventional AM or FM radio station.</a:t>
            </a:r>
          </a:p>
          <a:p>
            <a:r>
              <a:rPr lang="en-US" dirty="0" smtClean="0">
                <a:latin typeface="Bookman Old Style" pitchFamily="18" charset="0"/>
              </a:rPr>
              <a:t>Some of the major providers of satellite radio services include Sirius and XM Radio of the USA</a:t>
            </a:r>
            <a:r>
              <a:rPr lang="en-US" dirty="0" smtClean="0"/>
              <a:t>.</a:t>
            </a:r>
          </a:p>
          <a:p>
            <a:r>
              <a:rPr lang="en-US" dirty="0" smtClean="0">
                <a:latin typeface="Bookman Old Style" pitchFamily="18" charset="0"/>
              </a:rPr>
              <a:t>The signal contains not only the encoded sound but also </a:t>
            </a:r>
            <a:r>
              <a:rPr lang="en-US" dirty="0" smtClean="0">
                <a:latin typeface="Bookman Old Style" pitchFamily="18" charset="0"/>
                <a:hlinkClick r:id="rId2"/>
              </a:rPr>
              <a:t>information about the broadcast</a:t>
            </a:r>
            <a:r>
              <a:rPr lang="en-US" dirty="0" smtClean="0">
                <a:latin typeface="Bookman Old Style" pitchFamily="18" charset="0"/>
              </a:rPr>
              <a:t>. This is how the title, artist and other related information comes to be displayed on the radio.</a:t>
            </a:r>
            <a:endParaRPr lang="en-US" dirty="0">
              <a:latin typeface="Bookman Old Style" pitchFamily="18" charset="0"/>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dirty="0" smtClean="0">
                <a:latin typeface="Bookman Old Style" pitchFamily="18" charset="0"/>
              </a:rPr>
              <a:t>Sometimes there are buildings which can block out the satellite signal. This problem is solved by using ground transmitters in conjunction with the existing equipment</a:t>
            </a:r>
            <a:endParaRPr lang="en-US" dirty="0">
              <a:latin typeface="Bookman Old Style" pitchFamily="18"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
            </a:r>
            <a:br>
              <a:rPr lang="en-US" dirty="0" smtClean="0"/>
            </a:br>
            <a:r>
              <a:rPr lang="en-US" dirty="0" smtClean="0">
                <a:latin typeface="Bookman Old Style" pitchFamily="18" charset="0"/>
              </a:rPr>
              <a:t>Satellite Telephony</a:t>
            </a:r>
            <a:r>
              <a:rPr lang="en-US" dirty="0" smtClean="0"/>
              <a:t/>
            </a:r>
            <a:br>
              <a:rPr lang="en-US" dirty="0" smtClean="0"/>
            </a:br>
            <a:endParaRPr lang="en-US" dirty="0"/>
          </a:p>
        </p:txBody>
      </p:sp>
      <p:pic>
        <p:nvPicPr>
          <p:cNvPr id="4" name="Content Placeholder 3"/>
          <p:cNvPicPr>
            <a:picLocks noGrp="1"/>
          </p:cNvPicPr>
          <p:nvPr>
            <p:ph idx="1"/>
          </p:nvPr>
        </p:nvPicPr>
        <p:blipFill>
          <a:blip r:embed="rId2"/>
          <a:srcRect/>
          <a:stretch>
            <a:fillRect/>
          </a:stretch>
        </p:blipFill>
        <p:spPr bwMode="auto">
          <a:xfrm>
            <a:off x="838200" y="914400"/>
            <a:ext cx="7543800" cy="5257800"/>
          </a:xfrm>
          <a:prstGeom prst="rect">
            <a:avLst/>
          </a:prstGeom>
          <a:noFill/>
          <a:ln w="9525">
            <a:noFill/>
            <a:miter lim="800000"/>
            <a:headEnd/>
            <a:tailEnd/>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r>
              <a:rPr lang="en-US" dirty="0" smtClean="0">
                <a:latin typeface="Bookman Old Style" pitchFamily="18" charset="0"/>
              </a:rPr>
              <a:t>Satellites provide both long distance point-to-point trunk telephony services as well as mobile telephony services, either to complement or to bypass terrestrial networks.</a:t>
            </a:r>
          </a:p>
          <a:p>
            <a:r>
              <a:rPr lang="en-US" dirty="0" smtClean="0">
                <a:latin typeface="Bookman Old Style" pitchFamily="18" charset="0"/>
              </a:rPr>
              <a:t>Telephone satellite links generally employ circuit-switched systems offering a constant bit rate services, but only for the limited duration of the call. </a:t>
            </a:r>
            <a:endParaRPr lang="en-US" dirty="0">
              <a:latin typeface="Bookman Old Style" pitchFamily="18"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lstStyle/>
          <a:p>
            <a:r>
              <a:rPr lang="en-US" dirty="0" smtClean="0">
                <a:latin typeface="Bookman Old Style" pitchFamily="18" charset="0"/>
              </a:rPr>
              <a:t>Pre-assigned bandwidth services are used, in which the communication is maintained continuously for an extended period of time, for heavy telephone trucking applications.</a:t>
            </a:r>
          </a:p>
          <a:p>
            <a:endParaRPr lang="en-US"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sz="3200" dirty="0" smtClean="0">
                <a:latin typeface="Bookman Old Style" pitchFamily="18" charset="0"/>
              </a:rPr>
              <a:t>Various steps in making a call through a satellite network</a:t>
            </a:r>
            <a:r>
              <a:rPr lang="en-US" sz="3200" dirty="0" smtClean="0"/>
              <a:t>.</a:t>
            </a:r>
            <a:endParaRPr lang="en-US" sz="3200" dirty="0"/>
          </a:p>
        </p:txBody>
      </p:sp>
      <p:sp>
        <p:nvSpPr>
          <p:cNvPr id="3" name="Content Placeholder 2"/>
          <p:cNvSpPr>
            <a:spLocks noGrp="1"/>
          </p:cNvSpPr>
          <p:nvPr>
            <p:ph idx="1"/>
          </p:nvPr>
        </p:nvSpPr>
        <p:spPr>
          <a:xfrm>
            <a:off x="457200" y="1219200"/>
            <a:ext cx="8229600" cy="4906963"/>
          </a:xfrm>
        </p:spPr>
        <p:txBody>
          <a:bodyPr>
            <a:normAutofit fontScale="85000" lnSpcReduction="10000"/>
          </a:bodyPr>
          <a:lstStyle/>
          <a:p>
            <a:r>
              <a:rPr lang="en-US" dirty="0" smtClean="0">
                <a:latin typeface="Bookman Old Style" pitchFamily="18" charset="0"/>
              </a:rPr>
              <a:t>1. The user lifts the receiver when he or she wants to make a call. This sends a request to the local Earth station, which in turn sends a service request to the master station.</a:t>
            </a:r>
            <a:br>
              <a:rPr lang="en-US" dirty="0" smtClean="0">
                <a:latin typeface="Bookman Old Style" pitchFamily="18" charset="0"/>
              </a:rPr>
            </a:br>
            <a:r>
              <a:rPr lang="en-US" dirty="0" smtClean="0">
                <a:latin typeface="Bookman Old Style" pitchFamily="18" charset="0"/>
              </a:rPr>
              <a:t>2. If the master station is able to provide the satellite capacity, it sends a confirmation signal to the local Earth station, resulting in a dial tone in the telephone instrument.</a:t>
            </a:r>
            <a:br>
              <a:rPr lang="en-US" dirty="0" smtClean="0">
                <a:latin typeface="Bookman Old Style" pitchFamily="18" charset="0"/>
              </a:rPr>
            </a:br>
            <a:r>
              <a:rPr lang="en-US" dirty="0" smtClean="0">
                <a:latin typeface="Bookman Old Style" pitchFamily="18" charset="0"/>
              </a:rPr>
              <a:t>3. The user then dials the destination number, which is transferred to the control station, which determines the destination Earth station and signals it that a connection needs to be established.</a:t>
            </a:r>
            <a:endParaRPr lang="en-US" dirty="0">
              <a:latin typeface="Bookman Old Style" pitchFamily="18"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r>
              <a:rPr lang="en-US" sz="2800" dirty="0" smtClean="0">
                <a:latin typeface="Bookman Old Style" pitchFamily="18" charset="0"/>
              </a:rPr>
              <a:t>4. The destination Earth station then signals the called party of the incoming call by ringing that telephone instrument.</a:t>
            </a:r>
            <a:br>
              <a:rPr lang="en-US" sz="2800" dirty="0" smtClean="0">
                <a:latin typeface="Bookman Old Style" pitchFamily="18" charset="0"/>
              </a:rPr>
            </a:br>
            <a:r>
              <a:rPr lang="en-US" sz="2800" dirty="0" smtClean="0">
                <a:latin typeface="Bookman Old Style" pitchFamily="18" charset="0"/>
              </a:rPr>
              <a:t>5. The satellite capacity is allocated to the connection and the telephone link is established once the called party lifts the handset.</a:t>
            </a:r>
            <a:br>
              <a:rPr lang="en-US" sz="2800" dirty="0" smtClean="0">
                <a:latin typeface="Bookman Old Style" pitchFamily="18" charset="0"/>
              </a:rPr>
            </a:br>
            <a:r>
              <a:rPr lang="en-US" sz="2800" dirty="0" smtClean="0">
                <a:latin typeface="Bookman Old Style" pitchFamily="18" charset="0"/>
              </a:rPr>
              <a:t>6. Once the conversation is over, the calling party hangs up the receiver, hence indicating to the local Earth station to terminate the call.</a:t>
            </a:r>
          </a:p>
          <a:p>
            <a:endParaRPr lang="en-US" dirty="0"/>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2800" dirty="0" smtClean="0">
                <a:latin typeface="Bookman Old Style" pitchFamily="18" charset="0"/>
              </a:rPr>
              <a:t>Satellite Television</a:t>
            </a:r>
            <a:endParaRPr lang="en-US" sz="2800" dirty="0">
              <a:latin typeface="Bookman Old Style" pitchFamily="18" charset="0"/>
            </a:endParaRPr>
          </a:p>
        </p:txBody>
      </p:sp>
      <p:pic>
        <p:nvPicPr>
          <p:cNvPr id="4" name="Content Placeholder 3"/>
          <p:cNvPicPr>
            <a:picLocks noGrp="1"/>
          </p:cNvPicPr>
          <p:nvPr>
            <p:ph idx="1"/>
          </p:nvPr>
        </p:nvPicPr>
        <p:blipFill>
          <a:blip r:embed="rId2"/>
          <a:srcRect/>
          <a:stretch>
            <a:fillRect/>
          </a:stretch>
        </p:blipFill>
        <p:spPr bwMode="auto">
          <a:xfrm>
            <a:off x="838200" y="990600"/>
            <a:ext cx="7162800" cy="5029200"/>
          </a:xfrm>
          <a:prstGeom prst="rect">
            <a:avLst/>
          </a:prstGeom>
          <a:noFill/>
          <a:ln w="9525">
            <a:noFill/>
            <a:miter lim="800000"/>
            <a:headEnd/>
            <a:tailEnd/>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lnSpcReduction="10000"/>
          </a:bodyPr>
          <a:lstStyle/>
          <a:p>
            <a:r>
              <a:rPr lang="en-US" dirty="0" smtClean="0">
                <a:latin typeface="Bookman Old Style" pitchFamily="18" charset="0"/>
              </a:rPr>
              <a:t>Satellite television basically refers to the use of satellites for relaying TV programmes from a central broadcasting centre to a large geographical area.</a:t>
            </a:r>
          </a:p>
          <a:p>
            <a:r>
              <a:rPr lang="en-US" dirty="0" smtClean="0">
                <a:latin typeface="Bookman Old Style" pitchFamily="18" charset="0"/>
              </a:rPr>
              <a:t>The five Hot Bird satellites provide 900 TV channels and 560 radio stations to 24 million users in Europe.</a:t>
            </a:r>
          </a:p>
          <a:p>
            <a:r>
              <a:rPr lang="en-US" dirty="0" smtClean="0">
                <a:latin typeface="Bookman Old Style" pitchFamily="18" charset="0"/>
              </a:rPr>
              <a:t>Other means of television broadcasting include terrestrial TV broadcasting and cable TV services. </a:t>
            </a:r>
          </a:p>
          <a:p>
            <a:endParaRPr lang="en-US" dirty="0">
              <a:latin typeface="Bookman Old Style"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487362"/>
          </a:xfrm>
        </p:spPr>
        <p:txBody>
          <a:bodyPr>
            <a:noAutofit/>
          </a:bodyPr>
          <a:lstStyle/>
          <a:p>
            <a:r>
              <a:rPr lang="en-US" sz="3600" dirty="0" smtClean="0">
                <a:latin typeface="Bookman Old Style" pitchFamily="18" charset="0"/>
              </a:rPr>
              <a:t>Definitions of Look Angles</a:t>
            </a:r>
            <a:endParaRPr lang="en-US" sz="3600" dirty="0">
              <a:latin typeface="Bookman Old Style" pitchFamily="18" charset="0"/>
            </a:endParaRPr>
          </a:p>
        </p:txBody>
      </p:sp>
      <p:sp>
        <p:nvSpPr>
          <p:cNvPr id="3" name="Content Placeholder 2"/>
          <p:cNvSpPr>
            <a:spLocks noGrp="1"/>
          </p:cNvSpPr>
          <p:nvPr>
            <p:ph idx="1"/>
          </p:nvPr>
        </p:nvSpPr>
        <p:spPr>
          <a:xfrm>
            <a:off x="457200" y="1143000"/>
            <a:ext cx="4191000" cy="5181600"/>
          </a:xfrm>
        </p:spPr>
        <p:txBody>
          <a:bodyPr>
            <a:normAutofit lnSpcReduction="10000"/>
          </a:bodyPr>
          <a:lstStyle/>
          <a:p>
            <a:r>
              <a:rPr lang="en-IN" i="1" dirty="0" smtClean="0">
                <a:solidFill>
                  <a:srgbClr val="FF0000"/>
                </a:solidFill>
                <a:latin typeface="Bookman Old Style" pitchFamily="18" charset="0"/>
              </a:rPr>
              <a:t>Azimuth angle</a:t>
            </a:r>
            <a:r>
              <a:rPr lang="en-IN" i="1" dirty="0" smtClean="0">
                <a:latin typeface="Bookman Old Style" pitchFamily="18" charset="0"/>
              </a:rPr>
              <a:t>:</a:t>
            </a:r>
            <a:r>
              <a:rPr lang="en-IN" dirty="0" smtClean="0">
                <a:latin typeface="Bookman Old Style" pitchFamily="18" charset="0"/>
              </a:rPr>
              <a:t> The angle measured from N to E projection of satellite path onto horizontal plane.</a:t>
            </a:r>
            <a:endParaRPr lang="en-US" dirty="0" smtClean="0">
              <a:latin typeface="Bookman Old Style" pitchFamily="18" charset="0"/>
            </a:endParaRPr>
          </a:p>
          <a:p>
            <a:r>
              <a:rPr lang="en-IN" i="1" dirty="0" smtClean="0">
                <a:solidFill>
                  <a:srgbClr val="FF0000"/>
                </a:solidFill>
                <a:latin typeface="Bookman Old Style" pitchFamily="18" charset="0"/>
              </a:rPr>
              <a:t>Elevation angle</a:t>
            </a:r>
            <a:r>
              <a:rPr lang="en-IN" dirty="0" smtClean="0">
                <a:latin typeface="Bookman Old Style" pitchFamily="18" charset="0"/>
              </a:rPr>
              <a:t>: The angle measured from horizontal plane to the orbit plane.</a:t>
            </a:r>
            <a:endParaRPr lang="en-US" dirty="0" smtClean="0">
              <a:latin typeface="Bookman Old Style" pitchFamily="18" charset="0"/>
            </a:endParaRPr>
          </a:p>
          <a:p>
            <a:endParaRPr lang="en-US" dirty="0"/>
          </a:p>
        </p:txBody>
      </p:sp>
      <p:pic>
        <p:nvPicPr>
          <p:cNvPr id="19458" name="Picture 2"/>
          <p:cNvPicPr>
            <a:picLocks noChangeAspect="1" noChangeArrowheads="1"/>
          </p:cNvPicPr>
          <p:nvPr/>
        </p:nvPicPr>
        <p:blipFill>
          <a:blip r:embed="rId2"/>
          <a:srcRect/>
          <a:stretch>
            <a:fillRect/>
          </a:stretch>
        </p:blipFill>
        <p:spPr bwMode="auto">
          <a:xfrm>
            <a:off x="4495800" y="1219200"/>
            <a:ext cx="4343400" cy="4648200"/>
          </a:xfrm>
          <a:prstGeom prst="rect">
            <a:avLst/>
          </a:prstGeom>
          <a:noFill/>
          <a:ln w="9525">
            <a:noFill/>
            <a:miter lim="800000"/>
            <a:headEnd/>
            <a:tailEnd/>
          </a:ln>
          <a:effec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lstStyle/>
          <a:p>
            <a:r>
              <a:rPr lang="en-US" dirty="0" smtClean="0">
                <a:latin typeface="Bookman Old Style" pitchFamily="18" charset="0"/>
              </a:rPr>
              <a:t>The uplink section comprises three main components: </a:t>
            </a:r>
          </a:p>
          <a:p>
            <a:pPr>
              <a:buFont typeface="Wingdings" pitchFamily="2" charset="2"/>
              <a:buChar char="Ø"/>
            </a:pPr>
            <a:r>
              <a:rPr lang="en-US" dirty="0" smtClean="0">
                <a:latin typeface="Bookman Old Style" pitchFamily="18" charset="0"/>
              </a:rPr>
              <a:t>Programming source</a:t>
            </a:r>
          </a:p>
          <a:p>
            <a:pPr>
              <a:buFont typeface="Wingdings" pitchFamily="2" charset="2"/>
              <a:buChar char="Ø"/>
            </a:pPr>
            <a:r>
              <a:rPr lang="en-US" dirty="0" smtClean="0">
                <a:latin typeface="Bookman Old Style" pitchFamily="18" charset="0"/>
              </a:rPr>
              <a:t>Broadcasting centre </a:t>
            </a:r>
          </a:p>
          <a:p>
            <a:pPr>
              <a:buFont typeface="Wingdings" pitchFamily="2" charset="2"/>
              <a:buChar char="Ø"/>
            </a:pPr>
            <a:r>
              <a:rPr lang="en-US" dirty="0" smtClean="0">
                <a:latin typeface="Bookman Old Style" pitchFamily="18" charset="0"/>
              </a:rPr>
              <a:t>Main broadcasting satellite.</a:t>
            </a:r>
          </a:p>
          <a:p>
            <a:pPr>
              <a:buNone/>
            </a:pPr>
            <a:r>
              <a:rPr lang="en-US" dirty="0" smtClean="0">
                <a:latin typeface="Bookman Old Style" pitchFamily="18" charset="0"/>
              </a:rPr>
              <a:t>  Satellites can provide TV transmission services either directly to the users or in conjunction with the cable and terrestrial broadcasting networks</a:t>
            </a:r>
            <a:endParaRPr lang="en-US" dirty="0">
              <a:latin typeface="Bookman Old Style" pitchFamily="18"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r>
              <a:rPr lang="en-US" dirty="0" smtClean="0"/>
              <a:t> </a:t>
            </a:r>
            <a:r>
              <a:rPr lang="en-US" dirty="0" smtClean="0">
                <a:latin typeface="Bookman Old Style" pitchFamily="18" charset="0"/>
              </a:rPr>
              <a:t>The programming source comprises TV channel networks, cable TV programmers, etc., that provide various TV programming signals, like TV channels, sports coverage, news coverage or local recorded TV programmes, to the broadcasting centre either through terrestrial means, or microwave communication and the </a:t>
            </a:r>
            <a:r>
              <a:rPr lang="en-US" dirty="0" err="1" smtClean="0">
                <a:latin typeface="Bookman Old Style" pitchFamily="18" charset="0"/>
              </a:rPr>
              <a:t>fibre</a:t>
            </a:r>
            <a:r>
              <a:rPr lang="en-US" dirty="0" smtClean="0">
                <a:latin typeface="Bookman Old Style" pitchFamily="18" charset="0"/>
              </a:rPr>
              <a:t> optic cable.</a:t>
            </a:r>
            <a:endParaRPr lang="en-US" dirty="0">
              <a:latin typeface="Bookman Old Style" pitchFamily="18" charset="0"/>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20000"/>
          </a:bodyPr>
          <a:lstStyle/>
          <a:p>
            <a:r>
              <a:rPr lang="en-US" dirty="0" smtClean="0">
                <a:latin typeface="Bookman Old Style" pitchFamily="18" charset="0"/>
              </a:rPr>
              <a:t>For one-time events like various news events, a vehicle-mounted Earth station generally operating in the Ku band is driven to the site and then the programmes are transmitted to the main broadcast centre.</a:t>
            </a:r>
          </a:p>
          <a:p>
            <a:r>
              <a:rPr lang="en-US" dirty="0" smtClean="0">
                <a:latin typeface="Bookman Old Style" pitchFamily="18" charset="0"/>
              </a:rPr>
              <a:t>The broadcasting centre is the hub of the satellite TV system and it processes and beams the signal to the main broadcasting satellite. It also adds commentary or advertisements to the signals from the various programming sources.</a:t>
            </a:r>
          </a:p>
          <a:p>
            <a:endParaRPr lang="en-US" dirty="0" smtClean="0">
              <a:latin typeface="Bookman Old Style" pitchFamily="18" charset="0"/>
            </a:endParaRPr>
          </a:p>
          <a:p>
            <a:endParaRPr lang="en-US"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normAutofit fontScale="92500" lnSpcReduction="20000"/>
          </a:bodyPr>
          <a:lstStyle/>
          <a:p>
            <a:r>
              <a:rPr lang="en-US" dirty="0" smtClean="0">
                <a:latin typeface="Bookman Old Style" pitchFamily="18" charset="0"/>
              </a:rPr>
              <a:t>The satellite downlink comprises the main broadcasting satellite and the TV receiving network. </a:t>
            </a:r>
          </a:p>
          <a:p>
            <a:r>
              <a:rPr lang="en-US" dirty="0" smtClean="0">
                <a:latin typeface="Bookman Old Style" pitchFamily="18" charset="0"/>
              </a:rPr>
              <a:t>In fact, the main broadcasting satellite is common in both the uplink and the downlink sections.</a:t>
            </a:r>
          </a:p>
          <a:p>
            <a:r>
              <a:rPr lang="en-US" dirty="0" smtClean="0">
                <a:latin typeface="Bookman Old Style" pitchFamily="18" charset="0"/>
              </a:rPr>
              <a:t>The receiver network comprise various terrestrial broadcasting centres that receive the satellite signal and transmit them to the users in the VHF and the UHF bands using terrestrial broadcasting.</a:t>
            </a:r>
          </a:p>
          <a:p>
            <a:endParaRPr lang="en-US" dirty="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
            </a:r>
            <a:br>
              <a:rPr lang="en-US" dirty="0" smtClean="0"/>
            </a:br>
            <a:r>
              <a:rPr lang="en-US" dirty="0" smtClean="0"/>
              <a:t/>
            </a:r>
            <a:br>
              <a:rPr lang="en-US" dirty="0" smtClean="0"/>
            </a:br>
            <a:r>
              <a:rPr lang="en-US" sz="3600" dirty="0" smtClean="0">
                <a:latin typeface="Bookman Old Style" pitchFamily="18" charset="0"/>
              </a:rPr>
              <a:t>Satellite Radio</a:t>
            </a:r>
            <a:br>
              <a:rPr lang="en-US" sz="3600" dirty="0" smtClean="0">
                <a:latin typeface="Bookman Old Style" pitchFamily="18" charset="0"/>
              </a:rPr>
            </a:br>
            <a:r>
              <a:rPr lang="en-US" dirty="0" smtClean="0"/>
              <a:t> </a:t>
            </a:r>
            <a:br>
              <a:rPr lang="en-US" dirty="0" smtClean="0"/>
            </a:br>
            <a:endParaRPr lang="en-US" dirty="0"/>
          </a:p>
        </p:txBody>
      </p:sp>
      <p:pic>
        <p:nvPicPr>
          <p:cNvPr id="4" name="Content Placeholder 3"/>
          <p:cNvPicPr>
            <a:picLocks noGrp="1"/>
          </p:cNvPicPr>
          <p:nvPr>
            <p:ph idx="1"/>
          </p:nvPr>
        </p:nvPicPr>
        <p:blipFill>
          <a:blip r:embed="rId2"/>
          <a:srcRect/>
          <a:stretch>
            <a:fillRect/>
          </a:stretch>
        </p:blipFill>
        <p:spPr bwMode="auto">
          <a:xfrm>
            <a:off x="228600" y="1066800"/>
            <a:ext cx="8534400" cy="5257800"/>
          </a:xfrm>
          <a:prstGeom prst="rect">
            <a:avLst/>
          </a:prstGeom>
          <a:noFill/>
          <a:ln w="9525">
            <a:noFill/>
            <a:miter lim="800000"/>
            <a:headEnd/>
            <a:tailEnd/>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dirty="0" smtClean="0">
                <a:latin typeface="Bookman Old Style" pitchFamily="18" charset="0"/>
              </a:rPr>
              <a:t>A satellite providing high fidelity audio broadcast services to the broadcast radio stations is referred to as a satellite radio.</a:t>
            </a:r>
          </a:p>
          <a:p>
            <a:r>
              <a:rPr lang="en-US" dirty="0" smtClean="0">
                <a:latin typeface="Bookman Old Style" pitchFamily="18" charset="0"/>
              </a:rPr>
              <a:t>Sound quality is excellent in this case due to a wide audio bandwidth of 5–15 kHz and low noise provided over the satellite link.</a:t>
            </a:r>
            <a:endParaRPr lang="en-US" dirty="0">
              <a:latin typeface="Bookman Old Style" pitchFamily="18" charset="0"/>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US" dirty="0" smtClean="0">
                <a:latin typeface="Bookman Old Style" pitchFamily="18" charset="0"/>
              </a:rPr>
              <a:t>Using point-to-multipoint connectivity, the audio signals from various music channels, news and sports centres are transmitted by the satellite to a conventional AM or FM radio station. </a:t>
            </a:r>
          </a:p>
          <a:p>
            <a:r>
              <a:rPr lang="en-US" dirty="0" smtClean="0">
                <a:latin typeface="Bookman Old Style" pitchFamily="18" charset="0"/>
              </a:rPr>
              <a:t>The signal is then de-multiplexed and the local commercials</a:t>
            </a:r>
            <a:endParaRPr lang="en-US" dirty="0">
              <a:latin typeface="Bookman Old Style" pitchFamily="18"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lstStyle/>
          <a:p>
            <a:r>
              <a:rPr lang="en-US" dirty="0" smtClean="0">
                <a:latin typeface="Bookman Old Style" pitchFamily="18" charset="0"/>
              </a:rPr>
              <a:t>The satellite can also transmit the signal directly to the user’s radio sets. Some of the major providers of satellite radio services include Sirius and XM Radio of the USA.</a:t>
            </a:r>
          </a:p>
          <a:p>
            <a:r>
              <a:rPr lang="en-US" dirty="0" smtClean="0">
                <a:latin typeface="Bookman Old Style" pitchFamily="18" charset="0"/>
              </a:rPr>
              <a:t>The receivers are programmed to rearrange scrambled incoming signals, which carry an upward of 170 channels of digital audio</a:t>
            </a:r>
          </a:p>
          <a:p>
            <a:endParaRPr lang="en-US" dirty="0"/>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059363"/>
          </a:xfrm>
        </p:spPr>
        <p:txBody>
          <a:bodyPr/>
          <a:lstStyle/>
          <a:p>
            <a:pPr>
              <a:buNone/>
            </a:pPr>
            <a:r>
              <a:rPr lang="en-US" dirty="0" smtClean="0">
                <a:latin typeface="Bookman Old Style" pitchFamily="18" charset="0"/>
              </a:rPr>
              <a:t>  Sometimes there are buildings which can block out the satellite signal. This problem is solved by using ground transmitters in conjunction with the existing equipment. In this manner, satellite radio is operated to provide uninterrupted entertainment to listeners.</a:t>
            </a:r>
          </a:p>
          <a:p>
            <a:endParaRPr lang="en-US" dirty="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dirty="0" smtClean="0">
                <a:latin typeface="Bookman Old Style" pitchFamily="18" charset="0"/>
              </a:rPr>
              <a:t/>
            </a:r>
            <a:br>
              <a:rPr lang="en-US" dirty="0" smtClean="0">
                <a:latin typeface="Bookman Old Style" pitchFamily="18" charset="0"/>
              </a:rPr>
            </a:br>
            <a:r>
              <a:rPr lang="en-US" dirty="0" smtClean="0">
                <a:latin typeface="Bookman Old Style" pitchFamily="18" charset="0"/>
              </a:rPr>
              <a:t>Remote Sensing Satellites</a:t>
            </a:r>
            <a:br>
              <a:rPr lang="en-US" dirty="0" smtClean="0">
                <a:latin typeface="Bookman Old Style" pitchFamily="18" charset="0"/>
              </a:rPr>
            </a:br>
            <a:endParaRPr lang="en-US" dirty="0">
              <a:latin typeface="Bookman Old Style" pitchFamily="18" charset="0"/>
            </a:endParaRPr>
          </a:p>
        </p:txBody>
      </p:sp>
      <p:sp>
        <p:nvSpPr>
          <p:cNvPr id="3" name="Content Placeholder 2"/>
          <p:cNvSpPr>
            <a:spLocks noGrp="1"/>
          </p:cNvSpPr>
          <p:nvPr>
            <p:ph idx="1"/>
          </p:nvPr>
        </p:nvSpPr>
        <p:spPr>
          <a:xfrm>
            <a:off x="457200" y="609600"/>
            <a:ext cx="8229600" cy="5516563"/>
          </a:xfrm>
        </p:spPr>
        <p:txBody>
          <a:bodyPr>
            <a:normAutofit lnSpcReduction="10000"/>
          </a:bodyPr>
          <a:lstStyle/>
          <a:p>
            <a:r>
              <a:rPr lang="en-US" dirty="0" smtClean="0">
                <a:latin typeface="Bookman Old Style" pitchFamily="18" charset="0"/>
              </a:rPr>
              <a:t>Remote sensing is defined as the science of identifying, measuring and analysing the characteristics of objects of interest without actually being in contact with them.</a:t>
            </a:r>
          </a:p>
          <a:p>
            <a:r>
              <a:rPr lang="en-US" dirty="0" smtClean="0">
                <a:latin typeface="Bookman Old Style" pitchFamily="18" charset="0"/>
              </a:rPr>
              <a:t>Remote sensing makes use of the fact that every object has a unique characteristic reflection and emission spectra that can be utilized to identify that object.</a:t>
            </a:r>
            <a:r>
              <a:rPr lang="en-US" dirty="0" smtClean="0"/>
              <a:t/>
            </a:r>
            <a:br>
              <a:rPr lang="en-US" dirty="0" smtClean="0"/>
            </a:b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38200"/>
          </a:xfrm>
        </p:spPr>
        <p:txBody>
          <a:bodyPr>
            <a:noAutofit/>
          </a:bodyPr>
          <a:lstStyle/>
          <a:p>
            <a:r>
              <a:rPr lang="en-US" sz="4000" dirty="0" smtClean="0">
                <a:latin typeface="Bookman Old Style" pitchFamily="18" charset="0"/>
              </a:rPr>
              <a:t>Limits of visibility</a:t>
            </a:r>
            <a:endParaRPr lang="en-US" sz="4000" dirty="0">
              <a:latin typeface="Bookman Old Style" pitchFamily="18" charset="0"/>
            </a:endParaRPr>
          </a:p>
        </p:txBody>
      </p:sp>
      <p:sp>
        <p:nvSpPr>
          <p:cNvPr id="3" name="Content Placeholder 2"/>
          <p:cNvSpPr>
            <a:spLocks noGrp="1"/>
          </p:cNvSpPr>
          <p:nvPr>
            <p:ph idx="1"/>
          </p:nvPr>
        </p:nvSpPr>
        <p:spPr>
          <a:xfrm>
            <a:off x="457200" y="838200"/>
            <a:ext cx="7924800" cy="5410200"/>
          </a:xfrm>
        </p:spPr>
        <p:txBody>
          <a:bodyPr>
            <a:normAutofit lnSpcReduction="10000"/>
          </a:bodyPr>
          <a:lstStyle/>
          <a:p>
            <a:r>
              <a:rPr lang="en-IN" dirty="0" smtClean="0">
                <a:latin typeface="Bookman Old Style" pitchFamily="18" charset="0"/>
              </a:rPr>
              <a:t>In geostationary orbits in east and west there are some limit visible in geostationary arc from any earth station. These limits are settled in GSO due the coordinate of earth station and antenna elevation.</a:t>
            </a:r>
          </a:p>
          <a:p>
            <a:r>
              <a:rPr lang="en-US" dirty="0" smtClean="0">
                <a:latin typeface="Bookman Old Style" pitchFamily="18" charset="0"/>
              </a:rPr>
              <a:t>A quick estimate of the longitudinal limits can be made by considering an earth station at the equator, with the antenna pointing either west or east along the horizontal.</a:t>
            </a:r>
          </a:p>
          <a:p>
            <a:endParaRPr lang="en-US" dirty="0"/>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lstStyle/>
          <a:p>
            <a:r>
              <a:rPr lang="en-US" dirty="0" smtClean="0">
                <a:latin typeface="Bookman Old Style" pitchFamily="18" charset="0"/>
              </a:rPr>
              <a:t>Remote sensing is widely used by Biologists</a:t>
            </a:r>
          </a:p>
          <a:p>
            <a:r>
              <a:rPr lang="en-US" dirty="0" smtClean="0">
                <a:latin typeface="Bookman Old Style" pitchFamily="18" charset="0"/>
              </a:rPr>
              <a:t>Geologists</a:t>
            </a:r>
          </a:p>
          <a:p>
            <a:r>
              <a:rPr lang="en-US" dirty="0" smtClean="0">
                <a:latin typeface="Bookman Old Style" pitchFamily="18" charset="0"/>
              </a:rPr>
              <a:t> Geographers</a:t>
            </a:r>
          </a:p>
          <a:p>
            <a:r>
              <a:rPr lang="en-US" dirty="0" smtClean="0">
                <a:latin typeface="Bookman Old Style" pitchFamily="18" charset="0"/>
              </a:rPr>
              <a:t> Agriculturists</a:t>
            </a:r>
          </a:p>
          <a:p>
            <a:r>
              <a:rPr lang="en-US" dirty="0" smtClean="0">
                <a:latin typeface="Bookman Old Style" pitchFamily="18" charset="0"/>
              </a:rPr>
              <a:t> Foresters and engineers to generate information on objects  on Earth’s land surface, oceans and atmosphere. for remote sensing applications.</a:t>
            </a:r>
            <a:endParaRPr lang="en-US" dirty="0">
              <a:latin typeface="Bookman Old Style" pitchFamily="18" charset="0"/>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smtClean="0"/>
              <a:t/>
            </a:r>
            <a:br>
              <a:rPr lang="en-US" dirty="0" smtClean="0"/>
            </a:br>
            <a:r>
              <a:rPr lang="en-US" sz="3600" dirty="0" smtClean="0">
                <a:latin typeface="Bookman Old Style" pitchFamily="18" charset="0"/>
              </a:rPr>
              <a:t>Classification of Satellite Remote Sensing Systems</a:t>
            </a:r>
            <a:r>
              <a:rPr lang="en-US" dirty="0" smtClean="0"/>
              <a:t/>
            </a:r>
            <a:br>
              <a:rPr lang="en-US" dirty="0" smtClean="0"/>
            </a:br>
            <a:endParaRPr lang="en-US" dirty="0"/>
          </a:p>
        </p:txBody>
      </p:sp>
      <p:sp>
        <p:nvSpPr>
          <p:cNvPr id="3" name="Content Placeholder 2"/>
          <p:cNvSpPr>
            <a:spLocks noGrp="1"/>
          </p:cNvSpPr>
          <p:nvPr>
            <p:ph idx="1"/>
          </p:nvPr>
        </p:nvSpPr>
        <p:spPr>
          <a:xfrm>
            <a:off x="381000" y="1295400"/>
            <a:ext cx="8458200" cy="4830763"/>
          </a:xfrm>
        </p:spPr>
        <p:txBody>
          <a:bodyPr/>
          <a:lstStyle/>
          <a:p>
            <a:pPr>
              <a:buNone/>
            </a:pPr>
            <a:r>
              <a:rPr lang="en-US" dirty="0" smtClean="0">
                <a:latin typeface="Bookman Old Style" pitchFamily="18" charset="0"/>
              </a:rPr>
              <a:t>Remote sensing systems can be classified on the basis of </a:t>
            </a:r>
          </a:p>
          <a:p>
            <a:pPr>
              <a:buNone/>
            </a:pPr>
            <a:r>
              <a:rPr lang="en-US" dirty="0" smtClean="0">
                <a:latin typeface="Bookman Old Style" pitchFamily="18" charset="0"/>
              </a:rPr>
              <a:t>(a) Source of radiation</a:t>
            </a:r>
          </a:p>
          <a:p>
            <a:pPr>
              <a:buNone/>
            </a:pPr>
            <a:r>
              <a:rPr lang="en-US" dirty="0" smtClean="0">
                <a:latin typeface="Bookman Old Style" pitchFamily="18" charset="0"/>
              </a:rPr>
              <a:t>(b) Spectral regions used for data acquisition</a:t>
            </a:r>
          </a:p>
          <a:p>
            <a:pPr>
              <a:buNone/>
            </a:pPr>
            <a:r>
              <a:rPr lang="en-US" dirty="0" smtClean="0">
                <a:latin typeface="Bookman Old Style" pitchFamily="18" charset="0"/>
              </a:rPr>
              <a:t>Based on the source of radiation, they can be classified as:</a:t>
            </a:r>
            <a:br>
              <a:rPr lang="en-US" dirty="0" smtClean="0">
                <a:latin typeface="Bookman Old Style" pitchFamily="18" charset="0"/>
              </a:rPr>
            </a:br>
            <a:r>
              <a:rPr lang="en-US" dirty="0" smtClean="0">
                <a:latin typeface="Bookman Old Style" pitchFamily="18" charset="0"/>
              </a:rPr>
              <a:t>1. Passive remote sensing systems</a:t>
            </a:r>
            <a:br>
              <a:rPr lang="en-US" dirty="0" smtClean="0">
                <a:latin typeface="Bookman Old Style" pitchFamily="18" charset="0"/>
              </a:rPr>
            </a:br>
            <a:r>
              <a:rPr lang="en-US" dirty="0" smtClean="0">
                <a:latin typeface="Bookman Old Style" pitchFamily="18" charset="0"/>
              </a:rPr>
              <a:t>2. Active remote sensing systems</a:t>
            </a:r>
            <a:endParaRPr lang="en-US" dirty="0">
              <a:latin typeface="Bookman Old Style" pitchFamily="18" charset="0"/>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fontScale="92500" lnSpcReduction="20000"/>
          </a:bodyPr>
          <a:lstStyle/>
          <a:p>
            <a:r>
              <a:rPr lang="en-US" dirty="0" smtClean="0">
                <a:latin typeface="Bookman Old Style" pitchFamily="18" charset="0"/>
              </a:rPr>
              <a:t>Passive remote sensing systems either detect the </a:t>
            </a:r>
            <a:r>
              <a:rPr lang="en-US" dirty="0" smtClean="0">
                <a:solidFill>
                  <a:srgbClr val="FF0000"/>
                </a:solidFill>
                <a:latin typeface="Bookman Old Style" pitchFamily="18" charset="0"/>
              </a:rPr>
              <a:t>solar radiation </a:t>
            </a:r>
            <a:r>
              <a:rPr lang="en-US" dirty="0" smtClean="0">
                <a:latin typeface="Bookman Old Style" pitchFamily="18" charset="0"/>
              </a:rPr>
              <a:t>reflected by the objects on the surface of the Earth or detect the thermal or microwave radiation emitted by them.</a:t>
            </a:r>
          </a:p>
          <a:p>
            <a:r>
              <a:rPr lang="en-US" dirty="0" smtClean="0">
                <a:latin typeface="Bookman Old Style" pitchFamily="18" charset="0"/>
              </a:rPr>
              <a:t>Active remote sensing systems make use of active artificial sources of radiation generally mounted on the remote sensing platform.(</a:t>
            </a:r>
            <a:r>
              <a:rPr lang="en-US" dirty="0" err="1" smtClean="0">
                <a:latin typeface="Bookman Old Style" pitchFamily="18" charset="0"/>
              </a:rPr>
              <a:t>eg.</a:t>
            </a:r>
            <a:r>
              <a:rPr lang="en-US" dirty="0" err="1" smtClean="0">
                <a:solidFill>
                  <a:srgbClr val="002060"/>
                </a:solidFill>
                <a:latin typeface="Bookman Old Style" pitchFamily="18" charset="0"/>
              </a:rPr>
              <a:t>Laser</a:t>
            </a:r>
            <a:r>
              <a:rPr lang="en-US" dirty="0" smtClean="0">
                <a:latin typeface="Bookman Old Style" pitchFamily="18" charset="0"/>
              </a:rPr>
              <a:t> )</a:t>
            </a:r>
          </a:p>
          <a:p>
            <a:r>
              <a:rPr lang="en-US" dirty="0" smtClean="0">
                <a:latin typeface="Bookman Old Style" pitchFamily="18" charset="0"/>
              </a:rPr>
              <a:t>These sources illuminate the objects on the ground and the energy reflected or scattered by these objects is utilized here.</a:t>
            </a:r>
          </a:p>
          <a:p>
            <a:endParaRPr lang="en-US"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lnSpcReduction="10000"/>
          </a:bodyPr>
          <a:lstStyle/>
          <a:p>
            <a:r>
              <a:rPr lang="en-US" dirty="0" smtClean="0">
                <a:latin typeface="Bookman Old Style" pitchFamily="18" charset="0"/>
              </a:rPr>
              <a:t>Depending on the spectral regions used for data acquisition, they can be classified as:</a:t>
            </a:r>
          </a:p>
          <a:p>
            <a:pPr marL="514350" indent="-514350">
              <a:buAutoNum type="arabicPeriod"/>
            </a:pPr>
            <a:r>
              <a:rPr lang="en-US" dirty="0" smtClean="0">
                <a:latin typeface="Bookman Old Style" pitchFamily="18" charset="0"/>
              </a:rPr>
              <a:t>Optical remote sensing systems (including visible, near IR and shortwave IR systems)</a:t>
            </a:r>
          </a:p>
          <a:p>
            <a:pPr marL="514350" indent="-514350">
              <a:buAutoNum type="arabicPeriod"/>
            </a:pPr>
            <a:r>
              <a:rPr lang="en-US" dirty="0" smtClean="0">
                <a:latin typeface="Bookman Old Style" pitchFamily="18" charset="0"/>
              </a:rPr>
              <a:t>Thermal infrared remote sensing systems </a:t>
            </a:r>
          </a:p>
          <a:p>
            <a:pPr marL="514350" indent="-514350">
              <a:buAutoNum type="arabicPeriod"/>
            </a:pPr>
            <a:r>
              <a:rPr lang="en-US" dirty="0" smtClean="0">
                <a:latin typeface="Bookman Old Style" pitchFamily="18" charset="0"/>
              </a:rPr>
              <a:t>Microwave remote sensing system </a:t>
            </a:r>
            <a:br>
              <a:rPr lang="en-US" dirty="0" smtClean="0">
                <a:latin typeface="Bookman Old Style" pitchFamily="18" charset="0"/>
              </a:rPr>
            </a:br>
            <a:r>
              <a:rPr lang="en-US" dirty="0" smtClean="0">
                <a:latin typeface="Bookman Old Style" pitchFamily="18" charset="0"/>
              </a:rPr>
              <a:t> </a:t>
            </a:r>
            <a:r>
              <a:rPr lang="en-US" dirty="0" smtClean="0"/>
              <a:t/>
            </a:r>
            <a:br>
              <a:rPr lang="en-US" dirty="0" smtClean="0"/>
            </a:br>
            <a:endParaRPr lang="en-US" dirty="0">
              <a:latin typeface="Bookman Old Style" pitchFamily="18" charset="0"/>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a:buNone/>
            </a:pPr>
            <a:r>
              <a:rPr lang="en-US" dirty="0" smtClean="0">
                <a:latin typeface="Bookman Old Style" pitchFamily="18" charset="0"/>
              </a:rPr>
              <a:t>Optical Remote Sensing Systems</a:t>
            </a:r>
          </a:p>
          <a:p>
            <a:pPr>
              <a:buNone/>
            </a:pPr>
            <a:r>
              <a:rPr lang="en-US" dirty="0" smtClean="0">
                <a:latin typeface="Bookman Old Style" pitchFamily="18" charset="0"/>
              </a:rPr>
              <a:t>Optical remote sensing systems mostly make use of visible (0.3–0.7m), near IR (0.72–1.30 m) and shortwave IR (1.3–3.0 m) wavelength bands to form images of the Earth’s surface.</a:t>
            </a:r>
          </a:p>
          <a:p>
            <a:pPr>
              <a:buNone/>
            </a:pPr>
            <a:r>
              <a:rPr lang="en-US" dirty="0" smtClean="0">
                <a:latin typeface="Bookman Old Style" pitchFamily="18" charset="0"/>
              </a:rPr>
              <a:t> </a:t>
            </a:r>
          </a:p>
          <a:p>
            <a:endParaRPr lang="en-US" dirty="0"/>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rmAutofit fontScale="90000"/>
          </a:bodyPr>
          <a:lstStyle/>
          <a:p>
            <a:r>
              <a:rPr lang="en-US" dirty="0" smtClean="0">
                <a:latin typeface="Bookman Old Style" pitchFamily="18" charset="0"/>
              </a:rPr>
              <a:t/>
            </a:r>
            <a:br>
              <a:rPr lang="en-US" dirty="0" smtClean="0">
                <a:latin typeface="Bookman Old Style" pitchFamily="18" charset="0"/>
              </a:rPr>
            </a:br>
            <a:r>
              <a:rPr lang="en-US" dirty="0" smtClean="0">
                <a:latin typeface="Bookman Old Style" pitchFamily="18" charset="0"/>
              </a:rPr>
              <a:t/>
            </a:r>
            <a:br>
              <a:rPr lang="en-US" dirty="0" smtClean="0">
                <a:latin typeface="Bookman Old Style" pitchFamily="18" charset="0"/>
              </a:rPr>
            </a:br>
            <a:r>
              <a:rPr lang="en-US" sz="3600" dirty="0" smtClean="0">
                <a:latin typeface="Bookman Old Style" pitchFamily="18" charset="0"/>
              </a:rPr>
              <a:t>Optical Remote Sensing Systems</a:t>
            </a:r>
            <a:r>
              <a:rPr lang="en-US" dirty="0" smtClean="0">
                <a:latin typeface="Bookman Old Style" pitchFamily="18" charset="0"/>
              </a:rPr>
              <a:t/>
            </a:r>
            <a:br>
              <a:rPr lang="en-US" dirty="0" smtClean="0">
                <a:latin typeface="Bookman Old Style" pitchFamily="18" charset="0"/>
              </a:rPr>
            </a:br>
            <a:endParaRPr lang="en-US" dirty="0"/>
          </a:p>
        </p:txBody>
      </p:sp>
      <p:pic>
        <p:nvPicPr>
          <p:cNvPr id="4" name="Content Placeholder 3"/>
          <p:cNvPicPr>
            <a:picLocks noGrp="1"/>
          </p:cNvPicPr>
          <p:nvPr>
            <p:ph idx="1"/>
          </p:nvPr>
        </p:nvPicPr>
        <p:blipFill>
          <a:blip r:embed="rId2"/>
          <a:srcRect/>
          <a:stretch>
            <a:fillRect/>
          </a:stretch>
        </p:blipFill>
        <p:spPr bwMode="auto">
          <a:xfrm>
            <a:off x="685800" y="1752600"/>
            <a:ext cx="7924800" cy="4495800"/>
          </a:xfrm>
          <a:prstGeom prst="rect">
            <a:avLst/>
          </a:prstGeom>
          <a:noFill/>
          <a:ln w="9525">
            <a:noFill/>
            <a:miter lim="800000"/>
            <a:headEnd/>
            <a:tailEnd/>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rmAutofit fontScale="90000"/>
          </a:bodyPr>
          <a:lstStyle/>
          <a:p>
            <a:r>
              <a:rPr lang="en-US" sz="3600" smtClean="0">
                <a:latin typeface="Bookman Old Style" pitchFamily="18" charset="0"/>
              </a:rPr>
              <a:t/>
            </a:r>
            <a:br>
              <a:rPr lang="en-US" sz="3600" smtClean="0">
                <a:latin typeface="Bookman Old Style" pitchFamily="18" charset="0"/>
              </a:rPr>
            </a:br>
            <a:r>
              <a:rPr lang="en-US" sz="3600" smtClean="0">
                <a:latin typeface="Bookman Old Style" pitchFamily="18" charset="0"/>
              </a:rPr>
              <a:t>Optical </a:t>
            </a:r>
            <a:r>
              <a:rPr lang="en-US" sz="3600" dirty="0" smtClean="0">
                <a:latin typeface="Bookman Old Style" pitchFamily="18" charset="0"/>
              </a:rPr>
              <a:t>Remote Sensing Systems</a:t>
            </a:r>
            <a:br>
              <a:rPr lang="en-US" sz="3600" dirty="0" smtClean="0">
                <a:latin typeface="Bookman Old Style" pitchFamily="18" charset="0"/>
              </a:rPr>
            </a:br>
            <a:endParaRPr lang="en-US" sz="3600" dirty="0"/>
          </a:p>
        </p:txBody>
      </p:sp>
      <p:pic>
        <p:nvPicPr>
          <p:cNvPr id="1026" name="Picture 2"/>
          <p:cNvPicPr>
            <a:picLocks noGrp="1" noChangeAspect="1" noChangeArrowheads="1"/>
          </p:cNvPicPr>
          <p:nvPr>
            <p:ph idx="1"/>
          </p:nvPr>
        </p:nvPicPr>
        <p:blipFill>
          <a:blip r:embed="rId2"/>
          <a:srcRect/>
          <a:stretch>
            <a:fillRect/>
          </a:stretch>
        </p:blipFill>
        <p:spPr bwMode="auto">
          <a:xfrm>
            <a:off x="457200" y="1371600"/>
            <a:ext cx="8458199" cy="4724400"/>
          </a:xfrm>
          <a:prstGeom prst="rect">
            <a:avLst/>
          </a:prstGeom>
          <a:noFill/>
          <a:ln w="9525">
            <a:noFill/>
            <a:miter lim="800000"/>
            <a:headEnd/>
            <a:tailEnd/>
          </a:ln>
          <a:effectLst/>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fontScale="92500" lnSpcReduction="20000"/>
          </a:bodyPr>
          <a:lstStyle/>
          <a:p>
            <a:r>
              <a:rPr lang="en-US" dirty="0" smtClean="0">
                <a:latin typeface="Bookman Old Style" pitchFamily="18" charset="0"/>
              </a:rPr>
              <a:t>The images are formed by detecting the solar radiation reflected by objects on the ground and resemble the photographs taken by a camera.</a:t>
            </a:r>
          </a:p>
          <a:p>
            <a:r>
              <a:rPr lang="en-US" dirty="0" smtClean="0">
                <a:latin typeface="Bookman Old Style" pitchFamily="18" charset="0"/>
              </a:rPr>
              <a:t>Solar energy based optical remote sensing systems work on the principle that different materials reflect and absorb differently at different wavelengths in the optical band, hence the objects on the ground can be differentiated by their spectral reflectance signatures.</a:t>
            </a:r>
          </a:p>
          <a:p>
            <a:pPr>
              <a:buNone/>
            </a:pPr>
            <a:r>
              <a:rPr lang="en-US" dirty="0" smtClean="0">
                <a:latin typeface="Bookman Old Style" pitchFamily="18" charset="0"/>
              </a:rPr>
              <a:t> </a:t>
            </a:r>
          </a:p>
          <a:p>
            <a:endParaRPr lang="en-US" dirty="0" smtClean="0">
              <a:latin typeface="Bookman Old Style" pitchFamily="18" charset="0"/>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a:stretch>
            <a:fillRect/>
          </a:stretch>
        </p:blipFill>
        <p:spPr bwMode="auto">
          <a:xfrm>
            <a:off x="381000" y="457200"/>
            <a:ext cx="8382000" cy="5638800"/>
          </a:xfrm>
          <a:prstGeom prst="rect">
            <a:avLst/>
          </a:prstGeom>
          <a:noFill/>
          <a:ln w="9525">
            <a:noFill/>
            <a:miter lim="800000"/>
            <a:headEnd/>
            <a:tailEnd/>
          </a:ln>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r>
              <a:rPr lang="en-US" dirty="0" smtClean="0">
                <a:latin typeface="Bookman Old Style" pitchFamily="18" charset="0"/>
              </a:rPr>
              <a:t>Vegetation under stress from disease or drought also has a different spectral reflectance curve as compared to healthy vegetation.</a:t>
            </a:r>
          </a:p>
          <a:p>
            <a:r>
              <a:rPr lang="en-US" dirty="0" smtClean="0">
                <a:latin typeface="Bookman Old Style" pitchFamily="18" charset="0"/>
              </a:rPr>
              <a:t>The vegetation studies are carried out in the visible and the near IR bands. Minerals, rocks and soil have high reflectance in the whole optical band, with the reflectance increasing at higher wavelengths.</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latin typeface="Bookman Old Style" pitchFamily="18" charset="0"/>
              </a:rPr>
              <a:t>Limits of visibility</a:t>
            </a:r>
            <a:endParaRPr lang="en-US" dirty="0"/>
          </a:p>
        </p:txBody>
      </p:sp>
      <p:pic>
        <p:nvPicPr>
          <p:cNvPr id="21506" name="Picture 2"/>
          <p:cNvPicPr>
            <a:picLocks noGrp="1" noChangeAspect="1" noChangeArrowheads="1"/>
          </p:cNvPicPr>
          <p:nvPr>
            <p:ph idx="1"/>
          </p:nvPr>
        </p:nvPicPr>
        <p:blipFill>
          <a:blip r:embed="rId2"/>
          <a:srcRect/>
          <a:stretch>
            <a:fillRect/>
          </a:stretch>
        </p:blipFill>
        <p:spPr bwMode="auto">
          <a:xfrm>
            <a:off x="533400" y="914400"/>
            <a:ext cx="7315200" cy="5029200"/>
          </a:xfrm>
          <a:prstGeom prst="rect">
            <a:avLst/>
          </a:prstGeom>
          <a:noFill/>
          <a:ln w="9525">
            <a:noFill/>
            <a:miter lim="800000"/>
            <a:headEnd/>
            <a:tailEnd/>
          </a:ln>
          <a:effectLst/>
        </p:spPr>
      </p:pic>
      <p:sp>
        <p:nvSpPr>
          <p:cNvPr id="6" name="Rectangle 5"/>
          <p:cNvSpPr/>
          <p:nvPr/>
        </p:nvSpPr>
        <p:spPr>
          <a:xfrm>
            <a:off x="228600" y="5867400"/>
            <a:ext cx="8534400" cy="523220"/>
          </a:xfrm>
          <a:prstGeom prst="rect">
            <a:avLst/>
          </a:prstGeom>
        </p:spPr>
        <p:txBody>
          <a:bodyPr wrap="square">
            <a:spAutoFit/>
          </a:bodyPr>
          <a:lstStyle/>
          <a:p>
            <a:pPr lvl="0" fontAlgn="base">
              <a:spcBef>
                <a:spcPct val="0"/>
              </a:spcBef>
              <a:spcAft>
                <a:spcPct val="0"/>
              </a:spcAft>
              <a:buFontTx/>
              <a:buChar char="•"/>
              <a:tabLst>
                <a:tab pos="457200" algn="l"/>
              </a:tabLst>
            </a:pPr>
            <a:r>
              <a:rPr lang="en-US" sz="2800" dirty="0" smtClean="0">
                <a:solidFill>
                  <a:srgbClr val="7030A0"/>
                </a:solidFill>
                <a:latin typeface="Bookman Old Style" pitchFamily="18" charset="0"/>
                <a:ea typeface="Times New Roman" pitchFamily="18" charset="0"/>
                <a:cs typeface="Arial" pitchFamily="34" charset="0"/>
              </a:rPr>
              <a:t>The limiting angle is given by ± 81.3º</a:t>
            </a:r>
            <a:endParaRPr lang="en-US" sz="2800" dirty="0" smtClean="0">
              <a:solidFill>
                <a:srgbClr val="7030A0"/>
              </a:solidFill>
              <a:latin typeface="Bookman Old Style" pitchFamily="18" charset="0"/>
              <a:cs typeface="Arial" pitchFamily="34"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r>
              <a:rPr lang="en-US" dirty="0" smtClean="0">
                <a:latin typeface="Bookman Old Style" pitchFamily="18" charset="0"/>
              </a:rPr>
              <a:t>The most reflective surfaces are light or nearly white in colour while the least reflective surfaces are represented as black.</a:t>
            </a:r>
          </a:p>
          <a:p>
            <a:pPr>
              <a:buNone/>
            </a:pPr>
            <a:r>
              <a:rPr lang="en-US" dirty="0" smtClean="0">
                <a:latin typeface="Bookman Old Style" pitchFamily="18" charset="0"/>
              </a:rPr>
              <a:t> </a:t>
            </a:r>
            <a:endParaRPr lang="en-US" dirty="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2800" dirty="0" smtClean="0">
                <a:latin typeface="Bookman Old Style" pitchFamily="18" charset="0"/>
              </a:rPr>
              <a:t>Thermal Infrared Remote Sensing Systems</a:t>
            </a:r>
            <a:endParaRPr lang="en-US" sz="2800" dirty="0">
              <a:latin typeface="Bookman Old Style" pitchFamily="18" charset="0"/>
            </a:endParaRPr>
          </a:p>
        </p:txBody>
      </p:sp>
      <p:pic>
        <p:nvPicPr>
          <p:cNvPr id="4" name="Content Placeholder 3"/>
          <p:cNvPicPr>
            <a:picLocks noGrp="1"/>
          </p:cNvPicPr>
          <p:nvPr>
            <p:ph idx="1"/>
          </p:nvPr>
        </p:nvPicPr>
        <p:blipFill>
          <a:blip r:embed="rId2"/>
          <a:srcRect/>
          <a:stretch>
            <a:fillRect/>
          </a:stretch>
        </p:blipFill>
        <p:spPr bwMode="auto">
          <a:xfrm>
            <a:off x="762000" y="914400"/>
            <a:ext cx="7696200" cy="5333999"/>
          </a:xfrm>
          <a:prstGeom prst="rect">
            <a:avLst/>
          </a:prstGeom>
          <a:noFill/>
          <a:ln w="9525">
            <a:noFill/>
            <a:miter lim="800000"/>
            <a:headEnd/>
            <a:tailEnd/>
          </a:ln>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2800" dirty="0" smtClean="0">
                <a:latin typeface="Bookman Old Style" pitchFamily="18" charset="0"/>
              </a:rPr>
              <a:t>Thermal Infrared Remote Sensing Systems</a:t>
            </a:r>
            <a:endParaRPr lang="en-US" sz="2800" dirty="0"/>
          </a:p>
        </p:txBody>
      </p:sp>
      <p:sp>
        <p:nvSpPr>
          <p:cNvPr id="3" name="Content Placeholder 2"/>
          <p:cNvSpPr>
            <a:spLocks noGrp="1"/>
          </p:cNvSpPr>
          <p:nvPr>
            <p:ph idx="1"/>
          </p:nvPr>
        </p:nvSpPr>
        <p:spPr>
          <a:xfrm>
            <a:off x="457200" y="990600"/>
            <a:ext cx="8229600" cy="5135563"/>
          </a:xfrm>
        </p:spPr>
        <p:txBody>
          <a:bodyPr/>
          <a:lstStyle/>
          <a:p>
            <a:r>
              <a:rPr lang="en-US" dirty="0" smtClean="0">
                <a:latin typeface="Bookman Old Style" pitchFamily="18" charset="0"/>
              </a:rPr>
              <a:t>Thermal infrared remote sensing systems employ the mid wave IR (3–5 m) and the long wave IR (8–14 m) wavelength bands.</a:t>
            </a:r>
          </a:p>
          <a:p>
            <a:r>
              <a:rPr lang="en-US" dirty="0" smtClean="0">
                <a:latin typeface="Bookman Old Style" pitchFamily="18" charset="0"/>
              </a:rPr>
              <a:t>The imagery here is derived from the thermal radiation emitted by the Earth’s surface and objects</a:t>
            </a:r>
            <a:endParaRPr lang="en-US" dirty="0">
              <a:latin typeface="Bookman Old Style" pitchFamily="18"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382000" cy="5516563"/>
          </a:xfrm>
        </p:spPr>
        <p:txBody>
          <a:bodyPr>
            <a:noAutofit/>
          </a:bodyPr>
          <a:lstStyle/>
          <a:p>
            <a:r>
              <a:rPr lang="en-US" dirty="0" smtClean="0">
                <a:latin typeface="Bookman Old Style" pitchFamily="18" charset="0"/>
              </a:rPr>
              <a:t>The 10µ m band is commonly employed for thermal remote sensing applications as most of the objects on the surface of the Earth have temperatures around 300 K and the spectral radiance for a temperature of 300 K peaks at a wavelength of 10 µ m.</a:t>
            </a:r>
          </a:p>
          <a:p>
            <a:r>
              <a:rPr lang="en-US" dirty="0" smtClean="0">
                <a:latin typeface="Bookman Old Style" pitchFamily="18" charset="0"/>
              </a:rPr>
              <a:t>commonly used thermal band is 3.8 m for detecting forest fires and other hot objects having temperatures between 500 K and 1000 K.</a:t>
            </a:r>
            <a:endParaRPr lang="en-US" dirty="0">
              <a:latin typeface="Bookman Old Style" pitchFamily="18" charset="0"/>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r>
              <a:rPr lang="en-US" dirty="0" smtClean="0">
                <a:latin typeface="Bookman Old Style" pitchFamily="18" charset="0"/>
              </a:rPr>
              <a:t>Thermal systems work both during the day and night as they do not use solar radiation, but they suffer from the disadvantage that they are weather-dependent systems</a:t>
            </a:r>
            <a:endParaRPr lang="en-US" dirty="0">
              <a:latin typeface="Bookman Old Style" pitchFamily="18" charset="0"/>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100" dirty="0" smtClean="0">
                <a:latin typeface="Bookman Old Style" pitchFamily="18" charset="0"/>
              </a:rPr>
              <a:t/>
            </a:r>
            <a:br>
              <a:rPr lang="en-US" sz="3100" dirty="0" smtClean="0">
                <a:latin typeface="Bookman Old Style" pitchFamily="18" charset="0"/>
              </a:rPr>
            </a:br>
            <a:r>
              <a:rPr lang="en-US" sz="3100" dirty="0" smtClean="0">
                <a:latin typeface="Bookman Old Style" pitchFamily="18" charset="0"/>
              </a:rPr>
              <a:t>Microwave Remote Sensing Systems</a:t>
            </a:r>
            <a:r>
              <a:rPr lang="en-US" dirty="0" smtClean="0"/>
              <a:t/>
            </a:r>
            <a:br>
              <a:rPr lang="en-US" dirty="0" smtClean="0"/>
            </a:br>
            <a:endParaRPr lang="en-US" dirty="0"/>
          </a:p>
        </p:txBody>
      </p:sp>
      <p:sp>
        <p:nvSpPr>
          <p:cNvPr id="3" name="Content Placeholder 2"/>
          <p:cNvSpPr>
            <a:spLocks noGrp="1"/>
          </p:cNvSpPr>
          <p:nvPr>
            <p:ph idx="1"/>
          </p:nvPr>
        </p:nvSpPr>
        <p:spPr>
          <a:xfrm>
            <a:off x="457200" y="914400"/>
            <a:ext cx="8229600" cy="5410200"/>
          </a:xfrm>
        </p:spPr>
        <p:txBody>
          <a:bodyPr>
            <a:normAutofit lnSpcReduction="10000"/>
          </a:bodyPr>
          <a:lstStyle/>
          <a:p>
            <a:r>
              <a:rPr lang="en-US" dirty="0" smtClean="0">
                <a:latin typeface="Bookman Old Style" pitchFamily="18" charset="0"/>
              </a:rPr>
              <a:t>Microwave remote sensing systems generally operate in the 1 cm to 1 m wavelength band. Microwave radiation can penetrate through clouds, haze and dust, making microwave remote sensing a weather independent technique.</a:t>
            </a:r>
          </a:p>
          <a:p>
            <a:r>
              <a:rPr lang="en-US" dirty="0" smtClean="0">
                <a:latin typeface="Bookman Old Style" pitchFamily="18" charset="0"/>
              </a:rPr>
              <a:t>Microwave remote sensing systems work both during the day as well as at night as they are independent of the solar illumination conditions.</a:t>
            </a:r>
            <a:endParaRPr lang="en-US" dirty="0">
              <a:latin typeface="Bookman Old Style" pitchFamily="18" charset="0"/>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US" dirty="0" smtClean="0">
                <a:latin typeface="Bookman Old Style" pitchFamily="18" charset="0"/>
              </a:rPr>
              <a:t>Poorer resolution due to the use of longer wavelength bands are the disadvantages of microwave remote sensing systems</a:t>
            </a:r>
          </a:p>
          <a:p>
            <a:r>
              <a:rPr lang="en-US" dirty="0" smtClean="0">
                <a:latin typeface="Bookman Old Style" pitchFamily="18" charset="0"/>
              </a:rPr>
              <a:t>Microwave remote sensing systems can be both passive as well as active.</a:t>
            </a:r>
            <a:endParaRPr lang="en-US" dirty="0">
              <a:latin typeface="Bookman Old Style" pitchFamily="18" charset="0"/>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838200" y="533400"/>
            <a:ext cx="7315200" cy="5562599"/>
          </a:xfrm>
          <a:prstGeom prst="rect">
            <a:avLst/>
          </a:prstGeom>
          <a:noFill/>
          <a:ln w="9525">
            <a:noFill/>
            <a:miter lim="800000"/>
            <a:headEnd/>
            <a:tailEnd/>
          </a:ln>
          <a:effectLst/>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r>
              <a:rPr lang="en-US" dirty="0" smtClean="0">
                <a:latin typeface="Bookman Old Style" pitchFamily="18" charset="0"/>
              </a:rPr>
              <a:t>The brightness of every point on the surface of the Earth is determined by the intensity of the microwave energy scattered back to the radar receiver on the satellite from them.</a:t>
            </a:r>
          </a:p>
          <a:p>
            <a:r>
              <a:rPr lang="en-US" dirty="0" smtClean="0">
                <a:latin typeface="Bookman Old Style" pitchFamily="18" charset="0"/>
              </a:rPr>
              <a:t>The backscatter radiation is also dependent on the incident microwave beam parameters like frequency, polarization and angle of incidence.</a:t>
            </a:r>
          </a:p>
          <a:p>
            <a:endParaRPr lang="en-US" dirty="0">
              <a:latin typeface="Bookman Old Style" pitchFamily="18" charset="0"/>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3124200"/>
            <a:ext cx="1495922" cy="646331"/>
          </a:xfrm>
          <a:prstGeom prst="rect">
            <a:avLst/>
          </a:prstGeom>
          <a:noFill/>
        </p:spPr>
        <p:txBody>
          <a:bodyPr wrap="none" rtlCol="0">
            <a:spAutoFit/>
          </a:bodyPr>
          <a:lstStyle/>
          <a:p>
            <a:r>
              <a:rPr lang="en-US" sz="3600" dirty="0" smtClean="0"/>
              <a:t>UNIT-5</a:t>
            </a:r>
            <a:endParaRPr lang="en-IN" sz="36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latin typeface="Bookman Old Style" pitchFamily="18" charset="0"/>
              </a:rPr>
              <a:t>Limits of visibility</a:t>
            </a:r>
            <a:endParaRPr lang="en-US" dirty="0"/>
          </a:p>
        </p:txBody>
      </p:sp>
      <p:sp>
        <p:nvSpPr>
          <p:cNvPr id="3" name="Content Placeholder 2"/>
          <p:cNvSpPr>
            <a:spLocks noGrp="1"/>
          </p:cNvSpPr>
          <p:nvPr>
            <p:ph idx="1"/>
          </p:nvPr>
        </p:nvSpPr>
        <p:spPr>
          <a:xfrm>
            <a:off x="457200" y="838200"/>
            <a:ext cx="8229600" cy="5287963"/>
          </a:xfrm>
        </p:spPr>
        <p:txBody>
          <a:bodyPr/>
          <a:lstStyle/>
          <a:p>
            <a:r>
              <a:rPr lang="en-IN" dirty="0" smtClean="0"/>
              <a:t> </a:t>
            </a:r>
            <a:r>
              <a:rPr lang="en-IN" dirty="0" smtClean="0">
                <a:latin typeface="Bookman Old Style" pitchFamily="18" charset="0"/>
              </a:rPr>
              <a:t>These limits are set by the geographic coordinates of the Earth station and antenna elevation.</a:t>
            </a:r>
          </a:p>
          <a:p>
            <a:r>
              <a:rPr lang="en-IN" dirty="0" smtClean="0">
                <a:latin typeface="Bookman Old Style" pitchFamily="18" charset="0"/>
              </a:rPr>
              <a:t>The lowest elevation is zero (in theory) but in practice, to avoid reception of excess noise from Earth. Some finite minimum value of elevation is issued</a:t>
            </a:r>
          </a:p>
          <a:p>
            <a:endParaRPr lang="en-US" dirty="0">
              <a:latin typeface="Bookman Old Style" pitchFamily="18"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Global Positioning system Fundamentals</a:t>
            </a:r>
            <a:endParaRPr lang="en-US" sz="3600" dirty="0"/>
          </a:p>
        </p:txBody>
      </p:sp>
      <p:pic>
        <p:nvPicPr>
          <p:cNvPr id="4" name="Picture 2"/>
          <p:cNvPicPr>
            <a:picLocks noGrp="1" noChangeAspect="1" noChangeArrowheads="1"/>
          </p:cNvPicPr>
          <p:nvPr>
            <p:ph idx="1"/>
          </p:nvPr>
        </p:nvPicPr>
        <p:blipFill>
          <a:blip r:embed="rId2"/>
          <a:srcRect/>
          <a:stretch>
            <a:fillRect/>
          </a:stretch>
        </p:blipFill>
        <p:spPr bwMode="auto">
          <a:xfrm>
            <a:off x="530296" y="1600200"/>
            <a:ext cx="8083407" cy="4525963"/>
          </a:xfrm>
          <a:prstGeom prst="rect">
            <a:avLst/>
          </a:prstGeom>
          <a:noFill/>
          <a:ln w="9525">
            <a:noFill/>
            <a:miter lim="800000"/>
            <a:headEnd/>
            <a:tailEnd/>
          </a:ln>
          <a:effectLst/>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1" name="Picture 3"/>
          <p:cNvPicPr>
            <a:picLocks noChangeAspect="1" noChangeArrowheads="1"/>
          </p:cNvPicPr>
          <p:nvPr/>
        </p:nvPicPr>
        <p:blipFill>
          <a:blip r:embed="rId2"/>
          <a:srcRect/>
          <a:stretch>
            <a:fillRect/>
          </a:stretch>
        </p:blipFill>
        <p:spPr bwMode="auto">
          <a:xfrm>
            <a:off x="457200" y="381000"/>
            <a:ext cx="8201025" cy="876300"/>
          </a:xfrm>
          <a:prstGeom prst="rect">
            <a:avLst/>
          </a:prstGeom>
          <a:noFill/>
          <a:ln w="9525">
            <a:noFill/>
            <a:miter lim="800000"/>
            <a:headEnd/>
            <a:tailEnd/>
          </a:ln>
          <a:effectLst/>
        </p:spPr>
      </p:pic>
      <p:pic>
        <p:nvPicPr>
          <p:cNvPr id="1026" name="Picture 2"/>
          <p:cNvPicPr>
            <a:picLocks noGrp="1" noChangeAspect="1" noChangeArrowheads="1"/>
          </p:cNvPicPr>
          <p:nvPr>
            <p:ph idx="1"/>
          </p:nvPr>
        </p:nvPicPr>
        <p:blipFill>
          <a:blip r:embed="rId3"/>
          <a:srcRect/>
          <a:stretch>
            <a:fillRect/>
          </a:stretch>
        </p:blipFill>
        <p:spPr bwMode="auto">
          <a:xfrm>
            <a:off x="533400" y="1371600"/>
            <a:ext cx="8305800" cy="4953000"/>
          </a:xfrm>
          <a:prstGeom prst="rect">
            <a:avLst/>
          </a:prstGeom>
          <a:noFill/>
          <a:ln w="9525">
            <a:noFill/>
            <a:miter lim="800000"/>
            <a:headEnd/>
            <a:tailEnd/>
          </a:ln>
          <a:effectLst/>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ChangeAspect="1" noChangeArrowheads="1"/>
          </p:cNvPicPr>
          <p:nvPr/>
        </p:nvPicPr>
        <p:blipFill>
          <a:blip r:embed="rId2"/>
          <a:srcRect/>
          <a:stretch>
            <a:fillRect/>
          </a:stretch>
        </p:blipFill>
        <p:spPr bwMode="auto">
          <a:xfrm>
            <a:off x="1143000" y="457200"/>
            <a:ext cx="6248400" cy="800100"/>
          </a:xfrm>
          <a:prstGeom prst="rect">
            <a:avLst/>
          </a:prstGeom>
          <a:noFill/>
          <a:ln w="9525">
            <a:noFill/>
            <a:miter lim="800000"/>
            <a:headEnd/>
            <a:tailEnd/>
          </a:ln>
          <a:effectLst/>
        </p:spPr>
      </p:pic>
      <p:pic>
        <p:nvPicPr>
          <p:cNvPr id="3075" name="Picture 3"/>
          <p:cNvPicPr>
            <a:picLocks noGrp="1" noChangeAspect="1" noChangeArrowheads="1"/>
          </p:cNvPicPr>
          <p:nvPr>
            <p:ph idx="1"/>
          </p:nvPr>
        </p:nvPicPr>
        <p:blipFill>
          <a:blip r:embed="rId3"/>
          <a:srcRect/>
          <a:stretch>
            <a:fillRect/>
          </a:stretch>
        </p:blipFill>
        <p:spPr bwMode="auto">
          <a:xfrm>
            <a:off x="0" y="1447800"/>
            <a:ext cx="9144000" cy="5105400"/>
          </a:xfrm>
          <a:prstGeom prst="rect">
            <a:avLst/>
          </a:prstGeom>
          <a:noFill/>
          <a:ln w="9525">
            <a:noFill/>
            <a:miter lim="800000"/>
            <a:headEnd/>
            <a:tailEnd/>
          </a:ln>
          <a:effectLst/>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p:cNvPicPr>
            <a:picLocks noChangeAspect="1" noChangeArrowheads="1"/>
          </p:cNvPicPr>
          <p:nvPr/>
        </p:nvPicPr>
        <p:blipFill>
          <a:blip r:embed="rId2"/>
          <a:srcRect/>
          <a:stretch>
            <a:fillRect/>
          </a:stretch>
        </p:blipFill>
        <p:spPr bwMode="auto">
          <a:xfrm>
            <a:off x="1219200" y="457200"/>
            <a:ext cx="7162800" cy="609600"/>
          </a:xfrm>
          <a:prstGeom prst="rect">
            <a:avLst/>
          </a:prstGeom>
          <a:noFill/>
          <a:ln w="9525">
            <a:noFill/>
            <a:miter lim="800000"/>
            <a:headEnd/>
            <a:tailEnd/>
          </a:ln>
          <a:effectLst/>
        </p:spPr>
      </p:pic>
      <p:pic>
        <p:nvPicPr>
          <p:cNvPr id="4099" name="Picture 3"/>
          <p:cNvPicPr>
            <a:picLocks noGrp="1" noChangeAspect="1" noChangeArrowheads="1"/>
          </p:cNvPicPr>
          <p:nvPr>
            <p:ph idx="1"/>
          </p:nvPr>
        </p:nvPicPr>
        <p:blipFill>
          <a:blip r:embed="rId3"/>
          <a:srcRect/>
          <a:stretch>
            <a:fillRect/>
          </a:stretch>
        </p:blipFill>
        <p:spPr bwMode="auto">
          <a:xfrm>
            <a:off x="457200" y="1308304"/>
            <a:ext cx="8229600" cy="4728754"/>
          </a:xfrm>
          <a:prstGeom prst="rect">
            <a:avLst/>
          </a:prstGeom>
          <a:noFill/>
          <a:ln w="9525">
            <a:noFill/>
            <a:miter lim="800000"/>
            <a:headEnd/>
            <a:tailEnd/>
          </a:ln>
          <a:effectLst/>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p:cNvPicPr>
            <a:picLocks noChangeAspect="1" noChangeArrowheads="1"/>
          </p:cNvPicPr>
          <p:nvPr/>
        </p:nvPicPr>
        <p:blipFill>
          <a:blip r:embed="rId2"/>
          <a:srcRect/>
          <a:stretch>
            <a:fillRect/>
          </a:stretch>
        </p:blipFill>
        <p:spPr bwMode="auto">
          <a:xfrm>
            <a:off x="1981200" y="533400"/>
            <a:ext cx="5029200" cy="723900"/>
          </a:xfrm>
          <a:prstGeom prst="rect">
            <a:avLst/>
          </a:prstGeom>
          <a:noFill/>
          <a:ln w="9525">
            <a:noFill/>
            <a:miter lim="800000"/>
            <a:headEnd/>
            <a:tailEnd/>
          </a:ln>
          <a:effectLst/>
        </p:spPr>
      </p:pic>
      <p:pic>
        <p:nvPicPr>
          <p:cNvPr id="5123" name="Picture 3"/>
          <p:cNvPicPr>
            <a:picLocks noGrp="1" noChangeAspect="1" noChangeArrowheads="1"/>
          </p:cNvPicPr>
          <p:nvPr>
            <p:ph idx="1"/>
          </p:nvPr>
        </p:nvPicPr>
        <p:blipFill>
          <a:blip r:embed="rId3"/>
          <a:srcRect/>
          <a:stretch>
            <a:fillRect/>
          </a:stretch>
        </p:blipFill>
        <p:spPr bwMode="auto">
          <a:xfrm>
            <a:off x="457200" y="1620900"/>
            <a:ext cx="8229600" cy="4484563"/>
          </a:xfrm>
          <a:prstGeom prst="rect">
            <a:avLst/>
          </a:prstGeom>
          <a:noFill/>
          <a:ln w="9525">
            <a:noFill/>
            <a:miter lim="800000"/>
            <a:headEnd/>
            <a:tailEnd/>
          </a:ln>
          <a:effectLst/>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524000"/>
          </a:xfrm>
        </p:spPr>
        <p:txBody>
          <a:bodyPr>
            <a:normAutofit fontScale="90000"/>
          </a:bodyPr>
          <a:lstStyle/>
          <a:p>
            <a:pPr lvl="0" algn="l"/>
            <a:r>
              <a:rPr lang="en-US" sz="2000" dirty="0" smtClean="0">
                <a:latin typeface="Bookman Old Style" pitchFamily="18" charset="0"/>
                <a:ea typeface="Calibri" pitchFamily="34" charset="0"/>
                <a:cs typeface="Times New Roman" pitchFamily="18" charset="0"/>
              </a:rPr>
              <a:t/>
            </a:r>
            <a:br>
              <a:rPr lang="en-US" sz="2000" dirty="0" smtClean="0">
                <a:latin typeface="Bookman Old Style" pitchFamily="18" charset="0"/>
                <a:ea typeface="Calibri" pitchFamily="34" charset="0"/>
                <a:cs typeface="Times New Roman" pitchFamily="18" charset="0"/>
              </a:rPr>
            </a:br>
            <a:r>
              <a:rPr lang="en-US" sz="2000" dirty="0" smtClean="0">
                <a:latin typeface="Bookman Old Style" pitchFamily="18" charset="0"/>
                <a:ea typeface="Calibri" pitchFamily="34" charset="0"/>
                <a:cs typeface="Times New Roman" pitchFamily="18" charset="0"/>
              </a:rPr>
              <a:t/>
            </a:r>
            <a:br>
              <a:rPr lang="en-US" sz="2000" dirty="0" smtClean="0">
                <a:latin typeface="Bookman Old Style" pitchFamily="18" charset="0"/>
                <a:ea typeface="Calibri" pitchFamily="34" charset="0"/>
                <a:cs typeface="Times New Roman" pitchFamily="18" charset="0"/>
              </a:rPr>
            </a:br>
            <a:r>
              <a:rPr lang="en-US" sz="2200" dirty="0" smtClean="0">
                <a:latin typeface="Bookman Old Style" pitchFamily="18" charset="0"/>
                <a:ea typeface="Calibri" pitchFamily="34" charset="0"/>
                <a:cs typeface="Times New Roman" pitchFamily="18" charset="0"/>
              </a:rPr>
              <a:t>The control segment of the GPS system comprises a worldwide network of five monitor stations, four ground antenna stations and a master control station.</a:t>
            </a:r>
            <a:r>
              <a:rPr lang="en-US" sz="2000" dirty="0" smtClean="0">
                <a:latin typeface="Arial" pitchFamily="34" charset="0"/>
                <a:cs typeface="Arial" pitchFamily="34" charset="0"/>
              </a:rPr>
              <a:t/>
            </a:r>
            <a:br>
              <a:rPr lang="en-US" sz="2000" dirty="0" smtClean="0">
                <a:latin typeface="Arial" pitchFamily="34" charset="0"/>
                <a:cs typeface="Arial" pitchFamily="34" charset="0"/>
              </a:rPr>
            </a:br>
            <a:endParaRPr lang="en-US" sz="2000" dirty="0"/>
          </a:p>
        </p:txBody>
      </p:sp>
      <p:pic>
        <p:nvPicPr>
          <p:cNvPr id="4" name="Content Placeholder 3"/>
          <p:cNvPicPr>
            <a:picLocks noGrp="1"/>
          </p:cNvPicPr>
          <p:nvPr>
            <p:ph idx="1"/>
          </p:nvPr>
        </p:nvPicPr>
        <p:blipFill>
          <a:blip r:embed="rId2"/>
          <a:srcRect/>
          <a:stretch>
            <a:fillRect/>
          </a:stretch>
        </p:blipFill>
        <p:spPr bwMode="auto">
          <a:xfrm>
            <a:off x="609600" y="2209800"/>
            <a:ext cx="7772399" cy="3505199"/>
          </a:xfrm>
          <a:prstGeom prst="rect">
            <a:avLst/>
          </a:prstGeom>
          <a:noFill/>
          <a:ln w="9525">
            <a:noFill/>
            <a:miter lim="800000"/>
            <a:headEnd/>
            <a:tailEnd/>
          </a:ln>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a:srcRect/>
          <a:stretch>
            <a:fillRect/>
          </a:stretch>
        </p:blipFill>
        <p:spPr bwMode="auto">
          <a:xfrm>
            <a:off x="381000" y="228600"/>
            <a:ext cx="8382000" cy="6172200"/>
          </a:xfrm>
          <a:prstGeom prst="rect">
            <a:avLst/>
          </a:prstGeom>
          <a:noFill/>
          <a:ln w="9525">
            <a:noFill/>
            <a:miter lim="800000"/>
            <a:headEnd/>
            <a:tailEnd/>
          </a:ln>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10000"/>
          </a:bodyPr>
          <a:lstStyle/>
          <a:p>
            <a:pPr>
              <a:buNone/>
            </a:pPr>
            <a:r>
              <a:rPr lang="en-US" dirty="0" smtClean="0">
                <a:latin typeface="Bookman Old Style" pitchFamily="18" charset="0"/>
              </a:rPr>
              <a:t>The control segment tracks the satellites and then provides them with corrected orbital and time information. </a:t>
            </a:r>
          </a:p>
          <a:p>
            <a:pPr>
              <a:buNone/>
            </a:pPr>
            <a:r>
              <a:rPr lang="en-US" dirty="0" smtClean="0">
                <a:latin typeface="Bookman Old Style" pitchFamily="18" charset="0"/>
              </a:rPr>
              <a:t>The control segment consists of five unmanned monitor stations and one Master Control Station. </a:t>
            </a:r>
          </a:p>
          <a:p>
            <a:pPr>
              <a:buNone/>
            </a:pPr>
            <a:r>
              <a:rPr lang="en-US" dirty="0" smtClean="0">
                <a:latin typeface="Bookman Old Style" pitchFamily="18" charset="0"/>
              </a:rPr>
              <a:t>The five unmanned stations monitor GPS satellite signals and then send that information to the Master Control Station where anomalies are corrected and sent back to the GPS satellites through ground antennas.</a:t>
            </a:r>
          </a:p>
          <a:p>
            <a:endParaRPr lang="en-US" dirty="0"/>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57200"/>
          </a:xfrm>
        </p:spPr>
        <p:txBody>
          <a:bodyPr>
            <a:normAutofit fontScale="90000"/>
          </a:bodyPr>
          <a:lstStyle/>
          <a:p>
            <a:endParaRPr lang="en-US" dirty="0"/>
          </a:p>
        </p:txBody>
      </p:sp>
      <p:pic>
        <p:nvPicPr>
          <p:cNvPr id="6146" name="Picture 2"/>
          <p:cNvPicPr>
            <a:picLocks noChangeAspect="1" noChangeArrowheads="1"/>
          </p:cNvPicPr>
          <p:nvPr/>
        </p:nvPicPr>
        <p:blipFill>
          <a:blip r:embed="rId2"/>
          <a:srcRect/>
          <a:stretch>
            <a:fillRect/>
          </a:stretch>
        </p:blipFill>
        <p:spPr bwMode="auto">
          <a:xfrm>
            <a:off x="1981200" y="228600"/>
            <a:ext cx="4876800" cy="590550"/>
          </a:xfrm>
          <a:prstGeom prst="rect">
            <a:avLst/>
          </a:prstGeom>
          <a:noFill/>
          <a:ln w="9525">
            <a:noFill/>
            <a:miter lim="800000"/>
            <a:headEnd/>
            <a:tailEnd/>
          </a:ln>
          <a:effectLst/>
        </p:spPr>
      </p:pic>
      <p:pic>
        <p:nvPicPr>
          <p:cNvPr id="6147" name="Picture 3"/>
          <p:cNvPicPr>
            <a:picLocks noGrp="1" noChangeAspect="1" noChangeArrowheads="1"/>
          </p:cNvPicPr>
          <p:nvPr>
            <p:ph idx="1"/>
          </p:nvPr>
        </p:nvPicPr>
        <p:blipFill>
          <a:blip r:embed="rId3"/>
          <a:srcRect/>
          <a:stretch>
            <a:fillRect/>
          </a:stretch>
        </p:blipFill>
        <p:spPr bwMode="auto">
          <a:xfrm>
            <a:off x="381000" y="1005680"/>
            <a:ext cx="8458200" cy="5395119"/>
          </a:xfrm>
          <a:prstGeom prst="rect">
            <a:avLst/>
          </a:prstGeom>
          <a:noFill/>
          <a:ln w="9525">
            <a:noFill/>
            <a:miter lim="800000"/>
            <a:headEnd/>
            <a:tailEnd/>
          </a:ln>
          <a:effectLst/>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a:stretch>
            <a:fillRect/>
          </a:stretch>
        </p:blipFill>
        <p:spPr bwMode="auto">
          <a:xfrm>
            <a:off x="609600" y="1219200"/>
            <a:ext cx="7772400" cy="4677789"/>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latin typeface="Bookman Old Style" pitchFamily="18" charset="0"/>
              </a:rPr>
              <a:t>Solar Eclipse</a:t>
            </a:r>
            <a:endParaRPr lang="en-US" dirty="0">
              <a:latin typeface="Bookman Old Style" pitchFamily="18" charset="0"/>
            </a:endParaRPr>
          </a:p>
        </p:txBody>
      </p:sp>
      <p:pic>
        <p:nvPicPr>
          <p:cNvPr id="39938" name="Picture 2"/>
          <p:cNvPicPr>
            <a:picLocks noGrp="1" noChangeAspect="1" noChangeArrowheads="1"/>
          </p:cNvPicPr>
          <p:nvPr>
            <p:ph idx="1"/>
          </p:nvPr>
        </p:nvPicPr>
        <p:blipFill>
          <a:blip r:embed="rId2"/>
          <a:srcRect/>
          <a:stretch>
            <a:fillRect/>
          </a:stretch>
        </p:blipFill>
        <p:spPr bwMode="auto">
          <a:xfrm>
            <a:off x="0" y="1143000"/>
            <a:ext cx="8915400" cy="5410200"/>
          </a:xfrm>
          <a:prstGeom prst="rect">
            <a:avLst/>
          </a:prstGeom>
          <a:noFill/>
          <a:ln w="9525">
            <a:noFill/>
            <a:miter lim="800000"/>
            <a:headEnd/>
            <a:tailEnd/>
          </a:ln>
          <a:effectLst/>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Grp="1" noChangeAspect="1" noChangeArrowheads="1"/>
          </p:cNvPicPr>
          <p:nvPr>
            <p:ph idx="1"/>
          </p:nvPr>
        </p:nvPicPr>
        <p:blipFill>
          <a:blip r:embed="rId2"/>
          <a:srcRect/>
          <a:stretch>
            <a:fillRect/>
          </a:stretch>
        </p:blipFill>
        <p:spPr bwMode="auto">
          <a:xfrm>
            <a:off x="381000" y="457201"/>
            <a:ext cx="8382000" cy="5582444"/>
          </a:xfrm>
          <a:prstGeom prst="rect">
            <a:avLst/>
          </a:prstGeom>
          <a:noFill/>
          <a:ln w="9525">
            <a:noFill/>
            <a:miter lim="800000"/>
            <a:headEnd/>
            <a:tailEnd/>
          </a:ln>
          <a:effectLst/>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10000"/>
          </a:bodyPr>
          <a:lstStyle/>
          <a:p>
            <a:pPr>
              <a:buNone/>
            </a:pPr>
            <a:r>
              <a:rPr lang="en-US" dirty="0" smtClean="0">
                <a:latin typeface="Bookman Old Style" pitchFamily="18" charset="0"/>
              </a:rPr>
              <a:t>The satellite signals also contain a navigation message comprising</a:t>
            </a:r>
            <a:br>
              <a:rPr lang="en-US" dirty="0" smtClean="0">
                <a:latin typeface="Bookman Old Style" pitchFamily="18" charset="0"/>
              </a:rPr>
            </a:br>
            <a:r>
              <a:rPr lang="en-US" dirty="0" smtClean="0">
                <a:latin typeface="Bookman Old Style" pitchFamily="18" charset="0"/>
              </a:rPr>
              <a:t>the ephemeris and almanac data. </a:t>
            </a:r>
          </a:p>
          <a:p>
            <a:pPr>
              <a:buNone/>
            </a:pPr>
            <a:r>
              <a:rPr lang="en-US" dirty="0" smtClean="0">
                <a:latin typeface="Bookman Old Style" pitchFamily="18" charset="0"/>
              </a:rPr>
              <a:t>This provides coordinate information of GPS satellites as a function of time, satellite health status, satellite clock correction, satellite almanac and atmospheric data.</a:t>
            </a:r>
            <a:endParaRPr lang="en-US" smtClean="0">
              <a:latin typeface="Bookman Old Style" pitchFamily="18" charset="0"/>
            </a:endParaRPr>
          </a:p>
          <a:p>
            <a:pPr>
              <a:buNone/>
            </a:pPr>
            <a:r>
              <a:rPr lang="en-US" smtClean="0">
                <a:latin typeface="Bookman Old Style" pitchFamily="18" charset="0"/>
              </a:rPr>
              <a:t> </a:t>
            </a:r>
            <a:r>
              <a:rPr lang="en-US" dirty="0" smtClean="0">
                <a:latin typeface="Bookman Old Style" pitchFamily="18" charset="0"/>
              </a:rPr>
              <a:t>The navigation message is transmitted at a bit rate of 50 kbps using BPSK technique. It comprises 25 frames of 1500 bits each (a total of 37 500 bits).</a:t>
            </a:r>
            <a:endParaRPr lang="en-US" dirty="0">
              <a:latin typeface="Bookman Old Style" pitchFamily="18" charset="0"/>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57200"/>
          </a:xfrm>
        </p:spPr>
        <p:txBody>
          <a:bodyPr>
            <a:normAutofit fontScale="90000"/>
          </a:bodyPr>
          <a:lstStyle/>
          <a:p>
            <a:endParaRPr lang="en-US" dirty="0"/>
          </a:p>
        </p:txBody>
      </p:sp>
      <p:pic>
        <p:nvPicPr>
          <p:cNvPr id="7170" name="Picture 2"/>
          <p:cNvPicPr>
            <a:picLocks noChangeAspect="1" noChangeArrowheads="1"/>
          </p:cNvPicPr>
          <p:nvPr/>
        </p:nvPicPr>
        <p:blipFill>
          <a:blip r:embed="rId2"/>
          <a:srcRect/>
          <a:stretch>
            <a:fillRect/>
          </a:stretch>
        </p:blipFill>
        <p:spPr bwMode="auto">
          <a:xfrm>
            <a:off x="1524000" y="304800"/>
            <a:ext cx="5867400" cy="447675"/>
          </a:xfrm>
          <a:prstGeom prst="rect">
            <a:avLst/>
          </a:prstGeom>
          <a:noFill/>
          <a:ln w="9525">
            <a:noFill/>
            <a:miter lim="800000"/>
            <a:headEnd/>
            <a:tailEnd/>
          </a:ln>
          <a:effectLst/>
        </p:spPr>
      </p:pic>
      <p:pic>
        <p:nvPicPr>
          <p:cNvPr id="7172" name="Picture 4"/>
          <p:cNvPicPr>
            <a:picLocks noGrp="1" noChangeAspect="1" noChangeArrowheads="1"/>
          </p:cNvPicPr>
          <p:nvPr>
            <p:ph idx="1"/>
          </p:nvPr>
        </p:nvPicPr>
        <p:blipFill>
          <a:blip r:embed="rId3"/>
          <a:srcRect/>
          <a:stretch>
            <a:fillRect/>
          </a:stretch>
        </p:blipFill>
        <p:spPr bwMode="auto">
          <a:xfrm>
            <a:off x="457200" y="762000"/>
            <a:ext cx="8229600" cy="5486399"/>
          </a:xfrm>
          <a:prstGeom prst="rect">
            <a:avLst/>
          </a:prstGeom>
          <a:noFill/>
          <a:ln w="9525">
            <a:noFill/>
            <a:miter lim="800000"/>
            <a:headEnd/>
            <a:tailEnd/>
          </a:ln>
          <a:effectLst/>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dirty="0" smtClean="0">
                <a:latin typeface="Bookman Old Style" pitchFamily="18" charset="0"/>
              </a:rPr>
              <a:t>When a GPS receiver is first turned on, it downloads orbit information from all the satellites called an </a:t>
            </a:r>
            <a:r>
              <a:rPr lang="en-US" dirty="0" smtClean="0">
                <a:solidFill>
                  <a:srgbClr val="FF0000"/>
                </a:solidFill>
                <a:latin typeface="Bookman Old Style" pitchFamily="18" charset="0"/>
              </a:rPr>
              <a:t>almanac</a:t>
            </a:r>
            <a:r>
              <a:rPr lang="en-US" dirty="0" smtClean="0">
                <a:latin typeface="Bookman Old Style" pitchFamily="18" charset="0"/>
              </a:rPr>
              <a:t>. </a:t>
            </a:r>
          </a:p>
          <a:p>
            <a:r>
              <a:rPr lang="en-US" dirty="0" smtClean="0">
                <a:latin typeface="Bookman Old Style" pitchFamily="18" charset="0"/>
              </a:rPr>
              <a:t>This process, the first time, can take as long as 12 </a:t>
            </a:r>
            <a:r>
              <a:rPr lang="en-US" dirty="0" err="1" smtClean="0">
                <a:latin typeface="Bookman Old Style" pitchFamily="18" charset="0"/>
              </a:rPr>
              <a:t>minutes;but</a:t>
            </a:r>
            <a:r>
              <a:rPr lang="en-US" dirty="0" smtClean="0">
                <a:latin typeface="Bookman Old Style" pitchFamily="18" charset="0"/>
              </a:rPr>
              <a:t> once this information is downloaded, it is stored in the receiver’s memory for future use.</a:t>
            </a:r>
            <a:r>
              <a:rPr lang="en-US" dirty="0" smtClean="0"/>
              <a:t/>
            </a:r>
            <a:br>
              <a:rPr lang="en-US" dirty="0" smtClean="0"/>
            </a:br>
            <a:endParaRPr lang="en-US" dirty="0"/>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pic>
        <p:nvPicPr>
          <p:cNvPr id="8194" name="Picture 2"/>
          <p:cNvPicPr>
            <a:picLocks noChangeAspect="1" noChangeArrowheads="1"/>
          </p:cNvPicPr>
          <p:nvPr/>
        </p:nvPicPr>
        <p:blipFill>
          <a:blip r:embed="rId2"/>
          <a:srcRect/>
          <a:stretch>
            <a:fillRect/>
          </a:stretch>
        </p:blipFill>
        <p:spPr bwMode="auto">
          <a:xfrm>
            <a:off x="2362200" y="228600"/>
            <a:ext cx="4648200" cy="590550"/>
          </a:xfrm>
          <a:prstGeom prst="rect">
            <a:avLst/>
          </a:prstGeom>
          <a:noFill/>
          <a:ln w="9525">
            <a:noFill/>
            <a:miter lim="800000"/>
            <a:headEnd/>
            <a:tailEnd/>
          </a:ln>
          <a:effectLst/>
        </p:spPr>
      </p:pic>
      <p:pic>
        <p:nvPicPr>
          <p:cNvPr id="8195" name="Picture 3"/>
          <p:cNvPicPr>
            <a:picLocks noGrp="1" noChangeAspect="1" noChangeArrowheads="1"/>
          </p:cNvPicPr>
          <p:nvPr>
            <p:ph idx="1"/>
          </p:nvPr>
        </p:nvPicPr>
        <p:blipFill>
          <a:blip r:embed="rId3"/>
          <a:srcRect/>
          <a:stretch>
            <a:fillRect/>
          </a:stretch>
        </p:blipFill>
        <p:spPr bwMode="auto">
          <a:xfrm>
            <a:off x="533400" y="953294"/>
            <a:ext cx="8077199" cy="5371306"/>
          </a:xfrm>
          <a:prstGeom prst="rect">
            <a:avLst/>
          </a:prstGeom>
          <a:noFill/>
          <a:ln w="9525">
            <a:noFill/>
            <a:miter lim="800000"/>
            <a:headEnd/>
            <a:tailEnd/>
          </a:ln>
          <a:effectLst/>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endParaRPr lang="en-US" dirty="0"/>
          </a:p>
        </p:txBody>
      </p:sp>
      <p:pic>
        <p:nvPicPr>
          <p:cNvPr id="9218" name="Picture 2"/>
          <p:cNvPicPr>
            <a:picLocks noGrp="1" noChangeAspect="1" noChangeArrowheads="1"/>
          </p:cNvPicPr>
          <p:nvPr>
            <p:ph idx="1"/>
          </p:nvPr>
        </p:nvPicPr>
        <p:blipFill>
          <a:blip r:embed="rId2"/>
          <a:srcRect/>
          <a:stretch>
            <a:fillRect/>
          </a:stretch>
        </p:blipFill>
        <p:spPr bwMode="auto">
          <a:xfrm>
            <a:off x="457200" y="1447800"/>
            <a:ext cx="8229600" cy="4876799"/>
          </a:xfrm>
          <a:prstGeom prst="rect">
            <a:avLst/>
          </a:prstGeom>
          <a:noFill/>
          <a:ln w="9525">
            <a:noFill/>
            <a:miter lim="800000"/>
            <a:headEnd/>
            <a:tailEnd/>
          </a:ln>
          <a:effectLst/>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srcRect/>
          <a:stretch>
            <a:fillRect/>
          </a:stretch>
        </p:blipFill>
        <p:spPr bwMode="auto">
          <a:xfrm>
            <a:off x="457200" y="533400"/>
            <a:ext cx="8229600" cy="5867400"/>
          </a:xfrm>
          <a:prstGeom prst="rect">
            <a:avLst/>
          </a:prstGeom>
          <a:noFill/>
          <a:ln w="9525">
            <a:noFill/>
            <a:miter lim="800000"/>
            <a:headEnd/>
            <a:tailEnd/>
          </a:ln>
          <a:effectLst/>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srcRect/>
          <a:stretch>
            <a:fillRect/>
          </a:stretch>
        </p:blipFill>
        <p:spPr bwMode="auto">
          <a:xfrm>
            <a:off x="457200" y="304800"/>
            <a:ext cx="8305799" cy="6019800"/>
          </a:xfrm>
          <a:prstGeom prst="rect">
            <a:avLst/>
          </a:prstGeom>
          <a:noFill/>
          <a:ln w="9525">
            <a:noFill/>
            <a:miter lim="800000"/>
            <a:headEnd/>
            <a:tailEnd/>
          </a:ln>
          <a:effectLst/>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srcRect/>
          <a:stretch>
            <a:fillRect/>
          </a:stretch>
        </p:blipFill>
        <p:spPr bwMode="auto">
          <a:xfrm>
            <a:off x="482222" y="533400"/>
            <a:ext cx="8179555" cy="5791200"/>
          </a:xfrm>
          <a:prstGeom prst="rect">
            <a:avLst/>
          </a:prstGeom>
          <a:noFill/>
          <a:ln w="9525">
            <a:noFill/>
            <a:miter lim="800000"/>
            <a:headEnd/>
            <a:tailEnd/>
          </a:ln>
          <a:effectLst/>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a:srcRect/>
          <a:stretch>
            <a:fillRect/>
          </a:stretch>
        </p:blipFill>
        <p:spPr bwMode="auto">
          <a:xfrm>
            <a:off x="0" y="228600"/>
            <a:ext cx="8915400" cy="5897563"/>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dirty="0" smtClean="0">
                <a:latin typeface="Bookman Old Style" pitchFamily="18" charset="0"/>
              </a:rPr>
              <a:t>Solar Eclipse</a:t>
            </a:r>
            <a:endParaRPr lang="en-US" dirty="0"/>
          </a:p>
        </p:txBody>
      </p:sp>
      <p:sp>
        <p:nvSpPr>
          <p:cNvPr id="3" name="Content Placeholder 2"/>
          <p:cNvSpPr>
            <a:spLocks noGrp="1"/>
          </p:cNvSpPr>
          <p:nvPr>
            <p:ph idx="1"/>
          </p:nvPr>
        </p:nvSpPr>
        <p:spPr>
          <a:xfrm>
            <a:off x="457200" y="838200"/>
            <a:ext cx="8229600" cy="5562600"/>
          </a:xfrm>
        </p:spPr>
        <p:txBody>
          <a:bodyPr>
            <a:normAutofit fontScale="92500"/>
          </a:bodyPr>
          <a:lstStyle/>
          <a:p>
            <a:r>
              <a:rPr lang="en-IN" dirty="0" smtClean="0">
                <a:latin typeface="Bookman Old Style" pitchFamily="18" charset="0"/>
              </a:rPr>
              <a:t>Eclipse</a:t>
            </a:r>
            <a:r>
              <a:rPr lang="en-IN" b="1" dirty="0" smtClean="0">
                <a:latin typeface="Bookman Old Style" pitchFamily="18" charset="0"/>
              </a:rPr>
              <a:t>: </a:t>
            </a:r>
            <a:r>
              <a:rPr lang="en-IN" dirty="0" smtClean="0">
                <a:latin typeface="Bookman Old Style" pitchFamily="18" charset="0"/>
              </a:rPr>
              <a:t>It occurs when Earth's equatorial plane coincides with the plane of the Earth's orbit around the sun.</a:t>
            </a:r>
            <a:endParaRPr lang="en-US" dirty="0" smtClean="0">
              <a:latin typeface="Bookman Old Style" pitchFamily="18" charset="0"/>
            </a:endParaRPr>
          </a:p>
          <a:p>
            <a:r>
              <a:rPr lang="en-IN" dirty="0" smtClean="0">
                <a:latin typeface="Bookman Old Style" pitchFamily="18" charset="0"/>
              </a:rPr>
              <a:t>The plane of the earth’s orbit around the sun – the ecliptic – is at an </a:t>
            </a:r>
            <a:r>
              <a:rPr lang="en-IN" dirty="0" smtClean="0">
                <a:solidFill>
                  <a:srgbClr val="FF0000"/>
                </a:solidFill>
                <a:latin typeface="Bookman Old Style" pitchFamily="18" charset="0"/>
              </a:rPr>
              <a:t>inclination of 7.3°</a:t>
            </a:r>
            <a:r>
              <a:rPr lang="en-IN" dirty="0" smtClean="0">
                <a:latin typeface="Bookman Old Style" pitchFamily="18" charset="0"/>
              </a:rPr>
              <a:t>to the equatorial plane of the sun. The </a:t>
            </a:r>
            <a:r>
              <a:rPr lang="en-IN" dirty="0" smtClean="0">
                <a:solidFill>
                  <a:srgbClr val="00B050"/>
                </a:solidFill>
                <a:latin typeface="Bookman Old Style" pitchFamily="18" charset="0"/>
              </a:rPr>
              <a:t>earth is titled about 23° </a:t>
            </a:r>
            <a:r>
              <a:rPr lang="en-IN" dirty="0" smtClean="0">
                <a:latin typeface="Bookman Old Style" pitchFamily="18" charset="0"/>
              </a:rPr>
              <a:t>away from the normal to the ecliptic.</a:t>
            </a:r>
          </a:p>
          <a:p>
            <a:r>
              <a:rPr lang="en-IN" dirty="0" smtClean="0">
                <a:latin typeface="Bookman Old Style" pitchFamily="18" charset="0"/>
              </a:rPr>
              <a:t>The </a:t>
            </a:r>
            <a:r>
              <a:rPr lang="en-IN" i="1" dirty="0" smtClean="0">
                <a:solidFill>
                  <a:srgbClr val="FF0000"/>
                </a:solidFill>
                <a:latin typeface="Bookman Old Style" pitchFamily="18" charset="0"/>
              </a:rPr>
              <a:t>moon</a:t>
            </a:r>
            <a:r>
              <a:rPr lang="en-IN" dirty="0" smtClean="0">
                <a:latin typeface="Bookman Old Style" pitchFamily="18" charset="0"/>
              </a:rPr>
              <a:t> circles the earth with an </a:t>
            </a:r>
            <a:r>
              <a:rPr lang="en-IN" dirty="0" smtClean="0">
                <a:solidFill>
                  <a:srgbClr val="FF0000"/>
                </a:solidFill>
                <a:latin typeface="Bookman Old Style" pitchFamily="18" charset="0"/>
              </a:rPr>
              <a:t>inclination</a:t>
            </a:r>
            <a:r>
              <a:rPr lang="en-IN" dirty="0" smtClean="0">
                <a:latin typeface="Bookman Old Style" pitchFamily="18" charset="0"/>
              </a:rPr>
              <a:t> of </a:t>
            </a:r>
            <a:r>
              <a:rPr lang="en-IN" u="sng" dirty="0" smtClean="0">
                <a:solidFill>
                  <a:srgbClr val="FF0000"/>
                </a:solidFill>
                <a:latin typeface="Bookman Old Style" pitchFamily="18" charset="0"/>
              </a:rPr>
              <a:t>around 5°</a:t>
            </a:r>
            <a:r>
              <a:rPr lang="en-IN" dirty="0" smtClean="0">
                <a:latin typeface="Bookman Old Style" pitchFamily="18" charset="0"/>
              </a:rPr>
              <a:t> to the equatorial plane of the earth</a:t>
            </a:r>
            <a:r>
              <a:rPr lang="en-IN" dirty="0" smtClean="0"/>
              <a:t>.	</a:t>
            </a:r>
            <a:endParaRPr lang="en-US" dirty="0" smtClean="0"/>
          </a:p>
          <a:p>
            <a:endParaRPr lang="en-IN" dirty="0" smtClean="0">
              <a:latin typeface="Bookman Old Style" pitchFamily="18" charset="0"/>
            </a:endParaRPr>
          </a:p>
          <a:p>
            <a:endParaRPr lang="en-US" dirty="0" smtClean="0">
              <a:latin typeface="Bookman Old Style" pitchFamily="18" charset="0"/>
            </a:endParaRPr>
          </a:p>
          <a:p>
            <a:endParaRPr lang="en-US" dirty="0"/>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a:srcRect/>
          <a:stretch>
            <a:fillRect/>
          </a:stretch>
        </p:blipFill>
        <p:spPr bwMode="auto">
          <a:xfrm>
            <a:off x="457200" y="533400"/>
            <a:ext cx="8382000" cy="5715000"/>
          </a:xfrm>
          <a:prstGeom prst="rect">
            <a:avLst/>
          </a:prstGeom>
          <a:noFill/>
          <a:ln w="9525">
            <a:noFill/>
            <a:miter lim="800000"/>
            <a:headEnd/>
            <a:tailEnd/>
          </a:ln>
          <a:effectLst/>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pic>
        <p:nvPicPr>
          <p:cNvPr id="16386" name="Picture 2"/>
          <p:cNvPicPr>
            <a:picLocks noChangeAspect="1" noChangeArrowheads="1"/>
          </p:cNvPicPr>
          <p:nvPr/>
        </p:nvPicPr>
        <p:blipFill>
          <a:blip r:embed="rId2"/>
          <a:srcRect/>
          <a:stretch>
            <a:fillRect/>
          </a:stretch>
        </p:blipFill>
        <p:spPr bwMode="auto">
          <a:xfrm>
            <a:off x="2743200" y="304800"/>
            <a:ext cx="3657600" cy="695325"/>
          </a:xfrm>
          <a:prstGeom prst="rect">
            <a:avLst/>
          </a:prstGeom>
          <a:noFill/>
          <a:ln w="9525">
            <a:noFill/>
            <a:miter lim="800000"/>
            <a:headEnd/>
            <a:tailEnd/>
          </a:ln>
          <a:effectLst/>
        </p:spPr>
      </p:pic>
      <p:pic>
        <p:nvPicPr>
          <p:cNvPr id="16387" name="Picture 3"/>
          <p:cNvPicPr>
            <a:picLocks noGrp="1" noChangeAspect="1" noChangeArrowheads="1"/>
          </p:cNvPicPr>
          <p:nvPr>
            <p:ph idx="1"/>
          </p:nvPr>
        </p:nvPicPr>
        <p:blipFill>
          <a:blip r:embed="rId3"/>
          <a:srcRect/>
          <a:stretch>
            <a:fillRect/>
          </a:stretch>
        </p:blipFill>
        <p:spPr bwMode="auto">
          <a:xfrm>
            <a:off x="381000" y="990600"/>
            <a:ext cx="8229600" cy="4900299"/>
          </a:xfrm>
          <a:prstGeom prst="rect">
            <a:avLst/>
          </a:prstGeom>
          <a:noFill/>
          <a:ln w="9525">
            <a:noFill/>
            <a:miter lim="800000"/>
            <a:headEnd/>
            <a:tailEnd/>
          </a:ln>
          <a:effectLst/>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endParaRPr lang="en-US" dirty="0"/>
          </a:p>
        </p:txBody>
      </p:sp>
      <p:pic>
        <p:nvPicPr>
          <p:cNvPr id="17410" name="Picture 2"/>
          <p:cNvPicPr>
            <a:picLocks noChangeAspect="1" noChangeArrowheads="1"/>
          </p:cNvPicPr>
          <p:nvPr/>
        </p:nvPicPr>
        <p:blipFill>
          <a:blip r:embed="rId2"/>
          <a:srcRect/>
          <a:stretch>
            <a:fillRect/>
          </a:stretch>
        </p:blipFill>
        <p:spPr bwMode="auto">
          <a:xfrm>
            <a:off x="609600" y="304800"/>
            <a:ext cx="8001000" cy="666750"/>
          </a:xfrm>
          <a:prstGeom prst="rect">
            <a:avLst/>
          </a:prstGeom>
          <a:noFill/>
          <a:ln w="9525">
            <a:noFill/>
            <a:miter lim="800000"/>
            <a:headEnd/>
            <a:tailEnd/>
          </a:ln>
          <a:effectLst/>
        </p:spPr>
      </p:pic>
      <p:pic>
        <p:nvPicPr>
          <p:cNvPr id="17411" name="Picture 3"/>
          <p:cNvPicPr>
            <a:picLocks noGrp="1" noChangeAspect="1" noChangeArrowheads="1"/>
          </p:cNvPicPr>
          <p:nvPr>
            <p:ph idx="1"/>
          </p:nvPr>
        </p:nvPicPr>
        <p:blipFill>
          <a:blip r:embed="rId3"/>
          <a:srcRect/>
          <a:stretch>
            <a:fillRect/>
          </a:stretch>
        </p:blipFill>
        <p:spPr bwMode="auto">
          <a:xfrm>
            <a:off x="609600" y="990600"/>
            <a:ext cx="8001000" cy="5215731"/>
          </a:xfrm>
          <a:prstGeom prst="rect">
            <a:avLst/>
          </a:prstGeom>
          <a:noFill/>
          <a:ln w="9525">
            <a:noFill/>
            <a:miter lim="800000"/>
            <a:headEnd/>
            <a:tailEnd/>
          </a:ln>
          <a:effectLst/>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endParaRPr lang="en-US" dirty="0"/>
          </a:p>
        </p:txBody>
      </p:sp>
      <p:pic>
        <p:nvPicPr>
          <p:cNvPr id="18434" name="Picture 2"/>
          <p:cNvPicPr>
            <a:picLocks noGrp="1" noChangeAspect="1" noChangeArrowheads="1"/>
          </p:cNvPicPr>
          <p:nvPr>
            <p:ph idx="1"/>
          </p:nvPr>
        </p:nvPicPr>
        <p:blipFill>
          <a:blip r:embed="rId2"/>
          <a:srcRect/>
          <a:stretch>
            <a:fillRect/>
          </a:stretch>
        </p:blipFill>
        <p:spPr bwMode="auto">
          <a:xfrm>
            <a:off x="457200" y="1066800"/>
            <a:ext cx="8229600" cy="5059363"/>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a:srcRect/>
          <a:stretch>
            <a:fillRect/>
          </a:stretch>
        </p:blipFill>
        <p:spPr bwMode="auto">
          <a:xfrm>
            <a:off x="457200" y="304800"/>
            <a:ext cx="8229600" cy="685800"/>
          </a:xfrm>
          <a:prstGeom prst="rect">
            <a:avLst/>
          </a:prstGeom>
          <a:noFill/>
          <a:ln w="9525">
            <a:noFill/>
            <a:miter lim="800000"/>
            <a:headEnd/>
            <a:tailEnd/>
          </a:ln>
          <a:effectLst/>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pic>
        <p:nvPicPr>
          <p:cNvPr id="19458" name="Picture 2"/>
          <p:cNvPicPr>
            <a:picLocks noChangeAspect="1" noChangeArrowheads="1"/>
          </p:cNvPicPr>
          <p:nvPr/>
        </p:nvPicPr>
        <p:blipFill>
          <a:blip r:embed="rId2"/>
          <a:srcRect/>
          <a:stretch>
            <a:fillRect/>
          </a:stretch>
        </p:blipFill>
        <p:spPr bwMode="auto">
          <a:xfrm>
            <a:off x="1371600" y="304800"/>
            <a:ext cx="6248400" cy="495300"/>
          </a:xfrm>
          <a:prstGeom prst="rect">
            <a:avLst/>
          </a:prstGeom>
          <a:noFill/>
          <a:ln w="9525">
            <a:noFill/>
            <a:miter lim="800000"/>
            <a:headEnd/>
            <a:tailEnd/>
          </a:ln>
          <a:effectLst/>
        </p:spPr>
      </p:pic>
      <p:pic>
        <p:nvPicPr>
          <p:cNvPr id="19459" name="Picture 3"/>
          <p:cNvPicPr>
            <a:picLocks noGrp="1" noChangeAspect="1" noChangeArrowheads="1"/>
          </p:cNvPicPr>
          <p:nvPr>
            <p:ph idx="1"/>
          </p:nvPr>
        </p:nvPicPr>
        <p:blipFill>
          <a:blip r:embed="rId3"/>
          <a:srcRect/>
          <a:stretch>
            <a:fillRect/>
          </a:stretch>
        </p:blipFill>
        <p:spPr bwMode="auto">
          <a:xfrm>
            <a:off x="228600" y="914400"/>
            <a:ext cx="8686800" cy="5257800"/>
          </a:xfrm>
          <a:prstGeom prst="rect">
            <a:avLst/>
          </a:prstGeom>
          <a:noFill/>
          <a:ln w="9525">
            <a:noFill/>
            <a:miter lim="800000"/>
            <a:headEnd/>
            <a:tailEnd/>
          </a:ln>
          <a:effectLst/>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pic>
        <p:nvPicPr>
          <p:cNvPr id="20482" name="Picture 2"/>
          <p:cNvPicPr>
            <a:picLocks noChangeAspect="1" noChangeArrowheads="1"/>
          </p:cNvPicPr>
          <p:nvPr/>
        </p:nvPicPr>
        <p:blipFill>
          <a:blip r:embed="rId2"/>
          <a:srcRect/>
          <a:stretch>
            <a:fillRect/>
          </a:stretch>
        </p:blipFill>
        <p:spPr bwMode="auto">
          <a:xfrm>
            <a:off x="2667000" y="304800"/>
            <a:ext cx="3886200" cy="533400"/>
          </a:xfrm>
          <a:prstGeom prst="rect">
            <a:avLst/>
          </a:prstGeom>
          <a:noFill/>
          <a:ln w="9525">
            <a:noFill/>
            <a:miter lim="800000"/>
            <a:headEnd/>
            <a:tailEnd/>
          </a:ln>
          <a:effectLst/>
        </p:spPr>
      </p:pic>
      <p:pic>
        <p:nvPicPr>
          <p:cNvPr id="20483" name="Picture 3"/>
          <p:cNvPicPr>
            <a:picLocks noGrp="1" noChangeAspect="1" noChangeArrowheads="1"/>
          </p:cNvPicPr>
          <p:nvPr>
            <p:ph idx="1"/>
          </p:nvPr>
        </p:nvPicPr>
        <p:blipFill>
          <a:blip r:embed="rId3"/>
          <a:srcRect/>
          <a:stretch>
            <a:fillRect/>
          </a:stretch>
        </p:blipFill>
        <p:spPr bwMode="auto">
          <a:xfrm>
            <a:off x="685800" y="990600"/>
            <a:ext cx="8153399" cy="5181600"/>
          </a:xfrm>
          <a:prstGeom prst="rect">
            <a:avLst/>
          </a:prstGeom>
          <a:noFill/>
          <a:ln w="9525">
            <a:noFill/>
            <a:miter lim="800000"/>
            <a:headEnd/>
            <a:tailEnd/>
          </a:ln>
          <a:effectLst/>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pic>
        <p:nvPicPr>
          <p:cNvPr id="21506" name="Picture 2"/>
          <p:cNvPicPr>
            <a:picLocks noChangeAspect="1" noChangeArrowheads="1"/>
          </p:cNvPicPr>
          <p:nvPr/>
        </p:nvPicPr>
        <p:blipFill>
          <a:blip r:embed="rId2"/>
          <a:srcRect/>
          <a:stretch>
            <a:fillRect/>
          </a:stretch>
        </p:blipFill>
        <p:spPr bwMode="auto">
          <a:xfrm>
            <a:off x="457200" y="228600"/>
            <a:ext cx="8153400" cy="685800"/>
          </a:xfrm>
          <a:prstGeom prst="rect">
            <a:avLst/>
          </a:prstGeom>
          <a:noFill/>
          <a:ln w="9525">
            <a:noFill/>
            <a:miter lim="800000"/>
            <a:headEnd/>
            <a:tailEnd/>
          </a:ln>
          <a:effectLst/>
        </p:spPr>
      </p:pic>
      <p:pic>
        <p:nvPicPr>
          <p:cNvPr id="21507" name="Picture 3"/>
          <p:cNvPicPr>
            <a:picLocks noGrp="1" noChangeAspect="1" noChangeArrowheads="1"/>
          </p:cNvPicPr>
          <p:nvPr>
            <p:ph idx="1"/>
          </p:nvPr>
        </p:nvPicPr>
        <p:blipFill>
          <a:blip r:embed="rId3"/>
          <a:srcRect/>
          <a:stretch>
            <a:fillRect/>
          </a:stretch>
        </p:blipFill>
        <p:spPr bwMode="auto">
          <a:xfrm>
            <a:off x="457200" y="1295400"/>
            <a:ext cx="8305800" cy="4648200"/>
          </a:xfrm>
          <a:prstGeom prst="rect">
            <a:avLst/>
          </a:prstGeom>
          <a:noFill/>
          <a:ln w="9525">
            <a:noFill/>
            <a:miter lim="800000"/>
            <a:headEnd/>
            <a:tailEnd/>
          </a:ln>
          <a:effectLst/>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2530" name="Picture 2"/>
          <p:cNvPicPr>
            <a:picLocks noChangeAspect="1" noChangeArrowheads="1"/>
          </p:cNvPicPr>
          <p:nvPr/>
        </p:nvPicPr>
        <p:blipFill>
          <a:blip r:embed="rId2"/>
          <a:srcRect/>
          <a:stretch>
            <a:fillRect/>
          </a:stretch>
        </p:blipFill>
        <p:spPr bwMode="auto">
          <a:xfrm>
            <a:off x="1752600" y="457200"/>
            <a:ext cx="5562600" cy="800100"/>
          </a:xfrm>
          <a:prstGeom prst="rect">
            <a:avLst/>
          </a:prstGeom>
          <a:noFill/>
          <a:ln w="9525">
            <a:noFill/>
            <a:miter lim="800000"/>
            <a:headEnd/>
            <a:tailEnd/>
          </a:ln>
          <a:effectLst/>
        </p:spPr>
      </p:pic>
      <p:pic>
        <p:nvPicPr>
          <p:cNvPr id="22531" name="Picture 3"/>
          <p:cNvPicPr>
            <a:picLocks noGrp="1" noChangeAspect="1" noChangeArrowheads="1"/>
          </p:cNvPicPr>
          <p:nvPr>
            <p:ph idx="1"/>
          </p:nvPr>
        </p:nvPicPr>
        <p:blipFill>
          <a:blip r:embed="rId3"/>
          <a:srcRect/>
          <a:stretch>
            <a:fillRect/>
          </a:stretch>
        </p:blipFill>
        <p:spPr bwMode="auto">
          <a:xfrm>
            <a:off x="655130" y="1371600"/>
            <a:ext cx="7833739" cy="5105400"/>
          </a:xfrm>
          <a:prstGeom prst="rect">
            <a:avLst/>
          </a:prstGeom>
          <a:noFill/>
          <a:ln w="9525">
            <a:noFill/>
            <a:miter lim="800000"/>
            <a:headEnd/>
            <a:tailEnd/>
          </a:ln>
          <a:effectLst/>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a:srcRect/>
          <a:stretch>
            <a:fillRect/>
          </a:stretch>
        </p:blipFill>
        <p:spPr bwMode="auto">
          <a:xfrm>
            <a:off x="685800" y="304801"/>
            <a:ext cx="8153400" cy="2819400"/>
          </a:xfrm>
          <a:prstGeom prst="rect">
            <a:avLst/>
          </a:prstGeom>
          <a:noFill/>
          <a:ln w="9525">
            <a:noFill/>
            <a:miter lim="800000"/>
            <a:headEnd/>
            <a:tailEnd/>
          </a:ln>
          <a:effectLst/>
        </p:spPr>
      </p:pic>
      <p:pic>
        <p:nvPicPr>
          <p:cNvPr id="23555" name="Picture 3"/>
          <p:cNvPicPr>
            <a:picLocks noChangeAspect="1" noChangeArrowheads="1"/>
          </p:cNvPicPr>
          <p:nvPr/>
        </p:nvPicPr>
        <p:blipFill>
          <a:blip r:embed="rId3"/>
          <a:srcRect/>
          <a:stretch>
            <a:fillRect/>
          </a:stretch>
        </p:blipFill>
        <p:spPr bwMode="auto">
          <a:xfrm>
            <a:off x="838200" y="3200400"/>
            <a:ext cx="8001000" cy="2857500"/>
          </a:xfrm>
          <a:prstGeom prst="rect">
            <a:avLst/>
          </a:prstGeom>
          <a:noFill/>
          <a:ln w="9525">
            <a:noFill/>
            <a:miter lim="800000"/>
            <a:headEnd/>
            <a:tailEnd/>
          </a:ln>
          <a:effectLst/>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24578" name="Picture 2"/>
          <p:cNvPicPr>
            <a:picLocks noGrp="1" noChangeAspect="1" noChangeArrowheads="1"/>
          </p:cNvPicPr>
          <p:nvPr>
            <p:ph idx="1"/>
          </p:nvPr>
        </p:nvPicPr>
        <p:blipFill>
          <a:blip r:embed="rId2"/>
          <a:srcRect/>
          <a:stretch>
            <a:fillRect/>
          </a:stretch>
        </p:blipFill>
        <p:spPr bwMode="auto">
          <a:xfrm>
            <a:off x="457200" y="1143000"/>
            <a:ext cx="8458200" cy="4983163"/>
          </a:xfrm>
          <a:prstGeom prst="rect">
            <a:avLst/>
          </a:prstGeom>
          <a:noFill/>
          <a:ln w="9525">
            <a:noFill/>
            <a:miter lim="800000"/>
            <a:headEnd/>
            <a:tailEnd/>
          </a:ln>
          <a:effectLst/>
        </p:spPr>
      </p:pic>
      <p:pic>
        <p:nvPicPr>
          <p:cNvPr id="24579" name="Picture 3"/>
          <p:cNvPicPr>
            <a:picLocks noChangeAspect="1" noChangeArrowheads="1"/>
          </p:cNvPicPr>
          <p:nvPr/>
        </p:nvPicPr>
        <p:blipFill>
          <a:blip r:embed="rId3"/>
          <a:srcRect/>
          <a:stretch>
            <a:fillRect/>
          </a:stretch>
        </p:blipFill>
        <p:spPr bwMode="auto">
          <a:xfrm>
            <a:off x="457200" y="304800"/>
            <a:ext cx="8401050" cy="76200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IN" dirty="0" smtClean="0">
                <a:latin typeface="Bookman Old Style" pitchFamily="18" charset="0"/>
              </a:rPr>
              <a:t>Sub satellite Point</a:t>
            </a:r>
            <a:endParaRPr lang="en-US" dirty="0"/>
          </a:p>
        </p:txBody>
      </p:sp>
      <p:sp>
        <p:nvSpPr>
          <p:cNvPr id="3" name="Content Placeholder 2"/>
          <p:cNvSpPr>
            <a:spLocks noGrp="1"/>
          </p:cNvSpPr>
          <p:nvPr>
            <p:ph idx="1"/>
          </p:nvPr>
        </p:nvSpPr>
        <p:spPr>
          <a:xfrm>
            <a:off x="457200" y="1219200"/>
            <a:ext cx="8229600" cy="5105400"/>
          </a:xfrm>
        </p:spPr>
        <p:txBody>
          <a:bodyPr>
            <a:normAutofit fontScale="92500"/>
          </a:bodyPr>
          <a:lstStyle/>
          <a:p>
            <a:r>
              <a:rPr lang="en-IN" dirty="0" smtClean="0">
                <a:latin typeface="Bookman Old Style" pitchFamily="18" charset="0"/>
              </a:rPr>
              <a:t>Point at which a line between the satellite and the centre of the Earth intersects the Earth’s surface</a:t>
            </a:r>
            <a:endParaRPr lang="en-US" dirty="0" smtClean="0">
              <a:latin typeface="Bookman Old Style" pitchFamily="18" charset="0"/>
            </a:endParaRPr>
          </a:p>
          <a:p>
            <a:r>
              <a:rPr lang="en-IN" dirty="0" smtClean="0">
                <a:latin typeface="Bookman Old Style" pitchFamily="18" charset="0"/>
              </a:rPr>
              <a:t> Location of the point expressed in terms of latitude and longitude</a:t>
            </a:r>
            <a:endParaRPr lang="en-US" dirty="0" smtClean="0">
              <a:latin typeface="Bookman Old Style" pitchFamily="18" charset="0"/>
            </a:endParaRPr>
          </a:p>
          <a:p>
            <a:r>
              <a:rPr lang="en-IN" dirty="0" smtClean="0">
                <a:latin typeface="Bookman Old Style" pitchFamily="18" charset="0"/>
              </a:rPr>
              <a:t> If one is in the US it is common to use</a:t>
            </a:r>
            <a:endParaRPr lang="en-US" dirty="0" smtClean="0">
              <a:latin typeface="Bookman Old Style" pitchFamily="18" charset="0"/>
            </a:endParaRPr>
          </a:p>
          <a:p>
            <a:r>
              <a:rPr lang="en-IN" dirty="0" smtClean="0">
                <a:latin typeface="Bookman Old Style" pitchFamily="18" charset="0"/>
              </a:rPr>
              <a:t>                 o Latitude – degrees north from equator</a:t>
            </a:r>
            <a:endParaRPr lang="en-US" dirty="0" smtClean="0">
              <a:latin typeface="Bookman Old Style" pitchFamily="18" charset="0"/>
            </a:endParaRPr>
          </a:p>
          <a:p>
            <a:r>
              <a:rPr lang="en-IN" dirty="0" smtClean="0">
                <a:latin typeface="Bookman Old Style" pitchFamily="18" charset="0"/>
              </a:rPr>
              <a:t>                 o Longitude – degrees west of the Greenwich meridian</a:t>
            </a:r>
            <a:endParaRPr lang="en-US" dirty="0" smtClean="0">
              <a:latin typeface="Bookman Old Style" pitchFamily="18" charset="0"/>
            </a:endParaRP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Bookman Old Style" pitchFamily="18" charset="0"/>
              </a:rPr>
              <a:t>Slight Tilt in earth causes seasons </a:t>
            </a:r>
            <a:endParaRPr lang="en-US" sz="3600" dirty="0">
              <a:latin typeface="Bookman Old Style" pitchFamily="18" charset="0"/>
            </a:endParaRPr>
          </a:p>
        </p:txBody>
      </p:sp>
      <p:pic>
        <p:nvPicPr>
          <p:cNvPr id="2050" name="Picture 2"/>
          <p:cNvPicPr>
            <a:picLocks noGrp="1" noChangeAspect="1" noChangeArrowheads="1"/>
          </p:cNvPicPr>
          <p:nvPr>
            <p:ph idx="1"/>
          </p:nvPr>
        </p:nvPicPr>
        <p:blipFill>
          <a:blip r:embed="rId2"/>
          <a:srcRect/>
          <a:stretch>
            <a:fillRect/>
          </a:stretch>
        </p:blipFill>
        <p:spPr bwMode="auto">
          <a:xfrm>
            <a:off x="381000" y="1524000"/>
            <a:ext cx="8534400" cy="4724400"/>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IN" dirty="0" smtClean="0">
                <a:latin typeface="Bookman Old Style" pitchFamily="18" charset="0"/>
              </a:rPr>
              <a:t>Sub satellite Point</a:t>
            </a:r>
            <a:endParaRPr lang="en-US" dirty="0"/>
          </a:p>
        </p:txBody>
      </p:sp>
      <p:pic>
        <p:nvPicPr>
          <p:cNvPr id="40962" name="Picture 2"/>
          <p:cNvPicPr>
            <a:picLocks noGrp="1" noChangeAspect="1" noChangeArrowheads="1"/>
          </p:cNvPicPr>
          <p:nvPr>
            <p:ph idx="1"/>
          </p:nvPr>
        </p:nvPicPr>
        <p:blipFill>
          <a:blip r:embed="rId2"/>
          <a:srcRect/>
          <a:stretch>
            <a:fillRect/>
          </a:stretch>
        </p:blipFill>
        <p:spPr bwMode="auto">
          <a:xfrm>
            <a:off x="1066800" y="1447800"/>
            <a:ext cx="6629400" cy="47244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latin typeface="Bookman Old Style" pitchFamily="18" charset="0"/>
              </a:rPr>
              <a:t>Launching Procedures</a:t>
            </a:r>
            <a:endParaRPr lang="en-US" dirty="0">
              <a:latin typeface="Bookman Old Style" pitchFamily="18" charset="0"/>
            </a:endParaRPr>
          </a:p>
        </p:txBody>
      </p:sp>
      <p:pic>
        <p:nvPicPr>
          <p:cNvPr id="41986" name="Picture 2"/>
          <p:cNvPicPr>
            <a:picLocks noGrp="1" noChangeAspect="1" noChangeArrowheads="1"/>
          </p:cNvPicPr>
          <p:nvPr>
            <p:ph idx="1"/>
          </p:nvPr>
        </p:nvPicPr>
        <p:blipFill>
          <a:blip r:embed="rId2"/>
          <a:srcRect/>
          <a:stretch>
            <a:fillRect/>
          </a:stretch>
        </p:blipFill>
        <p:spPr bwMode="auto">
          <a:xfrm>
            <a:off x="609600" y="762000"/>
            <a:ext cx="8305800" cy="5791201"/>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latin typeface="Bookman Old Style" pitchFamily="18" charset="0"/>
              </a:rPr>
              <a:t>Launching Procedures</a:t>
            </a:r>
            <a:endParaRPr lang="en-US" dirty="0"/>
          </a:p>
        </p:txBody>
      </p:sp>
      <p:sp>
        <p:nvSpPr>
          <p:cNvPr id="3" name="Content Placeholder 2"/>
          <p:cNvSpPr>
            <a:spLocks noGrp="1"/>
          </p:cNvSpPr>
          <p:nvPr>
            <p:ph idx="1"/>
          </p:nvPr>
        </p:nvSpPr>
        <p:spPr>
          <a:xfrm>
            <a:off x="457200" y="914400"/>
            <a:ext cx="8229600" cy="5211763"/>
          </a:xfrm>
        </p:spPr>
        <p:txBody>
          <a:bodyPr>
            <a:normAutofit fontScale="92500" lnSpcReduction="20000"/>
          </a:bodyPr>
          <a:lstStyle/>
          <a:p>
            <a:r>
              <a:rPr lang="en-IN" dirty="0" smtClean="0">
                <a:latin typeface="Bookman Old Style" pitchFamily="18" charset="0"/>
              </a:rPr>
              <a:t>The process of placing the satellite in a proper orbit is known as </a:t>
            </a:r>
            <a:r>
              <a:rPr lang="en-IN" b="1" dirty="0" smtClean="0">
                <a:latin typeface="Bookman Old Style" pitchFamily="18" charset="0"/>
              </a:rPr>
              <a:t>launching process.</a:t>
            </a:r>
          </a:p>
          <a:p>
            <a:r>
              <a:rPr lang="en-IN" dirty="0" smtClean="0">
                <a:latin typeface="Bookman Old Style" pitchFamily="18" charset="0"/>
              </a:rPr>
              <a:t>The</a:t>
            </a:r>
            <a:r>
              <a:rPr lang="en-IN" b="1" i="1" dirty="0" smtClean="0">
                <a:solidFill>
                  <a:srgbClr val="FF0000"/>
                </a:solidFill>
                <a:latin typeface="Bookman Old Style" pitchFamily="18" charset="0"/>
              </a:rPr>
              <a:t> first stage</a:t>
            </a:r>
            <a:r>
              <a:rPr lang="en-IN" b="1" dirty="0" smtClean="0">
                <a:latin typeface="Bookman Old Style" pitchFamily="18" charset="0"/>
              </a:rPr>
              <a:t> </a:t>
            </a:r>
            <a:r>
              <a:rPr lang="en-IN" dirty="0" smtClean="0">
                <a:latin typeface="Bookman Old Style" pitchFamily="18" charset="0"/>
              </a:rPr>
              <a:t>of the launch vehicle contains fuel that is needed to lift the satellite and launch vehicle off the ground and into the sky.</a:t>
            </a:r>
          </a:p>
          <a:p>
            <a:r>
              <a:rPr lang="en-IN" dirty="0" smtClean="0">
                <a:latin typeface="Bookman Old Style" pitchFamily="18" charset="0"/>
              </a:rPr>
              <a:t>The </a:t>
            </a:r>
            <a:r>
              <a:rPr lang="en-IN" b="1" i="1" dirty="0" smtClean="0">
                <a:solidFill>
                  <a:srgbClr val="FF0000"/>
                </a:solidFill>
                <a:latin typeface="Bookman Old Style" pitchFamily="18" charset="0"/>
              </a:rPr>
              <a:t>second stage </a:t>
            </a:r>
            <a:r>
              <a:rPr lang="en-IN" dirty="0" smtClean="0">
                <a:latin typeface="Bookman Old Style" pitchFamily="18" charset="0"/>
              </a:rPr>
              <a:t>of launch vehicle contains smaller rockets. These are ignited after completion of first stage. They have their own fuel tanks in order to send the satellite into space.</a:t>
            </a:r>
            <a:endParaRPr lang="en-US" dirty="0">
              <a:latin typeface="Bookman Old Style"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latin typeface="Bookman Old Style" pitchFamily="18" charset="0"/>
              </a:rPr>
              <a:t>Launching Procedures</a:t>
            </a:r>
            <a:endParaRPr lang="en-US" dirty="0"/>
          </a:p>
        </p:txBody>
      </p:sp>
      <p:sp>
        <p:nvSpPr>
          <p:cNvPr id="3" name="Content Placeholder 2"/>
          <p:cNvSpPr>
            <a:spLocks noGrp="1"/>
          </p:cNvSpPr>
          <p:nvPr>
            <p:ph idx="1"/>
          </p:nvPr>
        </p:nvSpPr>
        <p:spPr>
          <a:xfrm>
            <a:off x="457200" y="609600"/>
            <a:ext cx="8229600" cy="5715000"/>
          </a:xfrm>
        </p:spPr>
        <p:txBody>
          <a:bodyPr>
            <a:normAutofit fontScale="85000" lnSpcReduction="10000"/>
          </a:bodyPr>
          <a:lstStyle/>
          <a:p>
            <a:r>
              <a:rPr lang="en-IN" dirty="0" smtClean="0">
                <a:latin typeface="Bookman Old Style" pitchFamily="18" charset="0"/>
              </a:rPr>
              <a:t>The </a:t>
            </a:r>
            <a:r>
              <a:rPr lang="en-IN" b="1" i="1" dirty="0" smtClean="0">
                <a:solidFill>
                  <a:srgbClr val="FF0000"/>
                </a:solidFill>
                <a:latin typeface="Bookman Old Style" pitchFamily="18" charset="0"/>
              </a:rPr>
              <a:t>third (upper) stage </a:t>
            </a:r>
            <a:r>
              <a:rPr lang="en-IN" dirty="0" smtClean="0">
                <a:latin typeface="Bookman Old Style" pitchFamily="18" charset="0"/>
              </a:rPr>
              <a:t>of the launch vehicle is connected to the satellite fairing. This fairing is a metal shield, which contains the satellite and it protects the satellite.</a:t>
            </a:r>
          </a:p>
          <a:p>
            <a:pPr lvl="0"/>
            <a:r>
              <a:rPr lang="en-IN" dirty="0" smtClean="0">
                <a:latin typeface="Bookman Old Style" pitchFamily="18" charset="0"/>
              </a:rPr>
              <a:t>The rockets of the upper stage fire after the satellite is in space and put the satellite in the exact spot where it is needed.</a:t>
            </a:r>
          </a:p>
          <a:p>
            <a:r>
              <a:rPr lang="en-IN" b="1" i="1" dirty="0" smtClean="0">
                <a:solidFill>
                  <a:srgbClr val="FF0000"/>
                </a:solidFill>
                <a:latin typeface="Bookman Old Style" pitchFamily="18" charset="0"/>
              </a:rPr>
              <a:t>Fourth Stage</a:t>
            </a:r>
            <a:r>
              <a:rPr lang="en-IN" dirty="0" smtClean="0">
                <a:latin typeface="Bookman Old Style" pitchFamily="18" charset="0"/>
              </a:rPr>
              <a:t> − Satellite gets separated from the upper stage of launch vehicle, when it has been reached to out of Earth's atmosphere. Then, the satellite will go to a “transfer orbit”. This orbit sends the satellite higher into space.</a:t>
            </a:r>
            <a:endParaRPr lang="en-US" dirty="0" smtClean="0">
              <a:latin typeface="Bookman Old Style" pitchFamily="18" charset="0"/>
            </a:endParaRPr>
          </a:p>
          <a:p>
            <a:pPr lvl="0"/>
            <a:endParaRPr lang="en-US" dirty="0" smtClean="0">
              <a:latin typeface="Bookman Old Style" pitchFamily="18" charset="0"/>
            </a:endParaRPr>
          </a:p>
          <a:p>
            <a:endParaRPr lang="en-US" dirty="0">
              <a:latin typeface="Bookman Old Style"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latin typeface="Bookman Old Style" pitchFamily="18" charset="0"/>
              </a:rPr>
              <a:t>Launch Vehicles</a:t>
            </a:r>
            <a:endParaRPr lang="en-US" dirty="0">
              <a:latin typeface="Bookman Old Style" pitchFamily="18" charset="0"/>
            </a:endParaRPr>
          </a:p>
        </p:txBody>
      </p:sp>
      <p:sp>
        <p:nvSpPr>
          <p:cNvPr id="3" name="Content Placeholder 2"/>
          <p:cNvSpPr>
            <a:spLocks noGrp="1"/>
          </p:cNvSpPr>
          <p:nvPr>
            <p:ph idx="1"/>
          </p:nvPr>
        </p:nvSpPr>
        <p:spPr>
          <a:xfrm>
            <a:off x="457200" y="914400"/>
            <a:ext cx="8229600" cy="5211763"/>
          </a:xfrm>
        </p:spPr>
        <p:txBody>
          <a:bodyPr/>
          <a:lstStyle/>
          <a:p>
            <a:r>
              <a:rPr lang="en-IN" dirty="0" smtClean="0">
                <a:latin typeface="Bookman Old Style" pitchFamily="18" charset="0"/>
              </a:rPr>
              <a:t>Satellite Launch Vehicle (PSLV) and the Geosynchronous Satellite Launch Vehicle (GSLV). </a:t>
            </a:r>
          </a:p>
          <a:p>
            <a:r>
              <a:rPr lang="en-IN" dirty="0" smtClean="0">
                <a:latin typeface="Bookman Old Style" pitchFamily="18" charset="0"/>
              </a:rPr>
              <a:t>The </a:t>
            </a:r>
            <a:r>
              <a:rPr lang="en-IN" dirty="0" smtClean="0">
                <a:solidFill>
                  <a:srgbClr val="FF0000"/>
                </a:solidFill>
                <a:latin typeface="Bookman Old Style" pitchFamily="18" charset="0"/>
              </a:rPr>
              <a:t>PSLV</a:t>
            </a:r>
            <a:r>
              <a:rPr lang="en-IN" dirty="0" smtClean="0">
                <a:latin typeface="Bookman Old Style" pitchFamily="18" charset="0"/>
              </a:rPr>
              <a:t> has </a:t>
            </a:r>
            <a:r>
              <a:rPr lang="en-IN" dirty="0" smtClean="0">
                <a:solidFill>
                  <a:srgbClr val="FF0000"/>
                </a:solidFill>
                <a:latin typeface="Bookman Old Style" pitchFamily="18" charset="0"/>
              </a:rPr>
              <a:t>four stages </a:t>
            </a:r>
            <a:r>
              <a:rPr lang="en-IN" dirty="0" smtClean="0">
                <a:latin typeface="Bookman Old Style" pitchFamily="18" charset="0"/>
              </a:rPr>
              <a:t>using solid and liquid propulsion systems alternately whereas the </a:t>
            </a:r>
            <a:r>
              <a:rPr lang="en-IN" dirty="0" smtClean="0">
                <a:solidFill>
                  <a:srgbClr val="000099"/>
                </a:solidFill>
                <a:latin typeface="Bookman Old Style" pitchFamily="18" charset="0"/>
              </a:rPr>
              <a:t>GSLV</a:t>
            </a:r>
            <a:r>
              <a:rPr lang="en-IN" dirty="0" smtClean="0">
                <a:latin typeface="Bookman Old Style" pitchFamily="18" charset="0"/>
              </a:rPr>
              <a:t> is a </a:t>
            </a:r>
            <a:r>
              <a:rPr lang="en-IN" dirty="0" smtClean="0">
                <a:solidFill>
                  <a:srgbClr val="000099"/>
                </a:solidFill>
                <a:latin typeface="Bookman Old Style" pitchFamily="18" charset="0"/>
              </a:rPr>
              <a:t>three-stage</a:t>
            </a:r>
            <a:r>
              <a:rPr lang="en-IN" dirty="0" smtClean="0">
                <a:latin typeface="Bookman Old Style" pitchFamily="18" charset="0"/>
              </a:rPr>
              <a:t> vehicle with solid, liquid and cryogenic stages respectively.</a:t>
            </a:r>
            <a:endParaRPr lang="en-US" dirty="0" smtClean="0">
              <a:latin typeface="Bookman Old Style" pitchFamily="18" charset="0"/>
            </a:endParaRP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latin typeface="Bookman Old Style" pitchFamily="18" charset="0"/>
              </a:rPr>
              <a:t>Launch Vehicles</a:t>
            </a:r>
            <a:endParaRPr lang="en-US" dirty="0"/>
          </a:p>
        </p:txBody>
      </p:sp>
      <p:sp>
        <p:nvSpPr>
          <p:cNvPr id="3" name="Content Placeholder 2"/>
          <p:cNvSpPr>
            <a:spLocks noGrp="1"/>
          </p:cNvSpPr>
          <p:nvPr>
            <p:ph idx="1"/>
          </p:nvPr>
        </p:nvSpPr>
        <p:spPr>
          <a:xfrm>
            <a:off x="457200" y="990600"/>
            <a:ext cx="8229600" cy="5257800"/>
          </a:xfrm>
        </p:spPr>
        <p:txBody>
          <a:bodyPr>
            <a:normAutofit fontScale="92500" lnSpcReduction="20000"/>
          </a:bodyPr>
          <a:lstStyle/>
          <a:p>
            <a:r>
              <a:rPr lang="en-IN" b="1" dirty="0" smtClean="0">
                <a:latin typeface="Bookman Old Style" pitchFamily="18" charset="0"/>
              </a:rPr>
              <a:t>Expendable Launch Vehicles (ELV</a:t>
            </a:r>
            <a:r>
              <a:rPr lang="en-IN" dirty="0" smtClean="0">
                <a:latin typeface="Bookman Old Style" pitchFamily="18" charset="0"/>
              </a:rPr>
              <a:t>):It has 3 stages ,1st and 2nd stage raise the satellite to about 50 miles and 100 miles</a:t>
            </a:r>
            <a:endParaRPr lang="en-US" dirty="0" smtClean="0">
              <a:latin typeface="Bookman Old Style" pitchFamily="18" charset="0"/>
            </a:endParaRPr>
          </a:p>
          <a:p>
            <a:r>
              <a:rPr lang="en-IN" dirty="0" smtClean="0">
                <a:latin typeface="Bookman Old Style" pitchFamily="18" charset="0"/>
              </a:rPr>
              <a:t> Spare parts will fall to earth after satellite reaches to transfer orbit.</a:t>
            </a:r>
          </a:p>
          <a:p>
            <a:r>
              <a:rPr lang="en-IN" b="1" dirty="0" smtClean="0">
                <a:latin typeface="Bookman Old Style" pitchFamily="18" charset="0"/>
              </a:rPr>
              <a:t>Reusable Launch Vehicles (RLV</a:t>
            </a:r>
            <a:r>
              <a:rPr lang="en-IN" dirty="0" smtClean="0">
                <a:latin typeface="Bookman Old Style" pitchFamily="18" charset="0"/>
              </a:rPr>
              <a:t>)(also called space shuttle): used multiple times for launching satellites.</a:t>
            </a:r>
            <a:endParaRPr lang="en-US" dirty="0" smtClean="0">
              <a:latin typeface="Bookman Old Style" pitchFamily="18" charset="0"/>
            </a:endParaRPr>
          </a:p>
          <a:p>
            <a:r>
              <a:rPr lang="en-IN" dirty="0" smtClean="0">
                <a:latin typeface="Bookman Old Style" pitchFamily="18" charset="0"/>
              </a:rPr>
              <a:t> Satellite along with 3rd stage is  mounted on cargo bay, ejected from cargo bay after reaching 150 to 200 miles.</a:t>
            </a:r>
            <a:endParaRPr lang="en-US" dirty="0" smtClean="0">
              <a:latin typeface="Bookman Old Style" pitchFamily="18" charset="0"/>
            </a:endParaRPr>
          </a:p>
          <a:p>
            <a:endParaRPr lang="en-US" dirty="0" smtClean="0">
              <a:latin typeface="Bookman Old Style" pitchFamily="18" charset="0"/>
            </a:endParaRP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dirty="0" smtClean="0">
                <a:latin typeface="Bookman Old Style" pitchFamily="18" charset="0"/>
              </a:rPr>
              <a:t>Propulsion subsystem</a:t>
            </a:r>
            <a:endParaRPr lang="en-US" dirty="0">
              <a:latin typeface="Bookman Old Style" pitchFamily="18" charset="0"/>
            </a:endParaRPr>
          </a:p>
        </p:txBody>
      </p:sp>
      <p:sp>
        <p:nvSpPr>
          <p:cNvPr id="3" name="Content Placeholder 2"/>
          <p:cNvSpPr>
            <a:spLocks noGrp="1"/>
          </p:cNvSpPr>
          <p:nvPr>
            <p:ph idx="1"/>
          </p:nvPr>
        </p:nvSpPr>
        <p:spPr>
          <a:xfrm>
            <a:off x="457200" y="762000"/>
            <a:ext cx="8229600" cy="5440363"/>
          </a:xfrm>
        </p:spPr>
        <p:txBody>
          <a:bodyPr>
            <a:normAutofit fontScale="62500" lnSpcReduction="20000"/>
          </a:bodyPr>
          <a:lstStyle/>
          <a:p>
            <a:r>
              <a:rPr lang="en-IN" dirty="0" smtClean="0">
                <a:latin typeface="Bookman Old Style" pitchFamily="18" charset="0"/>
              </a:rPr>
              <a:t>The propulsion subsystem is used to provide the thrusts required to impart the necessary velocity changes to execute all the manoeuvres during the lifetime of the satellite.</a:t>
            </a:r>
          </a:p>
          <a:p>
            <a:r>
              <a:rPr lang="en-IN" dirty="0" smtClean="0">
                <a:latin typeface="Bookman Old Style" pitchFamily="18" charset="0"/>
              </a:rPr>
              <a:t>To describe the propellant performance Specific impulse should be </a:t>
            </a:r>
            <a:endParaRPr lang="en-US" dirty="0" smtClean="0">
              <a:latin typeface="Bookman Old Style" pitchFamily="18" charset="0"/>
            </a:endParaRPr>
          </a:p>
          <a:p>
            <a:pPr>
              <a:buNone/>
            </a:pPr>
            <a:r>
              <a:rPr lang="en-IN" dirty="0" smtClean="0">
                <a:latin typeface="Bookman Old Style" pitchFamily="18" charset="0"/>
              </a:rPr>
              <a:t>known and is given by</a:t>
            </a:r>
            <a:endParaRPr lang="en-US" dirty="0" smtClean="0">
              <a:latin typeface="Bookman Old Style" pitchFamily="18" charset="0"/>
            </a:endParaRPr>
          </a:p>
          <a:p>
            <a:pPr>
              <a:buNone/>
            </a:pPr>
            <a:r>
              <a:rPr lang="en-IN" dirty="0" smtClean="0">
                <a:latin typeface="Bookman Old Style" pitchFamily="18" charset="0"/>
              </a:rPr>
              <a:t>   </a:t>
            </a:r>
            <a:r>
              <a:rPr lang="en-IN" dirty="0" err="1" smtClean="0">
                <a:latin typeface="Bookman Old Style" pitchFamily="18" charset="0"/>
              </a:rPr>
              <a:t>I</a:t>
            </a:r>
            <a:r>
              <a:rPr lang="en-IN" baseline="-25000" dirty="0" err="1" smtClean="0">
                <a:latin typeface="Bookman Old Style" pitchFamily="18" charset="0"/>
              </a:rPr>
              <a:t>sp</a:t>
            </a:r>
            <a:r>
              <a:rPr lang="en-IN" dirty="0" smtClean="0">
                <a:latin typeface="Bookman Old Style" pitchFamily="18" charset="0"/>
              </a:rPr>
              <a:t>= </a:t>
            </a:r>
            <a:r>
              <a:rPr lang="en-IN" u="sng" dirty="0" smtClean="0">
                <a:latin typeface="Bookman Old Style" pitchFamily="18" charset="0"/>
              </a:rPr>
              <a:t>Thrust (unit of force)       </a:t>
            </a:r>
            <a:endParaRPr lang="en-US" dirty="0" smtClean="0">
              <a:latin typeface="Bookman Old Style" pitchFamily="18" charset="0"/>
            </a:endParaRPr>
          </a:p>
          <a:p>
            <a:pPr>
              <a:buNone/>
            </a:pPr>
            <a:r>
              <a:rPr lang="en-IN" dirty="0" smtClean="0">
                <a:latin typeface="Bookman Old Style" pitchFamily="18" charset="0"/>
              </a:rPr>
              <a:t>          rate of propellant flow</a:t>
            </a:r>
            <a:endParaRPr lang="en-US" dirty="0" smtClean="0">
              <a:latin typeface="Bookman Old Style" pitchFamily="18" charset="0"/>
            </a:endParaRPr>
          </a:p>
          <a:p>
            <a:pPr>
              <a:buNone/>
            </a:pPr>
            <a:r>
              <a:rPr lang="en-IN" dirty="0" smtClean="0">
                <a:latin typeface="Bookman Old Style" pitchFamily="18" charset="0"/>
              </a:rPr>
              <a:t> </a:t>
            </a:r>
            <a:r>
              <a:rPr lang="en-IN" dirty="0" err="1" smtClean="0">
                <a:latin typeface="Bookman Old Style" pitchFamily="18" charset="0"/>
              </a:rPr>
              <a:t>I</a:t>
            </a:r>
            <a:r>
              <a:rPr lang="en-IN" baseline="-25000" dirty="0" err="1" smtClean="0">
                <a:latin typeface="Bookman Old Style" pitchFamily="18" charset="0"/>
              </a:rPr>
              <a:t>sp</a:t>
            </a:r>
            <a:r>
              <a:rPr lang="en-IN" baseline="-25000" dirty="0" smtClean="0">
                <a:latin typeface="Bookman Old Style" pitchFamily="18" charset="0"/>
              </a:rPr>
              <a:t> </a:t>
            </a:r>
            <a:r>
              <a:rPr lang="en-IN" dirty="0" smtClean="0">
                <a:latin typeface="Bookman Old Style" pitchFamily="18" charset="0"/>
              </a:rPr>
              <a:t>= F/W (or) F/mg</a:t>
            </a:r>
            <a:endParaRPr lang="en-US" dirty="0" smtClean="0">
              <a:latin typeface="Bookman Old Style" pitchFamily="18" charset="0"/>
            </a:endParaRPr>
          </a:p>
          <a:p>
            <a:pPr>
              <a:buNone/>
            </a:pPr>
            <a:r>
              <a:rPr lang="en-IN" dirty="0" smtClean="0">
                <a:latin typeface="Bookman Old Style" pitchFamily="18" charset="0"/>
              </a:rPr>
              <a:t>W is Weight flow rate of propellant</a:t>
            </a:r>
            <a:endParaRPr lang="en-US" dirty="0" smtClean="0">
              <a:latin typeface="Bookman Old Style" pitchFamily="18" charset="0"/>
            </a:endParaRPr>
          </a:p>
          <a:p>
            <a:pPr>
              <a:buNone/>
            </a:pPr>
            <a:r>
              <a:rPr lang="en-IN" dirty="0" smtClean="0">
                <a:latin typeface="Bookman Old Style" pitchFamily="18" charset="0"/>
              </a:rPr>
              <a:t>m is Mass flow rate</a:t>
            </a:r>
            <a:endParaRPr lang="en-US" dirty="0" smtClean="0">
              <a:latin typeface="Bookman Old Style" pitchFamily="18" charset="0"/>
            </a:endParaRPr>
          </a:p>
          <a:p>
            <a:pPr>
              <a:buNone/>
            </a:pPr>
            <a:r>
              <a:rPr lang="en-IN" dirty="0" smtClean="0">
                <a:latin typeface="Bookman Old Style" pitchFamily="18" charset="0"/>
              </a:rPr>
              <a:t>g is acceleration due to gravity = 9.80665 m/s</a:t>
            </a:r>
            <a:r>
              <a:rPr lang="en-IN" baseline="30000" dirty="0" smtClean="0">
                <a:latin typeface="Bookman Old Style" pitchFamily="18" charset="0"/>
              </a:rPr>
              <a:t>2</a:t>
            </a:r>
            <a:endParaRPr lang="en-US" dirty="0" smtClean="0">
              <a:latin typeface="Bookman Old Style" pitchFamily="18" charset="0"/>
            </a:endParaRPr>
          </a:p>
          <a:p>
            <a:pPr>
              <a:buNone/>
            </a:pPr>
            <a:r>
              <a:rPr lang="en-IN" dirty="0" smtClean="0"/>
              <a:t> </a:t>
            </a:r>
            <a:endParaRPr lang="en-US" dirty="0" smtClean="0"/>
          </a:p>
          <a:p>
            <a:pPr>
              <a:buNone/>
            </a:pPr>
            <a:r>
              <a:rPr lang="en-IN" dirty="0" smtClean="0"/>
              <a:t>Two types of Propellant system</a:t>
            </a:r>
            <a:endParaRPr lang="en-US" sz="2800" dirty="0" smtClean="0"/>
          </a:p>
          <a:p>
            <a:pPr lvl="1">
              <a:buNone/>
            </a:pPr>
            <a:r>
              <a:rPr lang="en-IN" dirty="0" smtClean="0"/>
              <a:t>Mono propellant  </a:t>
            </a:r>
            <a:r>
              <a:rPr lang="en-IN" dirty="0" err="1" smtClean="0"/>
              <a:t>I</a:t>
            </a:r>
            <a:r>
              <a:rPr lang="en-IN" baseline="-25000" dirty="0" err="1" smtClean="0"/>
              <a:t>sp</a:t>
            </a:r>
            <a:r>
              <a:rPr lang="en-IN" baseline="-25000" dirty="0" smtClean="0"/>
              <a:t> </a:t>
            </a:r>
            <a:r>
              <a:rPr lang="en-IN" dirty="0" smtClean="0"/>
              <a:t>=  220sec</a:t>
            </a:r>
            <a:endParaRPr lang="en-US" sz="2400" dirty="0" smtClean="0"/>
          </a:p>
          <a:p>
            <a:pPr lvl="1">
              <a:buNone/>
            </a:pPr>
            <a:r>
              <a:rPr lang="en-IN" dirty="0" smtClean="0"/>
              <a:t>Bi-propellant         </a:t>
            </a:r>
            <a:r>
              <a:rPr lang="en-IN" dirty="0" err="1" smtClean="0"/>
              <a:t>I</a:t>
            </a:r>
            <a:r>
              <a:rPr lang="en-IN" baseline="-25000" dirty="0" err="1" smtClean="0"/>
              <a:t>sp</a:t>
            </a:r>
            <a:r>
              <a:rPr lang="en-IN" baseline="-25000" dirty="0" smtClean="0"/>
              <a:t> </a:t>
            </a:r>
            <a:r>
              <a:rPr lang="en-IN" dirty="0" smtClean="0"/>
              <a:t>=   290 - 310 sec</a:t>
            </a:r>
            <a:endParaRPr lang="en-US" sz="2400" dirty="0" smtClean="0"/>
          </a:p>
          <a:p>
            <a:pPr>
              <a:buNone/>
            </a:pPr>
            <a:r>
              <a:rPr lang="en-IN" b="1" dirty="0" smtClean="0">
                <a:solidFill>
                  <a:srgbClr val="FF0000"/>
                </a:solidFill>
              </a:rPr>
              <a:t>Specific Impulse = </a:t>
            </a:r>
            <a:r>
              <a:rPr lang="en-IN" b="1" dirty="0" err="1" smtClean="0">
                <a:solidFill>
                  <a:srgbClr val="FF0000"/>
                </a:solidFill>
              </a:rPr>
              <a:t>I</a:t>
            </a:r>
            <a:r>
              <a:rPr lang="en-IN" b="1" baseline="-25000" dirty="0" err="1" smtClean="0">
                <a:solidFill>
                  <a:srgbClr val="FF0000"/>
                </a:solidFill>
              </a:rPr>
              <a:t>sp</a:t>
            </a:r>
            <a:endParaRPr lang="en-US" sz="2800" b="1" dirty="0" smtClean="0">
              <a:solidFill>
                <a:srgbClr val="FF0000"/>
              </a:solidFill>
            </a:endParaRPr>
          </a:p>
          <a:p>
            <a:pPr>
              <a:buNone/>
            </a:pPr>
            <a:r>
              <a:rPr lang="en-IN" b="1" i="1" dirty="0" smtClean="0">
                <a:solidFill>
                  <a:srgbClr val="FF0000"/>
                </a:solidFill>
              </a:rPr>
              <a:t> </a:t>
            </a:r>
            <a:endParaRPr lang="en-US" sz="2800" b="1" dirty="0" smtClean="0">
              <a:solidFill>
                <a:srgbClr val="FF0000"/>
              </a:solidFill>
            </a:endParaRPr>
          </a:p>
          <a:p>
            <a:endParaRPr lang="en-US" dirty="0" smtClean="0">
              <a:latin typeface="Bookman Old Style" pitchFamily="18" charset="0"/>
            </a:endParaRPr>
          </a:p>
          <a:p>
            <a:endParaRPr lang="en-US" dirty="0">
              <a:latin typeface="Bookman Old Style"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dirty="0" smtClean="0">
                <a:latin typeface="Bookman Old Style" pitchFamily="18" charset="0"/>
              </a:rPr>
              <a:t>Propulsion subsystem</a:t>
            </a:r>
            <a:endParaRPr lang="en-US" dirty="0"/>
          </a:p>
        </p:txBody>
      </p:sp>
      <p:sp>
        <p:nvSpPr>
          <p:cNvPr id="3" name="Content Placeholder 2"/>
          <p:cNvSpPr>
            <a:spLocks noGrp="1"/>
          </p:cNvSpPr>
          <p:nvPr>
            <p:ph idx="1"/>
          </p:nvPr>
        </p:nvSpPr>
        <p:spPr>
          <a:xfrm>
            <a:off x="457200" y="762000"/>
            <a:ext cx="8229600" cy="5364163"/>
          </a:xfrm>
        </p:spPr>
        <p:txBody>
          <a:bodyPr>
            <a:normAutofit fontScale="92500"/>
          </a:bodyPr>
          <a:lstStyle/>
          <a:p>
            <a:r>
              <a:rPr lang="en-IN" dirty="0" smtClean="0">
                <a:latin typeface="Bookman Old Style" pitchFamily="18" charset="0"/>
              </a:rPr>
              <a:t>The propulsion system uses the principle of expelling mass at some velocity in one direction to produce thrust in the </a:t>
            </a:r>
            <a:r>
              <a:rPr lang="en-IN" dirty="0" err="1" smtClean="0">
                <a:latin typeface="Bookman Old Style" pitchFamily="18" charset="0"/>
              </a:rPr>
              <a:t>opIn</a:t>
            </a:r>
            <a:r>
              <a:rPr lang="en-IN" dirty="0" smtClean="0">
                <a:latin typeface="Bookman Old Style" pitchFamily="18" charset="0"/>
              </a:rPr>
              <a:t> the case of solid and liquid propulsion systems, ejection of mass at a high speed involves the generation of a high pressure gas by high temperature decomposition of propellants.</a:t>
            </a:r>
            <a:endParaRPr lang="en-US" dirty="0" smtClean="0">
              <a:latin typeface="Bookman Old Style" pitchFamily="18" charset="0"/>
            </a:endParaRPr>
          </a:p>
          <a:p>
            <a:r>
              <a:rPr lang="en-IN" dirty="0" smtClean="0">
                <a:latin typeface="Bookman Old Style" pitchFamily="18" charset="0"/>
              </a:rPr>
              <a:t>The high pressure gas is then accelerated to supersonic velocities in a diverging–converging nozzle.</a:t>
            </a:r>
            <a:endParaRPr lang="en-US" dirty="0">
              <a:latin typeface="Bookman Old Style"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latin typeface="Bookman Old Style" pitchFamily="18" charset="0"/>
              </a:rPr>
              <a:t>Propulsion subsystem</a:t>
            </a:r>
            <a:endParaRPr lang="en-US" dirty="0"/>
          </a:p>
        </p:txBody>
      </p:sp>
      <p:sp>
        <p:nvSpPr>
          <p:cNvPr id="3" name="Content Placeholder 2"/>
          <p:cNvSpPr>
            <a:spLocks noGrp="1"/>
          </p:cNvSpPr>
          <p:nvPr>
            <p:ph idx="1"/>
          </p:nvPr>
        </p:nvSpPr>
        <p:spPr>
          <a:xfrm>
            <a:off x="457200" y="838200"/>
            <a:ext cx="8229600" cy="5287963"/>
          </a:xfrm>
        </p:spPr>
        <p:txBody>
          <a:bodyPr/>
          <a:lstStyle/>
          <a:p>
            <a:r>
              <a:rPr lang="en-IN" dirty="0" smtClean="0">
                <a:latin typeface="Bookman Old Style" pitchFamily="18" charset="0"/>
              </a:rPr>
              <a:t> In the case of ion propulsion, thrust is produced by accelerating charged plasma of an ionized elemental gas such as xenon in a highly intense electrical field.</a:t>
            </a:r>
          </a:p>
          <a:p>
            <a:r>
              <a:rPr lang="en-IN" dirty="0" smtClean="0"/>
              <a:t> </a:t>
            </a:r>
            <a:r>
              <a:rPr lang="en-IN" dirty="0" smtClean="0">
                <a:latin typeface="Bookman Old Style" pitchFamily="18" charset="0"/>
              </a:rPr>
              <a:t>In the case of ion propulsion, thrust is produced by accelerating charged plasma of an ionized elemental gas such as xenon in a highly intense </a:t>
            </a:r>
            <a:r>
              <a:rPr lang="en-IN" smtClean="0">
                <a:latin typeface="Bookman Old Style" pitchFamily="18" charset="0"/>
              </a:rPr>
              <a:t>electrical field.</a:t>
            </a:r>
            <a:endParaRPr lang="en-US" dirty="0" smtClean="0">
              <a:latin typeface="Bookman Old Style"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D0A573-E49B-411B-BEB3-CE15A6A39510}" type="datetime1">
              <a:rPr lang="en-US" smtClean="0"/>
              <a:pPr/>
              <a:t>2/23/2024</a:t>
            </a:fld>
            <a:endParaRPr lang="en-US"/>
          </a:p>
        </p:txBody>
      </p:sp>
      <p:sp>
        <p:nvSpPr>
          <p:cNvPr id="3" name="Footer Placeholder 2"/>
          <p:cNvSpPr>
            <a:spLocks noGrp="1"/>
          </p:cNvSpPr>
          <p:nvPr>
            <p:ph type="ftr" sz="quarter" idx="11"/>
          </p:nvPr>
        </p:nvSpPr>
        <p:spPr/>
        <p:txBody>
          <a:bodyPr/>
          <a:lstStyle/>
          <a:p>
            <a:r>
              <a:rPr lang="en-US" smtClean="0"/>
              <a:t>S.Vaishali,Assoc.Prof,VCE,WGL</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39</a:t>
            </a:fld>
            <a:endParaRPr lang="en-US"/>
          </a:p>
        </p:txBody>
      </p:sp>
      <p:sp>
        <p:nvSpPr>
          <p:cNvPr id="5" name="TextBox 4"/>
          <p:cNvSpPr txBox="1"/>
          <p:nvPr/>
        </p:nvSpPr>
        <p:spPr>
          <a:xfrm>
            <a:off x="2971800" y="2971800"/>
            <a:ext cx="2819400" cy="707886"/>
          </a:xfrm>
          <a:prstGeom prst="rect">
            <a:avLst/>
          </a:prstGeom>
          <a:noFill/>
        </p:spPr>
        <p:txBody>
          <a:bodyPr wrap="square" rtlCol="0">
            <a:spAutoFit/>
          </a:bodyPr>
          <a:lstStyle/>
          <a:p>
            <a:pPr algn="just"/>
            <a:r>
              <a:rPr lang="en-US" sz="4000" dirty="0" smtClean="0"/>
              <a:t>UNIT-II</a:t>
            </a:r>
            <a:endParaRPr lang="en-IN" sz="4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man Old Style" pitchFamily="18" charset="0"/>
              </a:rPr>
              <a:t>Different seasons</a:t>
            </a:r>
            <a:endParaRPr lang="en-US" dirty="0">
              <a:latin typeface="Bookman Old Style" pitchFamily="18" charset="0"/>
            </a:endParaRPr>
          </a:p>
        </p:txBody>
      </p:sp>
      <p:pic>
        <p:nvPicPr>
          <p:cNvPr id="3074" name="Picture 2"/>
          <p:cNvPicPr>
            <a:picLocks noGrp="1" noChangeAspect="1" noChangeArrowheads="1"/>
          </p:cNvPicPr>
          <p:nvPr>
            <p:ph idx="1"/>
          </p:nvPr>
        </p:nvPicPr>
        <p:blipFill>
          <a:blip r:embed="rId2"/>
          <a:srcRect/>
          <a:stretch>
            <a:fillRect/>
          </a:stretch>
        </p:blipFill>
        <p:spPr bwMode="auto">
          <a:xfrm>
            <a:off x="762000" y="1524000"/>
            <a:ext cx="7543800" cy="457200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5562600" cy="609599"/>
          </a:xfrm>
        </p:spPr>
        <p:txBody>
          <a:bodyPr>
            <a:normAutofit fontScale="90000"/>
          </a:bodyPr>
          <a:lstStyle/>
          <a:p>
            <a:r>
              <a:rPr lang="en-US" sz="4000" dirty="0" smtClean="0">
                <a:latin typeface="Bookman Old Style" pitchFamily="18" charset="0"/>
              </a:rPr>
              <a:t>Primary power</a:t>
            </a:r>
            <a:endParaRPr lang="en-US" sz="4000" dirty="0">
              <a:latin typeface="Bookman Old Style" pitchFamily="18" charset="0"/>
            </a:endParaRPr>
          </a:p>
        </p:txBody>
      </p:sp>
      <p:sp>
        <p:nvSpPr>
          <p:cNvPr id="3" name="Subtitle 2"/>
          <p:cNvSpPr>
            <a:spLocks noGrp="1"/>
          </p:cNvSpPr>
          <p:nvPr>
            <p:ph type="subTitle" idx="1"/>
          </p:nvPr>
        </p:nvSpPr>
        <p:spPr>
          <a:xfrm>
            <a:off x="304800" y="990600"/>
            <a:ext cx="8610600" cy="5486400"/>
          </a:xfrm>
        </p:spPr>
        <p:txBody>
          <a:bodyPr>
            <a:normAutofit lnSpcReduction="10000"/>
          </a:bodyPr>
          <a:lstStyle/>
          <a:p>
            <a:pPr algn="l"/>
            <a:r>
              <a:rPr lang="en-US" sz="3600" dirty="0" smtClean="0">
                <a:solidFill>
                  <a:schemeClr val="tx1"/>
                </a:solidFill>
                <a:latin typeface="Bookman Old Style" pitchFamily="18" charset="0"/>
              </a:rPr>
              <a:t>The primary electrical power for operating the electronic equipment is obtained from solar cells.</a:t>
            </a:r>
          </a:p>
          <a:p>
            <a:pPr lvl="0" algn="l"/>
            <a:r>
              <a:rPr lang="en-US" sz="3600" dirty="0" smtClean="0">
                <a:solidFill>
                  <a:schemeClr val="tx1"/>
                </a:solidFill>
                <a:latin typeface="Bookman Old Style" pitchFamily="18" charset="0"/>
              </a:rPr>
              <a:t>Individual cells can generate only small amounts of power, and therefore, arrays of cells in series-parallel connection are required.</a:t>
            </a:r>
          </a:p>
          <a:p>
            <a:pPr algn="l"/>
            <a:r>
              <a:rPr lang="en-US" sz="3600" dirty="0" smtClean="0">
                <a:solidFill>
                  <a:schemeClr val="tx1"/>
                </a:solidFill>
                <a:latin typeface="Bookman Old Style" pitchFamily="18" charset="0"/>
              </a:rPr>
              <a:t> At the beginning of life, the panels produce </a:t>
            </a:r>
            <a:r>
              <a:rPr lang="en-US" sz="3600" dirty="0" smtClean="0">
                <a:solidFill>
                  <a:srgbClr val="FF0000"/>
                </a:solidFill>
                <a:latin typeface="Bookman Old Style" pitchFamily="18" charset="0"/>
              </a:rPr>
              <a:t>940</a:t>
            </a:r>
            <a:r>
              <a:rPr lang="en-US" sz="3600" dirty="0" smtClean="0">
                <a:solidFill>
                  <a:schemeClr val="tx1"/>
                </a:solidFill>
                <a:latin typeface="Bookman Old Style" pitchFamily="18" charset="0"/>
              </a:rPr>
              <a:t> </a:t>
            </a:r>
            <a:r>
              <a:rPr lang="en-US" sz="3600" dirty="0" smtClean="0">
                <a:solidFill>
                  <a:srgbClr val="FF0000"/>
                </a:solidFill>
                <a:latin typeface="Bookman Old Style" pitchFamily="18" charset="0"/>
              </a:rPr>
              <a:t>W</a:t>
            </a:r>
            <a:r>
              <a:rPr lang="en-US" sz="3600" dirty="0" smtClean="0">
                <a:solidFill>
                  <a:schemeClr val="tx1"/>
                </a:solidFill>
                <a:latin typeface="Bookman Old Style" pitchFamily="18" charset="0"/>
              </a:rPr>
              <a:t> dc power, which may drop to </a:t>
            </a:r>
            <a:r>
              <a:rPr lang="en-US" sz="3600" dirty="0" smtClean="0">
                <a:solidFill>
                  <a:srgbClr val="FF0000"/>
                </a:solidFill>
                <a:latin typeface="Bookman Old Style" pitchFamily="18" charset="0"/>
              </a:rPr>
              <a:t>760 W</a:t>
            </a:r>
            <a:r>
              <a:rPr lang="en-US" sz="3600" dirty="0" smtClean="0">
                <a:solidFill>
                  <a:schemeClr val="tx1"/>
                </a:solidFill>
                <a:latin typeface="Bookman Old Style" pitchFamily="18" charset="0"/>
              </a:rPr>
              <a:t> at the end of 10 years</a:t>
            </a:r>
            <a:r>
              <a:rPr lang="en-US" dirty="0" smtClean="0">
                <a:solidFill>
                  <a:schemeClr val="tx1"/>
                </a:solidFill>
                <a:latin typeface="Bookman Old Style" pitchFamily="18" charset="0"/>
              </a:rPr>
              <a:t>.</a:t>
            </a:r>
            <a:endParaRPr lang="en-US" dirty="0">
              <a:solidFill>
                <a:schemeClr val="tx1"/>
              </a:solidFill>
              <a:latin typeface="Bookman Old Style" pitchFamily="18" charset="0"/>
            </a:endParaRPr>
          </a:p>
        </p:txBody>
      </p:sp>
      <p:sp>
        <p:nvSpPr>
          <p:cNvPr id="4" name="Date Placeholder 3"/>
          <p:cNvSpPr>
            <a:spLocks noGrp="1"/>
          </p:cNvSpPr>
          <p:nvPr>
            <p:ph type="dt" sz="half" idx="10"/>
          </p:nvPr>
        </p:nvSpPr>
        <p:spPr/>
        <p:txBody>
          <a:bodyPr/>
          <a:lstStyle/>
          <a:p>
            <a:fld id="{3EA18FB6-AEC9-41C0-A625-DA95FC9A5A66}"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latin typeface="Bookman Old Style" pitchFamily="18" charset="0"/>
              </a:rPr>
              <a:t>Primary power</a:t>
            </a:r>
            <a:endParaRPr lang="en-US" dirty="0"/>
          </a:p>
        </p:txBody>
      </p:sp>
      <p:sp>
        <p:nvSpPr>
          <p:cNvPr id="3" name="Content Placeholder 2"/>
          <p:cNvSpPr>
            <a:spLocks noGrp="1"/>
          </p:cNvSpPr>
          <p:nvPr>
            <p:ph idx="1"/>
          </p:nvPr>
        </p:nvSpPr>
        <p:spPr/>
        <p:txBody>
          <a:bodyPr>
            <a:normAutofit lnSpcReduction="10000"/>
          </a:bodyPr>
          <a:lstStyle/>
          <a:p>
            <a:pPr lvl="0"/>
            <a:r>
              <a:rPr lang="en-US" dirty="0" smtClean="0">
                <a:latin typeface="Bookman Old Style" pitchFamily="18" charset="0"/>
              </a:rPr>
              <a:t>During eclipse, power is provided by two nickel-cadmium (Ni-</a:t>
            </a:r>
            <a:r>
              <a:rPr lang="en-US" dirty="0" err="1" smtClean="0">
                <a:latin typeface="Bookman Old Style" pitchFamily="18" charset="0"/>
              </a:rPr>
              <a:t>Cd</a:t>
            </a:r>
            <a:r>
              <a:rPr lang="en-US" dirty="0" smtClean="0">
                <a:latin typeface="Bookman Old Style" pitchFamily="18" charset="0"/>
              </a:rPr>
              <a:t>) </a:t>
            </a:r>
            <a:r>
              <a:rPr lang="en-US" dirty="0" err="1" smtClean="0">
                <a:latin typeface="Bookman Old Style" pitchFamily="18" charset="0"/>
              </a:rPr>
              <a:t>longlife</a:t>
            </a:r>
            <a:r>
              <a:rPr lang="en-US" dirty="0" smtClean="0">
                <a:latin typeface="Bookman Old Style" pitchFamily="18" charset="0"/>
              </a:rPr>
              <a:t> batteries, which will deliver </a:t>
            </a:r>
            <a:r>
              <a:rPr lang="en-US" dirty="0" smtClean="0">
                <a:solidFill>
                  <a:srgbClr val="FF0000"/>
                </a:solidFill>
                <a:latin typeface="Bookman Old Style" pitchFamily="18" charset="0"/>
              </a:rPr>
              <a:t>830 W</a:t>
            </a:r>
            <a:r>
              <a:rPr lang="en-US" dirty="0" smtClean="0">
                <a:latin typeface="Bookman Old Style" pitchFamily="18" charset="0"/>
              </a:rPr>
              <a:t>. At the end of life, battery recharge time is less than 16 h.</a:t>
            </a:r>
          </a:p>
          <a:p>
            <a:pPr lvl="0"/>
            <a:r>
              <a:rPr lang="en-US" dirty="0" smtClean="0">
                <a:latin typeface="Bookman Old Style" pitchFamily="18" charset="0"/>
              </a:rPr>
              <a:t>The cross-over point is estimated to be about 2 kW, where the solar-sail type is more economical than the cylindrical type.</a:t>
            </a:r>
          </a:p>
          <a:p>
            <a:endParaRPr lang="en-US" dirty="0"/>
          </a:p>
        </p:txBody>
      </p:sp>
      <p:sp>
        <p:nvSpPr>
          <p:cNvPr id="4" name="Date Placeholder 3"/>
          <p:cNvSpPr>
            <a:spLocks noGrp="1"/>
          </p:cNvSpPr>
          <p:nvPr>
            <p:ph type="dt" sz="half" idx="10"/>
          </p:nvPr>
        </p:nvSpPr>
        <p:spPr/>
        <p:txBody>
          <a:bodyPr/>
          <a:lstStyle/>
          <a:p>
            <a:fld id="{03EF3295-250C-47F1-BC2C-C18B3125D8B1}"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latin typeface="Bookman Old Style" pitchFamily="18" charset="0"/>
              </a:rPr>
              <a:t>Block diagram of  solar Power system</a:t>
            </a:r>
            <a:endParaRPr lang="en-US" sz="3200" dirty="0">
              <a:latin typeface="Bookman Old Style" pitchFamily="18" charset="0"/>
            </a:endParaRPr>
          </a:p>
        </p:txBody>
      </p:sp>
      <p:pic>
        <p:nvPicPr>
          <p:cNvPr id="1026" name="Picture 2"/>
          <p:cNvPicPr>
            <a:picLocks noGrp="1" noChangeAspect="1" noChangeArrowheads="1"/>
          </p:cNvPicPr>
          <p:nvPr>
            <p:ph idx="1"/>
          </p:nvPr>
        </p:nvPicPr>
        <p:blipFill>
          <a:blip r:embed="rId2"/>
          <a:stretch>
            <a:fillRect/>
          </a:stretch>
        </p:blipFill>
        <p:spPr bwMode="auto">
          <a:xfrm>
            <a:off x="457200" y="990600"/>
            <a:ext cx="8534400" cy="54864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39ACD13A-5E4F-4B79-9119-CB2BD4691E86}"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latin typeface="Bookman Old Style" pitchFamily="18" charset="0"/>
              </a:rPr>
              <a:t/>
            </a:r>
            <a:br>
              <a:rPr lang="en-US" dirty="0" smtClean="0">
                <a:latin typeface="Bookman Old Style" pitchFamily="18" charset="0"/>
              </a:rPr>
            </a:br>
            <a:r>
              <a:rPr lang="en-US" dirty="0" smtClean="0">
                <a:latin typeface="Bookman Old Style" pitchFamily="18" charset="0"/>
              </a:rPr>
              <a:t> Power system components</a:t>
            </a:r>
            <a:endParaRPr lang="en-US" dirty="0">
              <a:latin typeface="Bookman Old Style" pitchFamily="18" charset="0"/>
            </a:endParaRPr>
          </a:p>
        </p:txBody>
      </p:sp>
      <p:sp>
        <p:nvSpPr>
          <p:cNvPr id="3" name="Content Placeholder 2"/>
          <p:cNvSpPr>
            <a:spLocks noGrp="1"/>
          </p:cNvSpPr>
          <p:nvPr>
            <p:ph idx="1"/>
          </p:nvPr>
        </p:nvSpPr>
        <p:spPr>
          <a:xfrm>
            <a:off x="228600" y="1066800"/>
            <a:ext cx="8686800" cy="5334000"/>
          </a:xfrm>
        </p:spPr>
        <p:txBody>
          <a:bodyPr>
            <a:normAutofit/>
          </a:bodyPr>
          <a:lstStyle/>
          <a:p>
            <a:r>
              <a:rPr lang="en-US" dirty="0" smtClean="0">
                <a:latin typeface="Bookman Old Style" pitchFamily="18" charset="0"/>
              </a:rPr>
              <a:t>The major components of a solar power system are the solar panels (of which the solar cell is the basic element), </a:t>
            </a:r>
          </a:p>
          <a:p>
            <a:r>
              <a:rPr lang="en-US" dirty="0" smtClean="0">
                <a:latin typeface="Bookman Old Style" pitchFamily="18" charset="0"/>
              </a:rPr>
              <a:t>rechargeable batteries, </a:t>
            </a:r>
          </a:p>
          <a:p>
            <a:r>
              <a:rPr lang="en-US" dirty="0" smtClean="0">
                <a:latin typeface="Bookman Old Style" pitchFamily="18" charset="0"/>
              </a:rPr>
              <a:t>battery chargers with inbuilt controllers,</a:t>
            </a:r>
          </a:p>
          <a:p>
            <a:r>
              <a:rPr lang="en-US" dirty="0" smtClean="0">
                <a:latin typeface="Bookman Old Style" pitchFamily="18" charset="0"/>
              </a:rPr>
              <a:t>regulators and inverters to generate various </a:t>
            </a:r>
            <a:r>
              <a:rPr lang="en-US" dirty="0" err="1" smtClean="0">
                <a:latin typeface="Bookman Old Style" pitchFamily="18" charset="0"/>
              </a:rPr>
              <a:t>d.c</a:t>
            </a:r>
            <a:r>
              <a:rPr lang="en-US" dirty="0" smtClean="0">
                <a:latin typeface="Bookman Old Style" pitchFamily="18" charset="0"/>
              </a:rPr>
              <a:t> and </a:t>
            </a:r>
            <a:r>
              <a:rPr lang="en-US" dirty="0" err="1" smtClean="0">
                <a:latin typeface="Bookman Old Style" pitchFamily="18" charset="0"/>
              </a:rPr>
              <a:t>a.c</a:t>
            </a:r>
            <a:r>
              <a:rPr lang="en-US" dirty="0" smtClean="0">
                <a:latin typeface="Bookman Old Style" pitchFamily="18" charset="0"/>
              </a:rPr>
              <a:t> voltages required by various subsystems</a:t>
            </a:r>
            <a:r>
              <a:rPr lang="en-US" dirty="0" smtClean="0"/>
              <a:t>.</a:t>
            </a:r>
            <a:endParaRPr lang="en-US" dirty="0"/>
          </a:p>
        </p:txBody>
      </p:sp>
      <p:sp>
        <p:nvSpPr>
          <p:cNvPr id="4" name="Date Placeholder 3"/>
          <p:cNvSpPr>
            <a:spLocks noGrp="1"/>
          </p:cNvSpPr>
          <p:nvPr>
            <p:ph type="dt" sz="half" idx="10"/>
          </p:nvPr>
        </p:nvSpPr>
        <p:spPr/>
        <p:txBody>
          <a:bodyPr/>
          <a:lstStyle/>
          <a:p>
            <a:fld id="{BEF2B27C-6D5C-4C87-B310-D60DAC0AD5B4}"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rmAutofit fontScale="90000"/>
          </a:bodyPr>
          <a:lstStyle/>
          <a:p>
            <a:pPr algn="l"/>
            <a:r>
              <a:rPr lang="en-US" dirty="0" smtClean="0">
                <a:latin typeface="Bookman Old Style" pitchFamily="18" charset="0"/>
              </a:rPr>
              <a:t>         Power supply</a:t>
            </a:r>
            <a:endParaRPr lang="en-US" dirty="0"/>
          </a:p>
        </p:txBody>
      </p:sp>
      <p:sp>
        <p:nvSpPr>
          <p:cNvPr id="3" name="Content Placeholder 2"/>
          <p:cNvSpPr>
            <a:spLocks noGrp="1"/>
          </p:cNvSpPr>
          <p:nvPr>
            <p:ph idx="1"/>
          </p:nvPr>
        </p:nvSpPr>
        <p:spPr>
          <a:xfrm>
            <a:off x="152400" y="990600"/>
            <a:ext cx="8991600" cy="5135563"/>
          </a:xfrm>
        </p:spPr>
        <p:txBody>
          <a:bodyPr>
            <a:normAutofit fontScale="92500" lnSpcReduction="20000"/>
          </a:bodyPr>
          <a:lstStyle/>
          <a:p>
            <a:r>
              <a:rPr lang="en-US" dirty="0" smtClean="0">
                <a:latin typeface="Bookman Old Style" pitchFamily="18" charset="0"/>
              </a:rPr>
              <a:t>During the sunlight condition, the voltage of the solar generator and also the bus is maintained at a </a:t>
            </a:r>
            <a:r>
              <a:rPr lang="en-US" dirty="0" smtClean="0">
                <a:solidFill>
                  <a:srgbClr val="FF0000"/>
                </a:solidFill>
                <a:latin typeface="Bookman Old Style" pitchFamily="18" charset="0"/>
              </a:rPr>
              <a:t>constant amplitude </a:t>
            </a:r>
            <a:r>
              <a:rPr lang="en-US" dirty="0" smtClean="0">
                <a:latin typeface="Bookman Old Style" pitchFamily="18" charset="0"/>
              </a:rPr>
              <a:t>with the voltage regulator connected across the solar generator.</a:t>
            </a:r>
          </a:p>
          <a:p>
            <a:r>
              <a:rPr lang="en-US" dirty="0" smtClean="0">
                <a:latin typeface="Bookman Old Style" pitchFamily="18" charset="0"/>
              </a:rPr>
              <a:t>The battery is decoupled from the bus during this time by means of a battery discharge regulator (BDR) and is also charged using the battery charge regulator (BCR). </a:t>
            </a:r>
          </a:p>
          <a:p>
            <a:r>
              <a:rPr lang="en-US" dirty="0" smtClean="0">
                <a:latin typeface="Bookman Old Style" pitchFamily="18" charset="0"/>
              </a:rPr>
              <a:t>During the eclipse periods, the battery provides power to the bus and the voltage is maintained constant by means of the BDR.</a:t>
            </a:r>
            <a:endParaRPr lang="en-US" dirty="0">
              <a:latin typeface="Bookman Old Style" pitchFamily="18" charset="0"/>
            </a:endParaRPr>
          </a:p>
        </p:txBody>
      </p:sp>
      <p:sp>
        <p:nvSpPr>
          <p:cNvPr id="4" name="Date Placeholder 3"/>
          <p:cNvSpPr>
            <a:spLocks noGrp="1"/>
          </p:cNvSpPr>
          <p:nvPr>
            <p:ph type="dt" sz="half" idx="10"/>
          </p:nvPr>
        </p:nvSpPr>
        <p:spPr/>
        <p:txBody>
          <a:bodyPr/>
          <a:lstStyle/>
          <a:p>
            <a:fld id="{5AF3FF76-540A-4008-9B41-5840727903C7}"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rmAutofit/>
          </a:bodyPr>
          <a:lstStyle/>
          <a:p>
            <a:r>
              <a:rPr lang="en-US" sz="3200" dirty="0" smtClean="0">
                <a:latin typeface="Bookman Old Style" pitchFamily="18" charset="0"/>
              </a:rPr>
              <a:t>Series-Parallel arrangement of Solar cells </a:t>
            </a:r>
            <a:endParaRPr lang="en-US" sz="3200" dirty="0">
              <a:latin typeface="Bookman Old Style" pitchFamily="18" charset="0"/>
            </a:endParaRPr>
          </a:p>
        </p:txBody>
      </p:sp>
      <p:pic>
        <p:nvPicPr>
          <p:cNvPr id="2050" name="Picture 2"/>
          <p:cNvPicPr>
            <a:picLocks noGrp="1" noChangeAspect="1" noChangeArrowheads="1"/>
          </p:cNvPicPr>
          <p:nvPr>
            <p:ph idx="1"/>
          </p:nvPr>
        </p:nvPicPr>
        <p:blipFill>
          <a:blip r:embed="rId2"/>
          <a:srcRect/>
          <a:stretch>
            <a:fillRect/>
          </a:stretch>
        </p:blipFill>
        <p:spPr bwMode="auto">
          <a:xfrm>
            <a:off x="685800" y="1676401"/>
            <a:ext cx="8077200" cy="44196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6CC035C0-1E24-4E40-BDA9-B2BF03D52F01}"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latin typeface="Bookman Old Style" pitchFamily="18" charset="0"/>
              </a:rPr>
              <a:t>Solar Panel</a:t>
            </a:r>
            <a:endParaRPr lang="en-US" dirty="0">
              <a:latin typeface="Bookman Old Style" pitchFamily="18" charset="0"/>
            </a:endParaRPr>
          </a:p>
        </p:txBody>
      </p:sp>
      <p:pic>
        <p:nvPicPr>
          <p:cNvPr id="3074" name="Picture 2"/>
          <p:cNvPicPr>
            <a:picLocks noGrp="1" noChangeAspect="1" noChangeArrowheads="1"/>
          </p:cNvPicPr>
          <p:nvPr>
            <p:ph idx="1"/>
          </p:nvPr>
        </p:nvPicPr>
        <p:blipFill>
          <a:blip r:embed="rId2"/>
          <a:srcRect/>
          <a:stretch>
            <a:fillRect/>
          </a:stretch>
        </p:blipFill>
        <p:spPr bwMode="auto">
          <a:xfrm>
            <a:off x="381000" y="990600"/>
            <a:ext cx="8610600" cy="58674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A6FEDCA8-3602-45D5-8CB9-1A2629D52E59}"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latin typeface="Bookman Old Style" pitchFamily="18" charset="0"/>
              </a:rPr>
              <a:t>Solar Panel on 3 axis stabilized satellite</a:t>
            </a:r>
            <a:endParaRPr lang="en-US" sz="3200" dirty="0">
              <a:latin typeface="Bookman Old Style" pitchFamily="18" charset="0"/>
            </a:endParaRPr>
          </a:p>
        </p:txBody>
      </p:sp>
      <p:pic>
        <p:nvPicPr>
          <p:cNvPr id="4098" name="Picture 2"/>
          <p:cNvPicPr>
            <a:picLocks noGrp="1" noChangeAspect="1" noChangeArrowheads="1"/>
          </p:cNvPicPr>
          <p:nvPr>
            <p:ph idx="1"/>
          </p:nvPr>
        </p:nvPicPr>
        <p:blipFill>
          <a:blip r:embed="rId2"/>
          <a:srcRect/>
          <a:stretch>
            <a:fillRect/>
          </a:stretch>
        </p:blipFill>
        <p:spPr bwMode="auto">
          <a:xfrm>
            <a:off x="381000" y="914400"/>
            <a:ext cx="8763000" cy="59436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BBFE19E3-6D48-42E6-B924-55D0D6AA87C8}"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latin typeface="Bookman Old Style" pitchFamily="18" charset="0"/>
              </a:rPr>
              <a:t>Solar array configurations</a:t>
            </a:r>
            <a:endParaRPr lang="en-US" dirty="0">
              <a:latin typeface="Bookman Old Style" pitchFamily="18" charset="0"/>
            </a:endParaRPr>
          </a:p>
        </p:txBody>
      </p:sp>
      <p:pic>
        <p:nvPicPr>
          <p:cNvPr id="5122" name="Picture 2"/>
          <p:cNvPicPr>
            <a:picLocks noGrp="1" noChangeAspect="1" noChangeArrowheads="1"/>
          </p:cNvPicPr>
          <p:nvPr>
            <p:ph idx="1"/>
          </p:nvPr>
        </p:nvPicPr>
        <p:blipFill>
          <a:blip r:embed="rId2"/>
          <a:srcRect/>
          <a:stretch>
            <a:fillRect/>
          </a:stretch>
        </p:blipFill>
        <p:spPr bwMode="auto">
          <a:xfrm>
            <a:off x="381000" y="914400"/>
            <a:ext cx="8534400" cy="56388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5D9E12C2-56CC-480E-8D6F-0BFB7F6264C3}"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latin typeface="Bookman Old Style" pitchFamily="18" charset="0"/>
              </a:rPr>
              <a:t>Attitude and orbit control</a:t>
            </a:r>
            <a:endParaRPr lang="en-US" dirty="0">
              <a:latin typeface="Bookman Old Style" pitchFamily="18" charset="0"/>
            </a:endParaRPr>
          </a:p>
        </p:txBody>
      </p:sp>
      <p:sp>
        <p:nvSpPr>
          <p:cNvPr id="5" name="Content Placeholder 4"/>
          <p:cNvSpPr>
            <a:spLocks noGrp="1"/>
          </p:cNvSpPr>
          <p:nvPr>
            <p:ph idx="1"/>
          </p:nvPr>
        </p:nvSpPr>
        <p:spPr>
          <a:xfrm>
            <a:off x="457200" y="1066800"/>
            <a:ext cx="8229600" cy="5059363"/>
          </a:xfrm>
        </p:spPr>
        <p:txBody>
          <a:bodyPr>
            <a:normAutofit fontScale="92500" lnSpcReduction="20000"/>
          </a:bodyPr>
          <a:lstStyle/>
          <a:p>
            <a:r>
              <a:rPr lang="en-US" b="1" dirty="0" smtClean="0">
                <a:latin typeface="Bookman Old Style" pitchFamily="18" charset="0"/>
              </a:rPr>
              <a:t>Earth sensor</a:t>
            </a:r>
            <a:r>
              <a:rPr lang="en-US" dirty="0" smtClean="0">
                <a:latin typeface="Bookman Old Style" pitchFamily="18" charset="0"/>
              </a:rPr>
              <a:t>: It is a passive infrared device and it operates in 14-16 µm (micrometer) wavelength.</a:t>
            </a:r>
          </a:p>
          <a:p>
            <a:r>
              <a:rPr lang="en-US" dirty="0" smtClean="0">
                <a:latin typeface="Bookman Old Style" pitchFamily="18" charset="0"/>
              </a:rPr>
              <a:t>There is a phase difference pulses of temperature on space and earth which is measured as Earth aspect angle.</a:t>
            </a:r>
          </a:p>
          <a:p>
            <a:r>
              <a:rPr lang="en-US" b="1" dirty="0" smtClean="0">
                <a:latin typeface="Bookman Old Style" pitchFamily="18" charset="0"/>
              </a:rPr>
              <a:t>Sun sensor</a:t>
            </a:r>
            <a:r>
              <a:rPr lang="en-US" dirty="0" smtClean="0">
                <a:latin typeface="Bookman Old Style" pitchFamily="18" charset="0"/>
              </a:rPr>
              <a:t>: It operates in visible spectrum and detects the solar radiation.</a:t>
            </a:r>
          </a:p>
          <a:p>
            <a:r>
              <a:rPr lang="en-US" dirty="0" smtClean="0">
                <a:latin typeface="Bookman Old Style" pitchFamily="18" charset="0"/>
              </a:rPr>
              <a:t>The pulses from the sun sensors which are sent to earth station is used to measure solar aspect angle.   </a:t>
            </a:r>
            <a:endParaRPr lang="en-US" dirty="0">
              <a:latin typeface="Bookman Old Style" pitchFamily="18" charset="0"/>
            </a:endParaRPr>
          </a:p>
        </p:txBody>
      </p:sp>
      <p:sp>
        <p:nvSpPr>
          <p:cNvPr id="4" name="Date Placeholder 3"/>
          <p:cNvSpPr>
            <a:spLocks noGrp="1"/>
          </p:cNvSpPr>
          <p:nvPr>
            <p:ph type="dt" sz="half" idx="10"/>
          </p:nvPr>
        </p:nvSpPr>
        <p:spPr/>
        <p:txBody>
          <a:bodyPr/>
          <a:lstStyle/>
          <a:p>
            <a:fld id="{31F24320-AB12-48A6-B263-1F9EB9825E4D}" type="datetime1">
              <a:rPr lang="en-US" smtClean="0"/>
              <a:pPr/>
              <a:t>2/23/2024</a:t>
            </a:fld>
            <a:endParaRPr lang="en-US"/>
          </a:p>
        </p:txBody>
      </p:sp>
      <p:sp>
        <p:nvSpPr>
          <p:cNvPr id="7" name="Footer Placeholder 6"/>
          <p:cNvSpPr>
            <a:spLocks noGrp="1"/>
          </p:cNvSpPr>
          <p:nvPr>
            <p:ph type="ftr" sz="quarter" idx="11"/>
          </p:nvPr>
        </p:nvSpPr>
        <p:spPr/>
        <p:txBody>
          <a:bodyPr/>
          <a:lstStyle/>
          <a:p>
            <a:r>
              <a:rPr lang="en-US" smtClean="0"/>
              <a:t>S.Vaishali,Assoc.Prof,VCE,WGL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914400" y="1600200"/>
            <a:ext cx="7543800" cy="4648200"/>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latin typeface="Bookman Old Style" pitchFamily="18" charset="0"/>
              </a:rPr>
              <a:t>Orbit control</a:t>
            </a:r>
            <a:endParaRPr lang="en-US" dirty="0">
              <a:latin typeface="Bookman Old Style" pitchFamily="18" charset="0"/>
            </a:endParaRPr>
          </a:p>
        </p:txBody>
      </p:sp>
      <p:pic>
        <p:nvPicPr>
          <p:cNvPr id="7170" name="Picture 2"/>
          <p:cNvPicPr>
            <a:picLocks noGrp="1" noChangeAspect="1" noChangeArrowheads="1"/>
          </p:cNvPicPr>
          <p:nvPr>
            <p:ph idx="1"/>
          </p:nvPr>
        </p:nvPicPr>
        <p:blipFill>
          <a:blip r:embed="rId2"/>
          <a:srcRect/>
          <a:stretch>
            <a:fillRect/>
          </a:stretch>
        </p:blipFill>
        <p:spPr bwMode="auto">
          <a:xfrm>
            <a:off x="0" y="990600"/>
            <a:ext cx="9144000" cy="51816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C9A7D539-FCED-4719-BF72-9A5121067BE9}"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09600"/>
          </a:xfrm>
        </p:spPr>
        <p:txBody>
          <a:bodyPr>
            <a:normAutofit fontScale="90000"/>
          </a:bodyPr>
          <a:lstStyle/>
          <a:p>
            <a:r>
              <a:rPr lang="en-US" dirty="0" smtClean="0">
                <a:latin typeface="Bookman Old Style" pitchFamily="18" charset="0"/>
              </a:rPr>
              <a:t>Attitude and orbit control</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304800" y="990600"/>
            <a:ext cx="8381999" cy="55626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8B563ACD-37C2-4BBA-9F31-C820079F09F4}"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latin typeface="Bookman Old Style" pitchFamily="18" charset="0"/>
              </a:rPr>
              <a:t>Active Attitude control</a:t>
            </a:r>
            <a:endParaRPr lang="en-US" dirty="0"/>
          </a:p>
        </p:txBody>
      </p:sp>
      <p:pic>
        <p:nvPicPr>
          <p:cNvPr id="2050" name="Picture 2"/>
          <p:cNvPicPr>
            <a:picLocks noGrp="1" noChangeAspect="1" noChangeArrowheads="1"/>
          </p:cNvPicPr>
          <p:nvPr>
            <p:ph idx="1"/>
          </p:nvPr>
        </p:nvPicPr>
        <p:blipFill>
          <a:blip r:embed="rId2"/>
          <a:stretch>
            <a:fillRect/>
          </a:stretch>
        </p:blipFill>
        <p:spPr bwMode="auto">
          <a:xfrm>
            <a:off x="457200" y="1066800"/>
            <a:ext cx="8229600" cy="48768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49C9FF04-247E-4AA2-866B-B4F95C0581BB}"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latin typeface="Bookman Old Style" pitchFamily="18" charset="0"/>
              </a:rPr>
              <a:t>Attitude and orbit control</a:t>
            </a:r>
            <a:endParaRPr lang="en-US" dirty="0"/>
          </a:p>
        </p:txBody>
      </p:sp>
      <p:sp>
        <p:nvSpPr>
          <p:cNvPr id="3" name="Content Placeholder 2"/>
          <p:cNvSpPr>
            <a:spLocks noGrp="1"/>
          </p:cNvSpPr>
          <p:nvPr>
            <p:ph idx="1"/>
          </p:nvPr>
        </p:nvSpPr>
        <p:spPr>
          <a:xfrm>
            <a:off x="457200" y="1143000"/>
            <a:ext cx="8229600" cy="5181600"/>
          </a:xfrm>
        </p:spPr>
        <p:txBody>
          <a:bodyPr/>
          <a:lstStyle/>
          <a:p>
            <a:r>
              <a:rPr lang="en-US" dirty="0" smtClean="0">
                <a:latin typeface="Bookman Old Style" pitchFamily="18" charset="0"/>
              </a:rPr>
              <a:t>Attitude control subsystem takes care of the orientation of satellite in its respective orbit </a:t>
            </a:r>
          </a:p>
          <a:p>
            <a:r>
              <a:rPr lang="en-US" dirty="0" smtClean="0">
                <a:latin typeface="Bookman Old Style" pitchFamily="18" charset="0"/>
              </a:rPr>
              <a:t>Satellites has to be properly oriented using momentum and thrust motors.</a:t>
            </a:r>
          </a:p>
          <a:p>
            <a:pPr>
              <a:buNone/>
            </a:pPr>
            <a:r>
              <a:rPr lang="en-US" dirty="0" smtClean="0">
                <a:latin typeface="Bookman Old Style" pitchFamily="18" charset="0"/>
              </a:rPr>
              <a:t>Two methods are </a:t>
            </a:r>
          </a:p>
          <a:p>
            <a:pPr>
              <a:buFont typeface="Wingdings" pitchFamily="2" charset="2"/>
              <a:buChar char="Ø"/>
            </a:pPr>
            <a:r>
              <a:rPr lang="en-US" b="1" dirty="0" smtClean="0">
                <a:latin typeface="Bookman Old Style" pitchFamily="18" charset="0"/>
              </a:rPr>
              <a:t>Spin stabilization</a:t>
            </a:r>
          </a:p>
          <a:p>
            <a:pPr>
              <a:buFont typeface="Wingdings" pitchFamily="2" charset="2"/>
              <a:buChar char="Ø"/>
            </a:pPr>
            <a:r>
              <a:rPr lang="en-US" b="1" dirty="0" smtClean="0">
                <a:latin typeface="Bookman Old Style" pitchFamily="18" charset="0"/>
              </a:rPr>
              <a:t>Three axis body stabilization</a:t>
            </a:r>
            <a:endParaRPr lang="en-US" b="1" dirty="0">
              <a:latin typeface="Bookman Old Style" pitchFamily="18" charset="0"/>
            </a:endParaRPr>
          </a:p>
        </p:txBody>
      </p:sp>
      <p:sp>
        <p:nvSpPr>
          <p:cNvPr id="4" name="Date Placeholder 3"/>
          <p:cNvSpPr>
            <a:spLocks noGrp="1"/>
          </p:cNvSpPr>
          <p:nvPr>
            <p:ph type="dt" sz="half" idx="10"/>
          </p:nvPr>
        </p:nvSpPr>
        <p:spPr/>
        <p:txBody>
          <a:bodyPr/>
          <a:lstStyle/>
          <a:p>
            <a:fld id="{BA555B0D-D22C-48CF-B890-E1463F5E4A8B}"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latin typeface="Bookman Old Style" pitchFamily="18" charset="0"/>
              </a:rPr>
              <a:t>Spin stabilization</a:t>
            </a:r>
            <a:endParaRPr lang="en-US" dirty="0">
              <a:latin typeface="Bookman Old Style" pitchFamily="18" charset="0"/>
            </a:endParaRPr>
          </a:p>
        </p:txBody>
      </p:sp>
      <p:pic>
        <p:nvPicPr>
          <p:cNvPr id="3076" name="Picture 4"/>
          <p:cNvPicPr>
            <a:picLocks noGrp="1" noChangeAspect="1" noChangeArrowheads="1"/>
          </p:cNvPicPr>
          <p:nvPr>
            <p:ph idx="1"/>
          </p:nvPr>
        </p:nvPicPr>
        <p:blipFill>
          <a:blip r:embed="rId2"/>
          <a:srcRect/>
          <a:stretch>
            <a:fillRect/>
          </a:stretch>
        </p:blipFill>
        <p:spPr bwMode="auto">
          <a:xfrm>
            <a:off x="304800" y="1066800"/>
            <a:ext cx="8610600" cy="53340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09F01815-672A-48E5-99D7-425DA9F7F471}"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630362"/>
          </a:xfrm>
        </p:spPr>
        <p:txBody>
          <a:bodyPr>
            <a:normAutofit fontScale="90000"/>
          </a:bodyPr>
          <a:lstStyle/>
          <a:p>
            <a:r>
              <a:rPr lang="en-US" dirty="0" smtClean="0">
                <a:latin typeface="Bookman Old Style" pitchFamily="18" charset="0"/>
              </a:rPr>
              <a:t>Three axis body stabilization(Momentum wheel stabilization</a:t>
            </a:r>
            <a:endParaRPr lang="en-US" dirty="0">
              <a:latin typeface="Bookman Old Style" pitchFamily="18" charset="0"/>
            </a:endParaRPr>
          </a:p>
        </p:txBody>
      </p:sp>
      <p:sp>
        <p:nvSpPr>
          <p:cNvPr id="5" name="Content Placeholder 4"/>
          <p:cNvSpPr>
            <a:spLocks noGrp="1"/>
          </p:cNvSpPr>
          <p:nvPr>
            <p:ph idx="1"/>
          </p:nvPr>
        </p:nvSpPr>
        <p:spPr>
          <a:xfrm>
            <a:off x="457200" y="2209800"/>
            <a:ext cx="8229600" cy="4191000"/>
          </a:xfrm>
        </p:spPr>
        <p:txBody>
          <a:bodyPr/>
          <a:lstStyle/>
          <a:p>
            <a:r>
              <a:rPr lang="en-US" dirty="0" smtClean="0">
                <a:latin typeface="Bookman Old Style" pitchFamily="18" charset="0"/>
              </a:rPr>
              <a:t>Roll Axis: It is considered in the direction in which the satellite moves in orbital plane.</a:t>
            </a:r>
          </a:p>
          <a:p>
            <a:r>
              <a:rPr lang="en-US" dirty="0" smtClean="0">
                <a:latin typeface="Bookman Old Style" pitchFamily="18" charset="0"/>
              </a:rPr>
              <a:t>Yaw Axis: It is considered in the direction towards earth.</a:t>
            </a:r>
          </a:p>
          <a:p>
            <a:r>
              <a:rPr lang="en-US" dirty="0" smtClean="0">
                <a:latin typeface="Bookman Old Style" pitchFamily="18" charset="0"/>
              </a:rPr>
              <a:t>Pitch Axis: It is considered in the direction perpendicular to orbital plane.</a:t>
            </a:r>
            <a:endParaRPr lang="en-US" dirty="0">
              <a:latin typeface="Bookman Old Style" pitchFamily="18" charset="0"/>
            </a:endParaRPr>
          </a:p>
        </p:txBody>
      </p:sp>
      <p:sp>
        <p:nvSpPr>
          <p:cNvPr id="4" name="Date Placeholder 3"/>
          <p:cNvSpPr>
            <a:spLocks noGrp="1"/>
          </p:cNvSpPr>
          <p:nvPr>
            <p:ph type="dt" sz="half" idx="10"/>
          </p:nvPr>
        </p:nvSpPr>
        <p:spPr/>
        <p:txBody>
          <a:bodyPr/>
          <a:lstStyle/>
          <a:p>
            <a:fld id="{86D491AC-341C-4DBA-8238-299932E3C4F2}" type="datetime1">
              <a:rPr lang="en-US" smtClean="0"/>
              <a:pPr/>
              <a:t>2/23/2024</a:t>
            </a:fld>
            <a:endParaRPr lang="en-US"/>
          </a:p>
        </p:txBody>
      </p:sp>
      <p:sp>
        <p:nvSpPr>
          <p:cNvPr id="7" name="Footer Placeholder 6"/>
          <p:cNvSpPr>
            <a:spLocks noGrp="1"/>
          </p:cNvSpPr>
          <p:nvPr>
            <p:ph type="ftr" sz="quarter" idx="11"/>
          </p:nvPr>
        </p:nvSpPr>
        <p:spPr/>
        <p:txBody>
          <a:bodyPr/>
          <a:lstStyle/>
          <a:p>
            <a:r>
              <a:rPr lang="en-US" smtClean="0"/>
              <a:t>S.Vaishali,Assoc.Prof,VCE,WGL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53400" cy="609600"/>
          </a:xfrm>
        </p:spPr>
        <p:txBody>
          <a:bodyPr>
            <a:normAutofit fontScale="90000"/>
          </a:bodyPr>
          <a:lstStyle/>
          <a:p>
            <a:r>
              <a:rPr lang="en-US" dirty="0" smtClean="0">
                <a:latin typeface="Bookman Old Style" pitchFamily="18" charset="0"/>
              </a:rPr>
              <a:t>Three axis body stabilization</a:t>
            </a:r>
            <a:endParaRPr lang="en-US" dirty="0"/>
          </a:p>
        </p:txBody>
      </p:sp>
      <p:pic>
        <p:nvPicPr>
          <p:cNvPr id="5122" name="Picture 2"/>
          <p:cNvPicPr>
            <a:picLocks noGrp="1" noChangeAspect="1" noChangeArrowheads="1"/>
          </p:cNvPicPr>
          <p:nvPr>
            <p:ph idx="1"/>
          </p:nvPr>
        </p:nvPicPr>
        <p:blipFill>
          <a:blip r:embed="rId2"/>
          <a:stretch>
            <a:fillRect/>
          </a:stretch>
        </p:blipFill>
        <p:spPr bwMode="auto">
          <a:xfrm>
            <a:off x="457200" y="838200"/>
            <a:ext cx="8686800" cy="5562601"/>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FA7872C9-3F83-4687-8B34-C8E46170270B}"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latin typeface="Bookman Old Style" pitchFamily="18" charset="0"/>
              </a:rPr>
              <a:t>Three axis body stabilization</a:t>
            </a:r>
            <a:endParaRPr lang="en-US" dirty="0"/>
          </a:p>
        </p:txBody>
      </p:sp>
      <p:pic>
        <p:nvPicPr>
          <p:cNvPr id="6146" name="Picture 2"/>
          <p:cNvPicPr>
            <a:picLocks noGrp="1" noChangeAspect="1" noChangeArrowheads="1"/>
          </p:cNvPicPr>
          <p:nvPr>
            <p:ph idx="1"/>
          </p:nvPr>
        </p:nvPicPr>
        <p:blipFill>
          <a:blip r:embed="rId2"/>
          <a:srcRect/>
          <a:stretch>
            <a:fillRect/>
          </a:stretch>
        </p:blipFill>
        <p:spPr bwMode="auto">
          <a:xfrm>
            <a:off x="0" y="914400"/>
            <a:ext cx="9144000" cy="5638799"/>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3F41C0BC-CE0E-4F87-A210-284EC844F709}" type="datetime1">
              <a:rPr lang="en-US" smtClean="0"/>
              <a:pPr/>
              <a:t>2/23/2024</a:t>
            </a:fld>
            <a:endParaRPr lang="en-US"/>
          </a:p>
        </p:txBody>
      </p:sp>
      <p:sp>
        <p:nvSpPr>
          <p:cNvPr id="6" name="Footer Placeholder 5"/>
          <p:cNvSpPr>
            <a:spLocks noGrp="1"/>
          </p:cNvSpPr>
          <p:nvPr>
            <p:ph type="ftr" sz="quarter" idx="11"/>
          </p:nvPr>
        </p:nvSpPr>
        <p:spPr/>
        <p:txBody>
          <a:bodyPr/>
          <a:lstStyle/>
          <a:p>
            <a:r>
              <a:rPr lang="en-US" smtClean="0"/>
              <a:t>S.Vaishali,Assoc.Prof,VCE,WGL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fld id="{29E1A05D-F260-41F0-B3E6-3AE80EA89D0A}" type="datetime1">
              <a:rPr lang="en-US" smtClean="0"/>
              <a:pPr/>
              <a:t>2/23/2024</a:t>
            </a:fld>
            <a:endParaRPr lang="en-US"/>
          </a:p>
        </p:txBody>
      </p:sp>
      <p:sp>
        <p:nvSpPr>
          <p:cNvPr id="7" name="Footer Placeholder 6"/>
          <p:cNvSpPr>
            <a:spLocks noGrp="1"/>
          </p:cNvSpPr>
          <p:nvPr>
            <p:ph type="ftr" sz="quarter" idx="11"/>
          </p:nvPr>
        </p:nvSpPr>
        <p:spPr/>
        <p:txBody>
          <a:bodyPr/>
          <a:lstStyle/>
          <a:p>
            <a:r>
              <a:rPr lang="en-US" smtClean="0"/>
              <a:t>S.Vaishali,Assoc.Prof,VCE,WGL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609600"/>
          </a:xfrm>
        </p:spPr>
        <p:txBody>
          <a:bodyPr>
            <a:normAutofit fontScale="90000"/>
          </a:bodyPr>
          <a:lstStyle/>
          <a:p>
            <a:r>
              <a:rPr lang="en-US" dirty="0" smtClean="0">
                <a:latin typeface="Bookman Old Style" pitchFamily="18" charset="0"/>
              </a:rPr>
              <a:t>Spin stabilization</a:t>
            </a:r>
            <a:endParaRPr lang="en-US" dirty="0">
              <a:latin typeface="Bookman Old Style" pitchFamily="18" charset="0"/>
            </a:endParaRPr>
          </a:p>
        </p:txBody>
      </p:sp>
      <p:sp>
        <p:nvSpPr>
          <p:cNvPr id="3" name="Content Placeholder 2"/>
          <p:cNvSpPr>
            <a:spLocks noGrp="1"/>
          </p:cNvSpPr>
          <p:nvPr>
            <p:ph idx="1"/>
          </p:nvPr>
        </p:nvSpPr>
        <p:spPr>
          <a:xfrm>
            <a:off x="0" y="914400"/>
            <a:ext cx="8915400" cy="5257800"/>
          </a:xfrm>
        </p:spPr>
        <p:txBody>
          <a:bodyPr>
            <a:normAutofit fontScale="92500" lnSpcReduction="10000"/>
          </a:bodyPr>
          <a:lstStyle/>
          <a:p>
            <a:r>
              <a:rPr lang="en-US" dirty="0" smtClean="0">
                <a:latin typeface="Bookman Old Style" pitchFamily="18" charset="0"/>
              </a:rPr>
              <a:t>Spin stabilization may be achieved with cylindrical satellites. The satellite is constructed so that it is mechanically balanced about one particular axis and is then set spinning around this axis.</a:t>
            </a:r>
          </a:p>
          <a:p>
            <a:r>
              <a:rPr lang="en-US" dirty="0" smtClean="0">
                <a:latin typeface="Bookman Old Style" pitchFamily="18" charset="0"/>
              </a:rPr>
              <a:t>For geostationary satellites, the spin axis is adjusted to be parallel to the N-S axis of the earth.</a:t>
            </a:r>
          </a:p>
          <a:p>
            <a:r>
              <a:rPr lang="en-US" dirty="0" smtClean="0">
                <a:latin typeface="Bookman Old Style" pitchFamily="18" charset="0"/>
              </a:rPr>
              <a:t> Spin rate is typically in the range of </a:t>
            </a:r>
            <a:r>
              <a:rPr lang="en-US" dirty="0" smtClean="0">
                <a:solidFill>
                  <a:srgbClr val="00B0F0"/>
                </a:solidFill>
                <a:latin typeface="Bookman Old Style" pitchFamily="18" charset="0"/>
              </a:rPr>
              <a:t>30 and 100 rpm</a:t>
            </a:r>
            <a:r>
              <a:rPr lang="en-US" dirty="0" smtClean="0"/>
              <a:t> </a:t>
            </a:r>
            <a:r>
              <a:rPr lang="en-US" dirty="0" smtClean="0">
                <a:latin typeface="Bookman Old Style" pitchFamily="18" charset="0"/>
              </a:rPr>
              <a:t>. Spin is initiated during the launch phase by means of small gas jets.</a:t>
            </a:r>
          </a:p>
          <a:p>
            <a:endParaRPr lang="en-US" dirty="0"/>
          </a:p>
        </p:txBody>
      </p:sp>
      <p:sp>
        <p:nvSpPr>
          <p:cNvPr id="4" name="Date Placeholder 3"/>
          <p:cNvSpPr>
            <a:spLocks noGrp="1"/>
          </p:cNvSpPr>
          <p:nvPr>
            <p:ph type="dt" sz="half" idx="10"/>
          </p:nvPr>
        </p:nvSpPr>
        <p:spPr/>
        <p:txBody>
          <a:bodyPr/>
          <a:lstStyle/>
          <a:p>
            <a:fld id="{834AD50A-F819-4742-8458-E692E0201EF3}" type="datetime1">
              <a:rPr lang="en-US" smtClean="0"/>
              <a:pPr/>
              <a:t>2/23/2024</a:t>
            </a:fld>
            <a:endParaRPr lang="en-US"/>
          </a:p>
        </p:txBody>
      </p:sp>
      <p:sp>
        <p:nvSpPr>
          <p:cNvPr id="5" name="Footer Placeholder 4"/>
          <p:cNvSpPr>
            <a:spLocks noGrp="1"/>
          </p:cNvSpPr>
          <p:nvPr>
            <p:ph type="ftr" sz="quarter" idx="11"/>
          </p:nvPr>
        </p:nvSpPr>
        <p:spPr/>
        <p:txBody>
          <a:bodyPr/>
          <a:lstStyle/>
          <a:p>
            <a:r>
              <a:rPr lang="en-US" smtClean="0"/>
              <a:t>S.Vaishali,Assoc.Prof,VCE,WGL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srcRect/>
          <a:stretch>
            <a:fillRect/>
          </a:stretch>
        </p:blipFill>
        <p:spPr bwMode="auto">
          <a:xfrm>
            <a:off x="838200" y="1371600"/>
            <a:ext cx="7696200" cy="4876800"/>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685800"/>
          </a:xfrm>
        </p:spPr>
        <p:txBody>
          <a:bodyPr>
            <a:normAutofit/>
          </a:bodyPr>
          <a:lstStyle/>
          <a:p>
            <a:r>
              <a:rPr lang="en-US" sz="3600" dirty="0" smtClean="0">
                <a:latin typeface="Bookman Old Style" pitchFamily="18" charset="0"/>
              </a:rPr>
              <a:t>Three axis body stabilization</a:t>
            </a:r>
            <a:endParaRPr lang="en-US" sz="3600" dirty="0"/>
          </a:p>
        </p:txBody>
      </p:sp>
      <p:sp>
        <p:nvSpPr>
          <p:cNvPr id="3" name="Content Placeholder 2"/>
          <p:cNvSpPr>
            <a:spLocks noGrp="1"/>
          </p:cNvSpPr>
          <p:nvPr>
            <p:ph idx="1"/>
          </p:nvPr>
        </p:nvSpPr>
        <p:spPr>
          <a:xfrm>
            <a:off x="457200" y="1219200"/>
            <a:ext cx="8686800" cy="5136360"/>
          </a:xfrm>
        </p:spPr>
        <p:txBody>
          <a:bodyPr>
            <a:normAutofit lnSpcReduction="10000"/>
          </a:bodyPr>
          <a:lstStyle/>
          <a:p>
            <a:r>
              <a:rPr lang="en-US" dirty="0" smtClean="0">
                <a:latin typeface="Bookman Old Style" pitchFamily="18" charset="0"/>
              </a:rPr>
              <a:t>The system uses reaction wheels or momentum wheels to correct orbit perturbations.</a:t>
            </a:r>
          </a:p>
          <a:p>
            <a:r>
              <a:rPr lang="en-US" dirty="0" smtClean="0">
                <a:latin typeface="Bookman Old Style" pitchFamily="18" charset="0"/>
              </a:rPr>
              <a:t>The satellite rotates in a direction opposite to that of speed change of the wheel.</a:t>
            </a:r>
          </a:p>
          <a:p>
            <a:r>
              <a:rPr lang="en-US" dirty="0" smtClean="0">
                <a:latin typeface="Bookman Old Style" pitchFamily="18" charset="0"/>
              </a:rPr>
              <a:t>For example, an increase in speed of the wheel in the clockwise direction will make the satellite to rotate in a counterclockwise direction.</a:t>
            </a:r>
            <a:endParaRPr lang="en-US" dirty="0">
              <a:latin typeface="Bookman Old Style" pitchFamily="18" charset="0"/>
            </a:endParaRPr>
          </a:p>
        </p:txBody>
      </p:sp>
      <p:sp>
        <p:nvSpPr>
          <p:cNvPr id="4" name="Date Placeholder 3"/>
          <p:cNvSpPr>
            <a:spLocks noGrp="1"/>
          </p:cNvSpPr>
          <p:nvPr>
            <p:ph type="dt" sz="half" idx="10"/>
          </p:nvPr>
        </p:nvSpPr>
        <p:spPr/>
        <p:txBody>
          <a:bodyPr/>
          <a:lstStyle/>
          <a:p>
            <a:fld id="{90CD7049-8D25-45CB-B39D-BDF5F9DB9A7A}" type="datetime1">
              <a:rPr lang="en-US" smtClean="0"/>
              <a:pPr/>
              <a:t>2/23/2024</a:t>
            </a:fld>
            <a:endParaRPr lang="en-US"/>
          </a:p>
        </p:txBody>
      </p:sp>
      <p:sp>
        <p:nvSpPr>
          <p:cNvPr id="5" name="Footer Placeholder 4"/>
          <p:cNvSpPr>
            <a:spLocks noGrp="1"/>
          </p:cNvSpPr>
          <p:nvPr>
            <p:ph type="ftr" sz="quarter" idx="11"/>
          </p:nvPr>
        </p:nvSpPr>
        <p:spPr/>
        <p:txBody>
          <a:bodyPr/>
          <a:lstStyle/>
          <a:p>
            <a:r>
              <a:rPr lang="en-US" smtClean="0"/>
              <a:t>S.Vaishali,Assoc.Prof,VCE,WGL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305800" cy="762000"/>
          </a:xfrm>
        </p:spPr>
        <p:txBody>
          <a:bodyPr>
            <a:normAutofit/>
          </a:bodyPr>
          <a:lstStyle/>
          <a:p>
            <a:r>
              <a:rPr lang="en-US" sz="3600" dirty="0" smtClean="0">
                <a:latin typeface="Bookman Old Style" pitchFamily="18" charset="0"/>
              </a:rPr>
              <a:t>Telemetry Tracking and </a:t>
            </a:r>
            <a:r>
              <a:rPr lang="en-US" sz="3600" dirty="0" smtClean="0"/>
              <a:t>Command </a:t>
            </a:r>
            <a:endParaRPr lang="en-US" sz="3600" dirty="0"/>
          </a:p>
        </p:txBody>
      </p:sp>
      <p:pic>
        <p:nvPicPr>
          <p:cNvPr id="1027" name="Picture 3"/>
          <p:cNvPicPr>
            <a:picLocks noGrp="1" noChangeAspect="1" noChangeArrowheads="1"/>
          </p:cNvPicPr>
          <p:nvPr>
            <p:ph idx="1"/>
          </p:nvPr>
        </p:nvPicPr>
        <p:blipFill>
          <a:blip r:embed="rId2"/>
          <a:srcRect/>
          <a:stretch>
            <a:fillRect/>
          </a:stretch>
        </p:blipFill>
        <p:spPr bwMode="auto">
          <a:xfrm>
            <a:off x="457200" y="914400"/>
            <a:ext cx="8686800" cy="54864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F01B4234-BF2C-4941-B856-F1BD658E8984}" type="datetime1">
              <a:rPr lang="en-US" smtClean="0"/>
              <a:pPr/>
              <a:t>2/23/2024</a:t>
            </a:fld>
            <a:endParaRPr lang="en-US"/>
          </a:p>
        </p:txBody>
      </p:sp>
      <p:sp>
        <p:nvSpPr>
          <p:cNvPr id="5" name="Footer Placeholder 4"/>
          <p:cNvSpPr>
            <a:spLocks noGrp="1"/>
          </p:cNvSpPr>
          <p:nvPr>
            <p:ph type="ftr" sz="quarter" idx="11"/>
          </p:nvPr>
        </p:nvSpPr>
        <p:spPr/>
        <p:txBody>
          <a:bodyPr/>
          <a:lstStyle/>
          <a:p>
            <a:r>
              <a:rPr lang="en-US" smtClean="0"/>
              <a:t>S.Vaishali,Assoc.Prof,VCE,WGL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609600"/>
          </a:xfrm>
        </p:spPr>
        <p:txBody>
          <a:bodyPr>
            <a:normAutofit fontScale="90000"/>
          </a:bodyPr>
          <a:lstStyle/>
          <a:p>
            <a:r>
              <a:rPr lang="en-US" dirty="0" smtClean="0">
                <a:latin typeface="Bookman Old Style" pitchFamily="18" charset="0"/>
              </a:rPr>
              <a:t>Telemetry system</a:t>
            </a:r>
            <a:endParaRPr lang="en-US" dirty="0">
              <a:latin typeface="Bookman Old Style" pitchFamily="18" charset="0"/>
            </a:endParaRPr>
          </a:p>
        </p:txBody>
      </p:sp>
      <p:pic>
        <p:nvPicPr>
          <p:cNvPr id="2052" name="Picture 4"/>
          <p:cNvPicPr>
            <a:picLocks noGrp="1" noChangeAspect="1" noChangeArrowheads="1"/>
          </p:cNvPicPr>
          <p:nvPr>
            <p:ph idx="1"/>
          </p:nvPr>
        </p:nvPicPr>
        <p:blipFill>
          <a:blip r:embed="rId2"/>
          <a:srcRect/>
          <a:stretch>
            <a:fillRect/>
          </a:stretch>
        </p:blipFill>
        <p:spPr bwMode="auto">
          <a:xfrm>
            <a:off x="457200" y="762000"/>
            <a:ext cx="8686800" cy="56388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33CF3C0B-7145-48DC-827D-EB31CD6A12C8}" type="datetime1">
              <a:rPr lang="en-US" smtClean="0"/>
              <a:pPr/>
              <a:t>2/23/2024</a:t>
            </a:fld>
            <a:endParaRPr lang="en-US"/>
          </a:p>
        </p:txBody>
      </p:sp>
      <p:sp>
        <p:nvSpPr>
          <p:cNvPr id="5" name="Footer Placeholder 4"/>
          <p:cNvSpPr>
            <a:spLocks noGrp="1"/>
          </p:cNvSpPr>
          <p:nvPr>
            <p:ph type="ftr" sz="quarter" idx="11"/>
          </p:nvPr>
        </p:nvSpPr>
        <p:spPr/>
        <p:txBody>
          <a:bodyPr/>
          <a:lstStyle/>
          <a:p>
            <a:r>
              <a:rPr lang="en-US" smtClean="0"/>
              <a:t>S.Vaishali,Assoc.Prof,VCE,WGL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838200"/>
          </a:xfrm>
        </p:spPr>
        <p:txBody>
          <a:bodyPr/>
          <a:lstStyle/>
          <a:p>
            <a:r>
              <a:rPr lang="en-US" dirty="0" smtClean="0">
                <a:latin typeface="Bookman Old Style" pitchFamily="18" charset="0"/>
              </a:rPr>
              <a:t>Tracking system</a:t>
            </a:r>
            <a:endParaRPr lang="en-US" dirty="0">
              <a:latin typeface="Bookman Old Style" pitchFamily="18" charset="0"/>
            </a:endParaRPr>
          </a:p>
        </p:txBody>
      </p:sp>
      <p:pic>
        <p:nvPicPr>
          <p:cNvPr id="3074" name="Picture 2"/>
          <p:cNvPicPr>
            <a:picLocks noGrp="1" noChangeAspect="1" noChangeArrowheads="1"/>
          </p:cNvPicPr>
          <p:nvPr>
            <p:ph idx="1"/>
          </p:nvPr>
        </p:nvPicPr>
        <p:blipFill>
          <a:blip r:embed="rId2"/>
          <a:srcRect/>
          <a:stretch>
            <a:fillRect/>
          </a:stretch>
        </p:blipFill>
        <p:spPr bwMode="auto">
          <a:xfrm>
            <a:off x="457200" y="1219200"/>
            <a:ext cx="8686799" cy="5029201"/>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62084B8E-3DDD-4D6C-805C-6D80DA77EEE8}" type="datetime1">
              <a:rPr lang="en-US" smtClean="0"/>
              <a:pPr/>
              <a:t>2/23/2024</a:t>
            </a:fld>
            <a:endParaRPr lang="en-US"/>
          </a:p>
        </p:txBody>
      </p:sp>
      <p:sp>
        <p:nvSpPr>
          <p:cNvPr id="5" name="Footer Placeholder 4"/>
          <p:cNvSpPr>
            <a:spLocks noGrp="1"/>
          </p:cNvSpPr>
          <p:nvPr>
            <p:ph type="ftr" sz="quarter" idx="11"/>
          </p:nvPr>
        </p:nvSpPr>
        <p:spPr/>
        <p:txBody>
          <a:bodyPr/>
          <a:lstStyle/>
          <a:p>
            <a:r>
              <a:rPr lang="en-US" smtClean="0"/>
              <a:t>S.Vaishali,Assoc.Prof,VCE,WGL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609600"/>
          </a:xfrm>
        </p:spPr>
        <p:txBody>
          <a:bodyPr>
            <a:normAutofit fontScale="90000"/>
          </a:bodyPr>
          <a:lstStyle/>
          <a:p>
            <a:r>
              <a:rPr lang="en-US" dirty="0" smtClean="0">
                <a:latin typeface="Bookman Old Style" pitchFamily="18" charset="0"/>
              </a:rPr>
              <a:t>Command system</a:t>
            </a:r>
            <a:endParaRPr lang="en-US" dirty="0">
              <a:latin typeface="Bookman Old Style" pitchFamily="18" charset="0"/>
            </a:endParaRPr>
          </a:p>
        </p:txBody>
      </p:sp>
      <p:pic>
        <p:nvPicPr>
          <p:cNvPr id="5122" name="Picture 2"/>
          <p:cNvPicPr>
            <a:picLocks noGrp="1" noChangeAspect="1" noChangeArrowheads="1"/>
          </p:cNvPicPr>
          <p:nvPr>
            <p:ph idx="1"/>
          </p:nvPr>
        </p:nvPicPr>
        <p:blipFill>
          <a:blip r:embed="rId2"/>
          <a:srcRect/>
          <a:stretch>
            <a:fillRect/>
          </a:stretch>
        </p:blipFill>
        <p:spPr bwMode="auto">
          <a:xfrm>
            <a:off x="533400" y="838200"/>
            <a:ext cx="8610600" cy="5486399"/>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5BF30B20-CFFD-4862-A085-97FB9C4840FD}" type="datetime1">
              <a:rPr lang="en-US" smtClean="0"/>
              <a:pPr/>
              <a:t>2/23/2024</a:t>
            </a:fld>
            <a:endParaRPr lang="en-US"/>
          </a:p>
        </p:txBody>
      </p:sp>
      <p:sp>
        <p:nvSpPr>
          <p:cNvPr id="5" name="Footer Placeholder 4"/>
          <p:cNvSpPr>
            <a:spLocks noGrp="1"/>
          </p:cNvSpPr>
          <p:nvPr>
            <p:ph type="ftr" sz="quarter" idx="11"/>
          </p:nvPr>
        </p:nvSpPr>
        <p:spPr/>
        <p:txBody>
          <a:bodyPr/>
          <a:lstStyle/>
          <a:p>
            <a:r>
              <a:rPr lang="en-US" smtClean="0"/>
              <a:t>S.Vaishali,Assoc.Prof,VCE,WGL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rmAutofit/>
          </a:bodyPr>
          <a:lstStyle/>
          <a:p>
            <a:r>
              <a:rPr lang="en-US" dirty="0" smtClean="0"/>
              <a:t>Satellite subsystem</a:t>
            </a:r>
            <a:endParaRPr lang="en-US" dirty="0"/>
          </a:p>
        </p:txBody>
      </p:sp>
      <p:sp>
        <p:nvSpPr>
          <p:cNvPr id="4" name="Date Placeholder 3"/>
          <p:cNvSpPr>
            <a:spLocks noGrp="1"/>
          </p:cNvSpPr>
          <p:nvPr>
            <p:ph type="dt" sz="half" idx="10"/>
          </p:nvPr>
        </p:nvSpPr>
        <p:spPr/>
        <p:txBody>
          <a:bodyPr/>
          <a:lstStyle/>
          <a:p>
            <a:fld id="{AED6E84F-61A3-438B-9DB9-C29EE36A5AD7}" type="datetime1">
              <a:rPr lang="en-US" smtClean="0"/>
              <a:pPr/>
              <a:t>2/23/2024</a:t>
            </a:fld>
            <a:endParaRPr lang="en-US"/>
          </a:p>
        </p:txBody>
      </p:sp>
      <p:sp>
        <p:nvSpPr>
          <p:cNvPr id="5" name="Footer Placeholder 4"/>
          <p:cNvSpPr>
            <a:spLocks noGrp="1"/>
          </p:cNvSpPr>
          <p:nvPr>
            <p:ph type="ftr" sz="quarter" idx="11"/>
          </p:nvPr>
        </p:nvSpPr>
        <p:spPr/>
        <p:txBody>
          <a:bodyPr/>
          <a:lstStyle/>
          <a:p>
            <a:r>
              <a:rPr lang="en-US" smtClean="0"/>
              <a:t>S.Vaishali,Assoc.Prof,VCE,WGL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65</a:t>
            </a:fld>
            <a:endParaRPr lang="en-US"/>
          </a:p>
        </p:txBody>
      </p:sp>
      <p:pic>
        <p:nvPicPr>
          <p:cNvPr id="7" name="Content Placeholder 6"/>
          <p:cNvPicPr>
            <a:picLocks noGrp="1"/>
          </p:cNvPicPr>
          <p:nvPr>
            <p:ph idx="1"/>
          </p:nvPr>
        </p:nvPicPr>
        <p:blipFill>
          <a:blip r:embed="rId2"/>
          <a:srcRect/>
          <a:stretch>
            <a:fillRect/>
          </a:stretch>
        </p:blipFill>
        <p:spPr bwMode="auto">
          <a:xfrm>
            <a:off x="152400" y="914400"/>
            <a:ext cx="8839200" cy="5253577"/>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4602B-27BF-4D61-B3D4-7E9A68A49CA3}" type="datetime1">
              <a:rPr lang="en-US" smtClean="0"/>
              <a:pPr/>
              <a:t>2/23/2024</a:t>
            </a:fld>
            <a:endParaRPr lang="en-US" dirty="0"/>
          </a:p>
        </p:txBody>
      </p:sp>
      <p:sp>
        <p:nvSpPr>
          <p:cNvPr id="3" name="Footer Placeholder 2"/>
          <p:cNvSpPr>
            <a:spLocks noGrp="1"/>
          </p:cNvSpPr>
          <p:nvPr>
            <p:ph type="ftr" sz="quarter" idx="11"/>
          </p:nvPr>
        </p:nvSpPr>
        <p:spPr/>
        <p:txBody>
          <a:bodyPr/>
          <a:lstStyle/>
          <a:p>
            <a:r>
              <a:rPr lang="en-US" smtClean="0"/>
              <a:t>Ms.S.VAISHALI,Dept. of ECE,VAAGDEVI COLLEGE OF ENGINEERING</a:t>
            </a:r>
            <a:endParaRPr lang="en-US" dirty="0"/>
          </a:p>
        </p:txBody>
      </p:sp>
      <p:sp>
        <p:nvSpPr>
          <p:cNvPr id="4" name="Slide Number Placeholder 3"/>
          <p:cNvSpPr>
            <a:spLocks noGrp="1"/>
          </p:cNvSpPr>
          <p:nvPr>
            <p:ph type="sldNum" sz="quarter" idx="12"/>
          </p:nvPr>
        </p:nvSpPr>
        <p:spPr/>
        <p:txBody>
          <a:bodyPr/>
          <a:lstStyle/>
          <a:p>
            <a:fld id="{CAD033C9-9155-4E9F-BEB0-A5FD2EDA466E}" type="slidenum">
              <a:rPr lang="en-US" smtClean="0"/>
              <a:pPr/>
              <a:t>66</a:t>
            </a:fld>
            <a:endParaRPr lang="en-US" dirty="0"/>
          </a:p>
        </p:txBody>
      </p:sp>
      <p:sp>
        <p:nvSpPr>
          <p:cNvPr id="5" name="TextBox 4"/>
          <p:cNvSpPr txBox="1"/>
          <p:nvPr/>
        </p:nvSpPr>
        <p:spPr>
          <a:xfrm>
            <a:off x="3048000" y="2057400"/>
            <a:ext cx="1495922" cy="646331"/>
          </a:xfrm>
          <a:prstGeom prst="rect">
            <a:avLst/>
          </a:prstGeom>
          <a:noFill/>
        </p:spPr>
        <p:txBody>
          <a:bodyPr wrap="none" rtlCol="0">
            <a:spAutoFit/>
          </a:bodyPr>
          <a:lstStyle/>
          <a:p>
            <a:r>
              <a:rPr lang="en-US" sz="3600" dirty="0" smtClean="0"/>
              <a:t>UNIT-3</a:t>
            </a:r>
            <a:endParaRPr lang="en-IN" sz="36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85799"/>
          </a:xfrm>
        </p:spPr>
        <p:txBody>
          <a:bodyPr>
            <a:normAutofit/>
          </a:bodyPr>
          <a:lstStyle/>
          <a:p>
            <a:r>
              <a:rPr lang="en-IN" sz="2400" dirty="0" smtClean="0">
                <a:latin typeface="Bookman Old Style" pitchFamily="18" charset="0"/>
              </a:rPr>
              <a:t>Modulation and Multiplexing: Voice, Data, Video</a:t>
            </a:r>
            <a:endParaRPr lang="en-US" sz="2400" dirty="0">
              <a:latin typeface="Bookman Old Style" pitchFamily="18" charset="0"/>
            </a:endParaRPr>
          </a:p>
        </p:txBody>
      </p:sp>
      <p:sp>
        <p:nvSpPr>
          <p:cNvPr id="3" name="Subtitle 2"/>
          <p:cNvSpPr>
            <a:spLocks noGrp="1"/>
          </p:cNvSpPr>
          <p:nvPr>
            <p:ph type="subTitle" idx="1"/>
          </p:nvPr>
        </p:nvSpPr>
        <p:spPr>
          <a:xfrm>
            <a:off x="609600" y="914400"/>
            <a:ext cx="8229600" cy="5257800"/>
          </a:xfrm>
        </p:spPr>
        <p:txBody>
          <a:bodyPr/>
          <a:lstStyle/>
          <a:p>
            <a:r>
              <a:rPr lang="en-IN" dirty="0" smtClean="0">
                <a:solidFill>
                  <a:schemeClr val="tx1"/>
                </a:solidFill>
              </a:rPr>
              <a:t>Communications satellites are used to carry telephone, video, and data signals, and can use both </a:t>
            </a:r>
            <a:r>
              <a:rPr lang="en-IN" dirty="0" err="1" smtClean="0">
                <a:solidFill>
                  <a:schemeClr val="tx1"/>
                </a:solidFill>
              </a:rPr>
              <a:t>analog</a:t>
            </a:r>
            <a:r>
              <a:rPr lang="en-IN" dirty="0" smtClean="0">
                <a:solidFill>
                  <a:schemeClr val="tx1"/>
                </a:solidFill>
              </a:rPr>
              <a:t> and digital modulation techniques.</a:t>
            </a:r>
          </a:p>
          <a:p>
            <a:pPr algn="l"/>
            <a:r>
              <a:rPr lang="en-IN" dirty="0" smtClean="0">
                <a:solidFill>
                  <a:schemeClr val="tx1"/>
                </a:solidFill>
              </a:rPr>
              <a:t>Task of multiplexing is to assign space, time, frequency, and code to each communication channel with a minimum of interference and a maximum of medium utilization Communication channel refers to an association of sender(s) and receiver(s) that want to exchange data </a:t>
            </a:r>
            <a:endParaRPr lang="en-US" dirty="0" smtClean="0">
              <a:solidFill>
                <a:schemeClr val="tx1"/>
              </a:solidFill>
            </a:endParaRPr>
          </a:p>
          <a:p>
            <a:endParaRPr lang="en-US" dirty="0"/>
          </a:p>
        </p:txBody>
      </p:sp>
      <p:sp>
        <p:nvSpPr>
          <p:cNvPr id="4" name="Date Placeholder 3"/>
          <p:cNvSpPr>
            <a:spLocks noGrp="1"/>
          </p:cNvSpPr>
          <p:nvPr>
            <p:ph type="dt" sz="half" idx="10"/>
          </p:nvPr>
        </p:nvSpPr>
        <p:spPr/>
        <p:txBody>
          <a:bodyPr/>
          <a:lstStyle/>
          <a:p>
            <a:fld id="{6FF1B91E-6BDC-4FFA-9B14-ECCBB9BA8CAF}"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67</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latin typeface="Bookman Old Style" pitchFamily="18" charset="0"/>
              </a:rPr>
              <a:t>Modulation and </a:t>
            </a:r>
            <a:r>
              <a:rPr lang="en-US" sz="3200" dirty="0" err="1" smtClean="0">
                <a:latin typeface="Bookman Old Style" pitchFamily="18" charset="0"/>
              </a:rPr>
              <a:t>Mux:Voice</a:t>
            </a:r>
            <a:r>
              <a:rPr lang="en-US" sz="3200" dirty="0" smtClean="0">
                <a:latin typeface="Bookman Old Style" pitchFamily="18" charset="0"/>
              </a:rPr>
              <a:t>/Data/Video</a:t>
            </a:r>
            <a:endParaRPr lang="en-US" sz="3200" dirty="0">
              <a:latin typeface="Bookman Old Style" pitchFamily="18" charset="0"/>
            </a:endParaRPr>
          </a:p>
        </p:txBody>
      </p:sp>
      <p:pic>
        <p:nvPicPr>
          <p:cNvPr id="4" name="Picture 2"/>
          <p:cNvPicPr>
            <a:picLocks noGrp="1" noChangeAspect="1" noChangeArrowheads="1"/>
          </p:cNvPicPr>
          <p:nvPr>
            <p:ph idx="1"/>
          </p:nvPr>
        </p:nvPicPr>
        <p:blipFill>
          <a:blip r:embed="rId2"/>
          <a:srcRect/>
          <a:stretch>
            <a:fillRect/>
          </a:stretch>
        </p:blipFill>
        <p:spPr bwMode="auto">
          <a:xfrm>
            <a:off x="533400" y="1219200"/>
            <a:ext cx="8305800" cy="5105400"/>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7DFAB60B-61BF-4898-AD13-A61B815739AD}" type="datetime1">
              <a:rPr lang="en-US" smtClean="0"/>
              <a:pPr/>
              <a:t>2/23/2024</a:t>
            </a:fld>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68</a:t>
            </a:fld>
            <a:endParaRPr lang="en-US" dirty="0"/>
          </a:p>
        </p:txBody>
      </p:sp>
      <p:sp>
        <p:nvSpPr>
          <p:cNvPr id="7" name="Footer Placeholder 6"/>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IN" sz="3600" dirty="0" smtClean="0">
                <a:latin typeface="Bookman Old Style" pitchFamily="18" charset="0"/>
              </a:rPr>
              <a:t>Multiplexing techniques</a:t>
            </a:r>
            <a:endParaRPr lang="en-US" sz="3600" dirty="0">
              <a:latin typeface="Bookman Old Style" pitchFamily="18" charset="0"/>
            </a:endParaRPr>
          </a:p>
        </p:txBody>
      </p:sp>
      <p:sp>
        <p:nvSpPr>
          <p:cNvPr id="3" name="Content Placeholder 2"/>
          <p:cNvSpPr>
            <a:spLocks noGrp="1"/>
          </p:cNvSpPr>
          <p:nvPr>
            <p:ph idx="1"/>
          </p:nvPr>
        </p:nvSpPr>
        <p:spPr>
          <a:xfrm>
            <a:off x="457200" y="990600"/>
            <a:ext cx="8229600" cy="5135563"/>
          </a:xfrm>
        </p:spPr>
        <p:txBody>
          <a:bodyPr/>
          <a:lstStyle/>
          <a:p>
            <a:r>
              <a:rPr lang="en-IN" dirty="0" smtClean="0">
                <a:latin typeface="Bookman Old Style" pitchFamily="18" charset="0"/>
              </a:rPr>
              <a:t>The two basic multiplexing techniques in use include:</a:t>
            </a:r>
            <a:endParaRPr lang="en-US" dirty="0" smtClean="0">
              <a:latin typeface="Bookman Old Style" pitchFamily="18" charset="0"/>
            </a:endParaRPr>
          </a:p>
          <a:p>
            <a:pPr>
              <a:buNone/>
            </a:pPr>
            <a:r>
              <a:rPr lang="en-IN" dirty="0" smtClean="0">
                <a:latin typeface="Bookman Old Style" pitchFamily="18" charset="0"/>
              </a:rPr>
              <a:t>1. Frequency division multiplexing (FDM)</a:t>
            </a:r>
          </a:p>
          <a:p>
            <a:pPr>
              <a:buNone/>
            </a:pPr>
            <a:r>
              <a:rPr lang="en-IN" dirty="0" smtClean="0">
                <a:latin typeface="Bookman Old Style" pitchFamily="18" charset="0"/>
              </a:rPr>
              <a:t>2. Time division multiplexing (TDM)</a:t>
            </a:r>
            <a:r>
              <a:rPr lang="en-IN" dirty="0" smtClean="0"/>
              <a:t/>
            </a:r>
            <a:br>
              <a:rPr lang="en-IN" dirty="0" smtClean="0"/>
            </a:br>
            <a:endParaRPr lang="en-US" dirty="0" smtClean="0"/>
          </a:p>
          <a:p>
            <a:endParaRPr lang="en-US" dirty="0"/>
          </a:p>
        </p:txBody>
      </p:sp>
      <p:sp>
        <p:nvSpPr>
          <p:cNvPr id="4" name="Date Placeholder 3"/>
          <p:cNvSpPr>
            <a:spLocks noGrp="1"/>
          </p:cNvSpPr>
          <p:nvPr>
            <p:ph type="dt" sz="half" idx="10"/>
          </p:nvPr>
        </p:nvSpPr>
        <p:spPr/>
        <p:txBody>
          <a:bodyPr/>
          <a:lstStyle/>
          <a:p>
            <a:fld id="{36BEBA2D-E2F7-441A-B328-E4EB7CC557E1}"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69</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762000" y="1600200"/>
            <a:ext cx="7772400" cy="4495800"/>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059363"/>
          </a:xfrm>
        </p:spPr>
        <p:txBody>
          <a:bodyPr/>
          <a:lstStyle/>
          <a:p>
            <a:r>
              <a:rPr lang="en-IN" dirty="0" smtClean="0">
                <a:latin typeface="Bookman Old Style" pitchFamily="18" charset="0"/>
              </a:rPr>
              <a:t>Frequency division multiplexing is used with signals that employ analogue modulation techniques.</a:t>
            </a:r>
          </a:p>
          <a:p>
            <a:r>
              <a:rPr lang="en-IN" dirty="0" smtClean="0">
                <a:latin typeface="Bookman Old Style" pitchFamily="18" charset="0"/>
              </a:rPr>
              <a:t>Time division multiplexing is used with digital modulation techniques where the signals to be transmitted are in the form of a bit stream</a:t>
            </a:r>
            <a:r>
              <a:rPr lang="en-IN" dirty="0" smtClean="0"/>
              <a:t>.</a:t>
            </a:r>
            <a:endParaRPr lang="en-US" dirty="0"/>
          </a:p>
        </p:txBody>
      </p:sp>
      <p:sp>
        <p:nvSpPr>
          <p:cNvPr id="4" name="Date Placeholder 3"/>
          <p:cNvSpPr>
            <a:spLocks noGrp="1"/>
          </p:cNvSpPr>
          <p:nvPr>
            <p:ph type="dt" sz="half" idx="10"/>
          </p:nvPr>
        </p:nvSpPr>
        <p:spPr/>
        <p:txBody>
          <a:bodyPr/>
          <a:lstStyle/>
          <a:p>
            <a:fld id="{D9EE2877-ACB0-4FF8-9BAF-F60C612ADB5F}"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IN" sz="2800" dirty="0" smtClean="0">
                <a:latin typeface="Bookman Old Style" pitchFamily="18" charset="0"/>
              </a:rPr>
              <a:t>Frequency division multiplexing (FDM</a:t>
            </a:r>
            <a:endParaRPr lang="en-US" sz="2800" dirty="0">
              <a:latin typeface="Bookman Old Style" pitchFamily="18" charset="0"/>
            </a:endParaRPr>
          </a:p>
        </p:txBody>
      </p:sp>
      <p:pic>
        <p:nvPicPr>
          <p:cNvPr id="1026" name="Picture 2"/>
          <p:cNvPicPr>
            <a:picLocks noGrp="1" noChangeAspect="1" noChangeArrowheads="1"/>
          </p:cNvPicPr>
          <p:nvPr>
            <p:ph idx="1"/>
          </p:nvPr>
        </p:nvPicPr>
        <p:blipFill>
          <a:blip r:embed="rId2"/>
          <a:srcRect/>
          <a:stretch>
            <a:fillRect/>
          </a:stretch>
        </p:blipFill>
        <p:spPr bwMode="auto">
          <a:xfrm>
            <a:off x="914400" y="990601"/>
            <a:ext cx="8000999" cy="4953000"/>
          </a:xfrm>
          <a:prstGeom prst="rect">
            <a:avLst/>
          </a:prstGeom>
          <a:noFill/>
          <a:ln w="9525">
            <a:noFill/>
            <a:miter lim="800000"/>
            <a:headEnd/>
            <a:tailEnd/>
          </a:ln>
          <a:effectLst/>
        </p:spPr>
      </p:pic>
      <p:sp>
        <p:nvSpPr>
          <p:cNvPr id="6" name="Date Placeholder 5"/>
          <p:cNvSpPr>
            <a:spLocks noGrp="1"/>
          </p:cNvSpPr>
          <p:nvPr>
            <p:ph type="dt" sz="half" idx="10"/>
          </p:nvPr>
        </p:nvSpPr>
        <p:spPr/>
        <p:txBody>
          <a:bodyPr/>
          <a:lstStyle/>
          <a:p>
            <a:fld id="{6A03D3C8-B2E2-4555-9DE9-07CD7DAC71E4}" type="datetime1">
              <a:rPr lang="en-US" smtClean="0"/>
              <a:pPr/>
              <a:t>2/23/2024</a:t>
            </a:fld>
            <a:endParaRPr lang="en-US" dirty="0"/>
          </a:p>
        </p:txBody>
      </p:sp>
      <p:sp>
        <p:nvSpPr>
          <p:cNvPr id="7" name="Slide Number Placeholder 6"/>
          <p:cNvSpPr>
            <a:spLocks noGrp="1"/>
          </p:cNvSpPr>
          <p:nvPr>
            <p:ph type="sldNum" sz="quarter" idx="12"/>
          </p:nvPr>
        </p:nvSpPr>
        <p:spPr/>
        <p:txBody>
          <a:bodyPr/>
          <a:lstStyle/>
          <a:p>
            <a:fld id="{CAD033C9-9155-4E9F-BEB0-A5FD2EDA466E}" type="slidenum">
              <a:rPr lang="en-US" smtClean="0"/>
              <a:pPr/>
              <a:t>71</a:t>
            </a:fld>
            <a:endParaRPr lang="en-US" dirty="0"/>
          </a:p>
        </p:txBody>
      </p:sp>
      <p:sp>
        <p:nvSpPr>
          <p:cNvPr id="8" name="Footer Placeholder 7"/>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IN" dirty="0" smtClean="0">
                <a:latin typeface="Bookman Old Style" pitchFamily="18" charset="0"/>
              </a:rPr>
              <a:t>The concept of FDM showing simultaneous transmission of three message signals  over a common communication channel.</a:t>
            </a:r>
            <a:endParaRPr lang="en-US" dirty="0" smtClean="0">
              <a:latin typeface="Bookman Old Style" pitchFamily="18" charset="0"/>
            </a:endParaRPr>
          </a:p>
          <a:p>
            <a:r>
              <a:rPr lang="en-IN" dirty="0" smtClean="0">
                <a:latin typeface="Bookman Old Style" pitchFamily="18" charset="0"/>
              </a:rPr>
              <a:t>Each of the three message signals modulates a different carrier.</a:t>
            </a:r>
          </a:p>
          <a:p>
            <a:r>
              <a:rPr lang="en-IN" dirty="0" smtClean="0">
                <a:latin typeface="Bookman Old Style" pitchFamily="18" charset="0"/>
              </a:rPr>
              <a:t> The most commonly used modulation technique is single side band (SSB) modulation.</a:t>
            </a:r>
            <a:endParaRPr lang="en-US" dirty="0" smtClean="0">
              <a:latin typeface="Bookman Old Style" pitchFamily="18" charset="0"/>
            </a:endParaRPr>
          </a:p>
          <a:p>
            <a:endParaRPr lang="en-US" dirty="0"/>
          </a:p>
        </p:txBody>
      </p:sp>
      <p:sp>
        <p:nvSpPr>
          <p:cNvPr id="4" name="Date Placeholder 3"/>
          <p:cNvSpPr>
            <a:spLocks noGrp="1"/>
          </p:cNvSpPr>
          <p:nvPr>
            <p:ph type="dt" sz="half" idx="10"/>
          </p:nvPr>
        </p:nvSpPr>
        <p:spPr/>
        <p:txBody>
          <a:bodyPr/>
          <a:lstStyle/>
          <a:p>
            <a:fld id="{840886C7-D812-44A1-9441-1006626BA626}"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72</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0" y="457200"/>
            <a:ext cx="8991600" cy="5943599"/>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1D94596B-BD9A-4780-A9BC-120C25FC3EA2}" type="datetime1">
              <a:rPr lang="en-US" smtClean="0"/>
              <a:pPr/>
              <a:t>2/23/2024</a:t>
            </a:fld>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73</a:t>
            </a:fld>
            <a:endParaRPr lang="en-US" dirty="0"/>
          </a:p>
        </p:txBody>
      </p:sp>
      <p:sp>
        <p:nvSpPr>
          <p:cNvPr id="7" name="Footer Placeholder 6"/>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r>
              <a:rPr lang="en-IN" dirty="0" smtClean="0">
                <a:latin typeface="Bookman Old Style" pitchFamily="18" charset="0"/>
              </a:rPr>
              <a:t>One problem with FDM is that a user is given all of the frequency to use, and if the user has no data to send, bandwidth is wasted </a:t>
            </a:r>
            <a:r>
              <a:rPr lang="en-IN" dirty="0" err="1" smtClean="0">
                <a:latin typeface="Bookman Old Style" pitchFamily="18" charset="0"/>
              </a:rPr>
              <a:t>i,e</a:t>
            </a:r>
            <a:r>
              <a:rPr lang="en-IN" dirty="0" smtClean="0">
                <a:latin typeface="Bookman Old Style" pitchFamily="18" charset="0"/>
              </a:rPr>
              <a:t>. it cannot be used by another user.</a:t>
            </a:r>
            <a:endParaRPr lang="en-US" dirty="0">
              <a:latin typeface="Bookman Old Style" pitchFamily="18" charset="0"/>
            </a:endParaRPr>
          </a:p>
        </p:txBody>
      </p:sp>
      <p:sp>
        <p:nvSpPr>
          <p:cNvPr id="4" name="Date Placeholder 3"/>
          <p:cNvSpPr>
            <a:spLocks noGrp="1"/>
          </p:cNvSpPr>
          <p:nvPr>
            <p:ph type="dt" sz="half" idx="10"/>
          </p:nvPr>
        </p:nvSpPr>
        <p:spPr/>
        <p:txBody>
          <a:bodyPr/>
          <a:lstStyle/>
          <a:p>
            <a:fld id="{98805AE5-E553-4D4D-9293-D2B11C1F3F68}"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74</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IN" dirty="0" smtClean="0">
                <a:latin typeface="Bookman Old Style" pitchFamily="18" charset="0"/>
              </a:rPr>
              <a:t/>
            </a:r>
            <a:br>
              <a:rPr lang="en-IN" dirty="0" smtClean="0">
                <a:latin typeface="Bookman Old Style" pitchFamily="18" charset="0"/>
              </a:rPr>
            </a:br>
            <a:r>
              <a:rPr lang="en-IN" dirty="0" smtClean="0">
                <a:latin typeface="Bookman Old Style" pitchFamily="18" charset="0"/>
              </a:rPr>
              <a:t>Applications of FDM</a:t>
            </a:r>
            <a:r>
              <a:rPr lang="en-US" dirty="0" smtClean="0">
                <a:latin typeface="Bookman Old Style" pitchFamily="18" charset="0"/>
              </a:rPr>
              <a:t/>
            </a:r>
            <a:br>
              <a:rPr lang="en-US" dirty="0" smtClean="0">
                <a:latin typeface="Bookman Old Style" pitchFamily="18" charset="0"/>
              </a:rPr>
            </a:br>
            <a:endParaRPr lang="en-US" dirty="0">
              <a:latin typeface="Bookman Old Style" pitchFamily="18" charset="0"/>
            </a:endParaRPr>
          </a:p>
        </p:txBody>
      </p:sp>
      <p:sp>
        <p:nvSpPr>
          <p:cNvPr id="3" name="Content Placeholder 2"/>
          <p:cNvSpPr>
            <a:spLocks noGrp="1"/>
          </p:cNvSpPr>
          <p:nvPr>
            <p:ph idx="1"/>
          </p:nvPr>
        </p:nvSpPr>
        <p:spPr>
          <a:xfrm>
            <a:off x="457200" y="990600"/>
            <a:ext cx="8229600" cy="5135563"/>
          </a:xfrm>
        </p:spPr>
        <p:txBody>
          <a:bodyPr/>
          <a:lstStyle/>
          <a:p>
            <a:r>
              <a:rPr lang="en-IN" dirty="0" smtClean="0">
                <a:latin typeface="Bookman Old Style" pitchFamily="18" charset="0"/>
              </a:rPr>
              <a:t>AM,FM Radio Broadcasting.</a:t>
            </a:r>
            <a:endParaRPr lang="en-US" dirty="0" smtClean="0">
              <a:latin typeface="Bookman Old Style" pitchFamily="18" charset="0"/>
            </a:endParaRPr>
          </a:p>
          <a:p>
            <a:r>
              <a:rPr lang="en-IN" dirty="0" smtClean="0">
                <a:latin typeface="Bookman Old Style" pitchFamily="18" charset="0"/>
              </a:rPr>
              <a:t>Television broadcasting</a:t>
            </a:r>
            <a:endParaRPr lang="en-US" dirty="0" smtClean="0">
              <a:latin typeface="Bookman Old Style" pitchFamily="18" charset="0"/>
            </a:endParaRPr>
          </a:p>
          <a:p>
            <a:r>
              <a:rPr lang="en-IN" dirty="0" smtClean="0">
                <a:latin typeface="Bookman Old Style" pitchFamily="18" charset="0"/>
              </a:rPr>
              <a:t>Communication networks and telemetry</a:t>
            </a:r>
            <a:endParaRPr lang="en-US" dirty="0">
              <a:latin typeface="Bookman Old Style" pitchFamily="18" charset="0"/>
            </a:endParaRPr>
          </a:p>
        </p:txBody>
      </p:sp>
      <p:sp>
        <p:nvSpPr>
          <p:cNvPr id="4" name="Date Placeholder 3"/>
          <p:cNvSpPr>
            <a:spLocks noGrp="1"/>
          </p:cNvSpPr>
          <p:nvPr>
            <p:ph type="dt" sz="half" idx="10"/>
          </p:nvPr>
        </p:nvSpPr>
        <p:spPr/>
        <p:txBody>
          <a:bodyPr/>
          <a:lstStyle/>
          <a:p>
            <a:fld id="{4DFBF711-7918-47DA-90DC-56517D68E5CA}"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75</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600" dirty="0" smtClean="0">
                <a:latin typeface="Bookman Old Style" pitchFamily="18" charset="0"/>
              </a:rPr>
              <a:t>Time Division Multiplexing(TDM)</a:t>
            </a:r>
            <a:endParaRPr lang="en-US" sz="3600" dirty="0">
              <a:latin typeface="Bookman Old Style" pitchFamily="18" charset="0"/>
            </a:endParaRPr>
          </a:p>
        </p:txBody>
      </p:sp>
      <p:sp>
        <p:nvSpPr>
          <p:cNvPr id="3" name="Content Placeholder 2"/>
          <p:cNvSpPr>
            <a:spLocks noGrp="1"/>
          </p:cNvSpPr>
          <p:nvPr>
            <p:ph idx="1"/>
          </p:nvPr>
        </p:nvSpPr>
        <p:spPr/>
        <p:txBody>
          <a:bodyPr/>
          <a:lstStyle/>
          <a:p>
            <a:r>
              <a:rPr lang="en-IN" dirty="0" smtClean="0">
                <a:latin typeface="Bookman Old Style" pitchFamily="18" charset="0"/>
              </a:rPr>
              <a:t>Time division multiplexing (TDM) is used for simultaneous transmission of more than one pulsed signal over a common communication channel.</a:t>
            </a:r>
            <a:endParaRPr lang="en-US" dirty="0" smtClean="0">
              <a:latin typeface="Bookman Old Style" pitchFamily="18" charset="0"/>
            </a:endParaRPr>
          </a:p>
          <a:p>
            <a:r>
              <a:rPr lang="en-IN" dirty="0" smtClean="0">
                <a:latin typeface="Bookman Old Style" pitchFamily="18" charset="0"/>
              </a:rPr>
              <a:t>Method for transmitting multiple data streams in a single communication path.</a:t>
            </a:r>
            <a:endParaRPr lang="en-US" dirty="0" smtClean="0">
              <a:latin typeface="Bookman Old Style" pitchFamily="18" charset="0"/>
            </a:endParaRPr>
          </a:p>
          <a:p>
            <a:endParaRPr lang="en-US" dirty="0"/>
          </a:p>
        </p:txBody>
      </p:sp>
      <p:sp>
        <p:nvSpPr>
          <p:cNvPr id="4" name="Date Placeholder 3"/>
          <p:cNvSpPr>
            <a:spLocks noGrp="1"/>
          </p:cNvSpPr>
          <p:nvPr>
            <p:ph type="dt" sz="half" idx="10"/>
          </p:nvPr>
        </p:nvSpPr>
        <p:spPr/>
        <p:txBody>
          <a:bodyPr/>
          <a:lstStyle/>
          <a:p>
            <a:fld id="{3156BE8D-E79E-4BC1-9875-B898AF96C961}"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76</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IN" dirty="0" smtClean="0">
                <a:latin typeface="Bookman Old Style" pitchFamily="18" charset="0"/>
              </a:rPr>
              <a:t>Time Division Multiplexing(TDM</a:t>
            </a:r>
            <a:endParaRPr lang="en-US" dirty="0"/>
          </a:p>
        </p:txBody>
      </p:sp>
      <p:pic>
        <p:nvPicPr>
          <p:cNvPr id="3074" name="Picture 2"/>
          <p:cNvPicPr>
            <a:picLocks noGrp="1" noChangeAspect="1" noChangeArrowheads="1"/>
          </p:cNvPicPr>
          <p:nvPr>
            <p:ph idx="1"/>
          </p:nvPr>
        </p:nvPicPr>
        <p:blipFill>
          <a:blip r:embed="rId2"/>
          <a:srcRect/>
          <a:stretch>
            <a:fillRect/>
          </a:stretch>
        </p:blipFill>
        <p:spPr bwMode="auto">
          <a:xfrm>
            <a:off x="457200" y="990600"/>
            <a:ext cx="7924800" cy="5029200"/>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BFA02700-DA70-4ABD-B52B-25B8A43F3994}" type="datetime1">
              <a:rPr lang="en-US" smtClean="0"/>
              <a:pPr/>
              <a:t>2/23/2024</a:t>
            </a:fld>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77</a:t>
            </a:fld>
            <a:endParaRPr lang="en-US" dirty="0"/>
          </a:p>
        </p:txBody>
      </p:sp>
      <p:sp>
        <p:nvSpPr>
          <p:cNvPr id="7" name="Footer Placeholder 6"/>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609600" y="838200"/>
            <a:ext cx="8229600" cy="5334001"/>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71E51576-6848-49FC-8F1D-1EA278D4D198}" type="datetime1">
              <a:rPr lang="en-US" smtClean="0"/>
              <a:pPr/>
              <a:t>2/23/2024</a:t>
            </a:fld>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78</a:t>
            </a:fld>
            <a:endParaRPr lang="en-US" dirty="0"/>
          </a:p>
        </p:txBody>
      </p:sp>
      <p:sp>
        <p:nvSpPr>
          <p:cNvPr id="7" name="Footer Placeholder 6"/>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381000" y="762001"/>
            <a:ext cx="7924800" cy="5257800"/>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949F8A31-6E6E-465D-9D2F-1B19E173EF69}" type="datetime1">
              <a:rPr lang="en-US" smtClean="0"/>
              <a:pPr/>
              <a:t>2/23/2024</a:t>
            </a:fld>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79</a:t>
            </a:fld>
            <a:endParaRPr lang="en-US" dirty="0"/>
          </a:p>
        </p:txBody>
      </p:sp>
      <p:sp>
        <p:nvSpPr>
          <p:cNvPr id="7" name="Footer Placeholder 6"/>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dirty="0" smtClean="0">
                <a:latin typeface="Bookman Old Style" pitchFamily="18" charset="0"/>
              </a:rPr>
              <a:t>Summer solstice</a:t>
            </a:r>
            <a:endParaRPr lang="en-US" sz="4000" dirty="0">
              <a:latin typeface="Bookman Old Style" pitchFamily="18" charset="0"/>
            </a:endParaRPr>
          </a:p>
        </p:txBody>
      </p:sp>
      <p:pic>
        <p:nvPicPr>
          <p:cNvPr id="7170" name="Picture 2"/>
          <p:cNvPicPr>
            <a:picLocks noGrp="1" noChangeAspect="1" noChangeArrowheads="1"/>
          </p:cNvPicPr>
          <p:nvPr>
            <p:ph idx="1"/>
          </p:nvPr>
        </p:nvPicPr>
        <p:blipFill>
          <a:blip r:embed="rId2"/>
          <a:srcRect/>
          <a:stretch>
            <a:fillRect/>
          </a:stretch>
        </p:blipFill>
        <p:spPr bwMode="auto">
          <a:xfrm>
            <a:off x="685800" y="1600200"/>
            <a:ext cx="7924800" cy="4525963"/>
          </a:xfrm>
          <a:prstGeom prst="rect">
            <a:avLst/>
          </a:prstGeom>
          <a:noFill/>
          <a:ln w="9525">
            <a:noFill/>
            <a:miter lim="800000"/>
            <a:headEnd/>
            <a:tailEnd/>
          </a:ln>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a:stretch>
            <a:fillRect/>
          </a:stretch>
        </p:blipFill>
        <p:spPr bwMode="auto">
          <a:xfrm>
            <a:off x="457200" y="914400"/>
            <a:ext cx="8458200" cy="5181600"/>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9BF759B3-8987-4622-94E0-68DC37E577B0}" type="datetime1">
              <a:rPr lang="en-US" smtClean="0"/>
              <a:pPr/>
              <a:t>2/23/2024</a:t>
            </a:fld>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80</a:t>
            </a:fld>
            <a:endParaRPr lang="en-US" dirty="0"/>
          </a:p>
        </p:txBody>
      </p:sp>
      <p:sp>
        <p:nvSpPr>
          <p:cNvPr id="7" name="Footer Placeholder 6"/>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lnSpcReduction="10000"/>
          </a:bodyPr>
          <a:lstStyle/>
          <a:p>
            <a:r>
              <a:rPr lang="en-IN" dirty="0" smtClean="0">
                <a:latin typeface="Bookman Old Style" pitchFamily="18" charset="0"/>
              </a:rPr>
              <a:t>Multiple pulsed signals are fed to a type of electronic switching circuitry, called a </a:t>
            </a:r>
            <a:r>
              <a:rPr lang="en-IN" dirty="0" err="1" smtClean="0">
                <a:latin typeface="Bookman Old Style" pitchFamily="18" charset="0"/>
              </a:rPr>
              <a:t>commutator</a:t>
            </a:r>
            <a:r>
              <a:rPr lang="en-IN" dirty="0" smtClean="0">
                <a:latin typeface="Bookman Old Style" pitchFamily="18" charset="0"/>
              </a:rPr>
              <a:t>.</a:t>
            </a:r>
          </a:p>
          <a:p>
            <a:r>
              <a:rPr lang="en-IN" dirty="0" smtClean="0">
                <a:latin typeface="Bookman Old Style" pitchFamily="18" charset="0"/>
              </a:rPr>
              <a:t>At the receiving end, the composite signal is de-multiplexed using a similar electronic switching circuitry that is synchronized with the one used at the transmitter.</a:t>
            </a:r>
          </a:p>
          <a:p>
            <a:pPr>
              <a:buNone/>
            </a:pPr>
            <a:r>
              <a:rPr lang="en-IN" dirty="0" smtClean="0">
                <a:latin typeface="Bookman Old Style" pitchFamily="18" charset="0"/>
              </a:rPr>
              <a:t>Applications:</a:t>
            </a:r>
            <a:endParaRPr lang="en-US" dirty="0" smtClean="0">
              <a:latin typeface="Bookman Old Style" pitchFamily="18" charset="0"/>
            </a:endParaRPr>
          </a:p>
          <a:p>
            <a:r>
              <a:rPr lang="en-IN" dirty="0" smtClean="0">
                <a:latin typeface="Bookman Old Style" pitchFamily="18" charset="0"/>
              </a:rPr>
              <a:t>TDM is widely used in telephony, telemetry, radio broadcasting and data processing applications.</a:t>
            </a:r>
            <a:endParaRPr lang="en-US" dirty="0" smtClean="0">
              <a:latin typeface="Bookman Old Style" pitchFamily="18" charset="0"/>
            </a:endParaRPr>
          </a:p>
          <a:p>
            <a:endParaRPr lang="en-US" dirty="0"/>
          </a:p>
        </p:txBody>
      </p:sp>
      <p:sp>
        <p:nvSpPr>
          <p:cNvPr id="4" name="Date Placeholder 3"/>
          <p:cNvSpPr>
            <a:spLocks noGrp="1"/>
          </p:cNvSpPr>
          <p:nvPr>
            <p:ph type="dt" sz="half" idx="10"/>
          </p:nvPr>
        </p:nvSpPr>
        <p:spPr/>
        <p:txBody>
          <a:bodyPr/>
          <a:lstStyle/>
          <a:p>
            <a:fld id="{428206CC-19F2-4942-B2F7-60479893CA1E}"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81</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latin typeface="Bookman Old Style" pitchFamily="18" charset="0"/>
              </a:rPr>
              <a:t>Multiple access Techniques</a:t>
            </a:r>
            <a:endParaRPr lang="en-US" dirty="0">
              <a:latin typeface="Bookman Old Style" pitchFamily="18" charset="0"/>
            </a:endParaRPr>
          </a:p>
        </p:txBody>
      </p:sp>
      <p:pic>
        <p:nvPicPr>
          <p:cNvPr id="4" name="Content Placeholder 3"/>
          <p:cNvPicPr>
            <a:picLocks noGrp="1" noChangeAspect="1" noChangeArrowheads="1"/>
          </p:cNvPicPr>
          <p:nvPr>
            <p:ph idx="1"/>
          </p:nvPr>
        </p:nvPicPr>
        <p:blipFill>
          <a:blip r:embed="rId2"/>
          <a:srcRect/>
          <a:stretch>
            <a:fillRect/>
          </a:stretch>
        </p:blipFill>
        <p:spPr bwMode="auto">
          <a:xfrm>
            <a:off x="457200" y="1143001"/>
            <a:ext cx="8229600" cy="4971246"/>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B222529E-16C8-4B10-8EB9-4499E06DCDA9}" type="datetime1">
              <a:rPr lang="en-US" smtClean="0"/>
              <a:pPr/>
              <a:t>2/23/2024</a:t>
            </a:fld>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82</a:t>
            </a:fld>
            <a:endParaRPr lang="en-US" dirty="0"/>
          </a:p>
        </p:txBody>
      </p:sp>
      <p:sp>
        <p:nvSpPr>
          <p:cNvPr id="7" name="Footer Placeholder 6"/>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latin typeface="Bookman Old Style" pitchFamily="18" charset="0"/>
              </a:rPr>
              <a:t>Classification</a:t>
            </a:r>
            <a:endParaRPr lang="en-US" dirty="0">
              <a:latin typeface="Bookman Old Style" pitchFamily="18" charset="0"/>
            </a:endParaRPr>
          </a:p>
        </p:txBody>
      </p:sp>
      <p:pic>
        <p:nvPicPr>
          <p:cNvPr id="2050" name="Picture 2"/>
          <p:cNvPicPr>
            <a:picLocks noGrp="1" noChangeAspect="1" noChangeArrowheads="1"/>
          </p:cNvPicPr>
          <p:nvPr>
            <p:ph idx="1"/>
          </p:nvPr>
        </p:nvPicPr>
        <p:blipFill>
          <a:blip r:embed="rId2"/>
          <a:srcRect/>
          <a:stretch>
            <a:fillRect/>
          </a:stretch>
        </p:blipFill>
        <p:spPr bwMode="auto">
          <a:xfrm>
            <a:off x="533400" y="914400"/>
            <a:ext cx="8305800" cy="53340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E3D11DA5-A1C2-4F72-A2A7-377538932734}"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83</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3600" dirty="0" smtClean="0">
                <a:latin typeface="Bookman Old Style" pitchFamily="18" charset="0"/>
              </a:rPr>
              <a:t>FDMA</a:t>
            </a:r>
            <a:endParaRPr lang="en-US" sz="3600" dirty="0">
              <a:latin typeface="Bookman Old Style" pitchFamily="18" charset="0"/>
            </a:endParaRPr>
          </a:p>
        </p:txBody>
      </p:sp>
      <p:pic>
        <p:nvPicPr>
          <p:cNvPr id="4098" name="Picture 2"/>
          <p:cNvPicPr>
            <a:picLocks noGrp="1" noChangeAspect="1" noChangeArrowheads="1"/>
          </p:cNvPicPr>
          <p:nvPr>
            <p:ph idx="1"/>
          </p:nvPr>
        </p:nvPicPr>
        <p:blipFill>
          <a:blip r:embed="rId2"/>
          <a:srcRect/>
          <a:stretch>
            <a:fillRect/>
          </a:stretch>
        </p:blipFill>
        <p:spPr bwMode="auto">
          <a:xfrm>
            <a:off x="475377" y="762000"/>
            <a:ext cx="8363823" cy="56388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812FB0B9-2BF2-4474-81EE-DC93450A8481}"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84</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11D17EC3-D2B9-4F73-8323-E34BCF93DD8A}"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85</a:t>
            </a:fld>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457200" y="457200"/>
            <a:ext cx="8458200" cy="5562600"/>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latin typeface="Bookman Old Style" pitchFamily="18" charset="0"/>
              </a:rPr>
              <a:t>FDMA</a:t>
            </a:r>
            <a:endParaRPr lang="en-IN" dirty="0"/>
          </a:p>
        </p:txBody>
      </p:sp>
      <p:sp>
        <p:nvSpPr>
          <p:cNvPr id="3" name="Content Placeholder 2"/>
          <p:cNvSpPr>
            <a:spLocks noGrp="1"/>
          </p:cNvSpPr>
          <p:nvPr>
            <p:ph idx="1"/>
          </p:nvPr>
        </p:nvSpPr>
        <p:spPr>
          <a:xfrm>
            <a:off x="457200" y="990600"/>
            <a:ext cx="8229600" cy="5486400"/>
          </a:xfrm>
        </p:spPr>
        <p:txBody>
          <a:bodyPr>
            <a:normAutofit fontScale="62500" lnSpcReduction="20000"/>
          </a:bodyPr>
          <a:lstStyle/>
          <a:p>
            <a:r>
              <a:rPr lang="en-IN" sz="3400" dirty="0" smtClean="0">
                <a:latin typeface="Bookman Old Style" pitchFamily="18" charset="0"/>
              </a:rPr>
              <a:t>FDMA assigns individual channels to individual users.</a:t>
            </a:r>
          </a:p>
          <a:p>
            <a:r>
              <a:rPr lang="en-IN" sz="3400" dirty="0" smtClean="0">
                <a:latin typeface="Bookman Old Style" pitchFamily="18" charset="0"/>
              </a:rPr>
              <a:t>Each user is allocated a unique frequency band or channel.</a:t>
            </a:r>
          </a:p>
          <a:p>
            <a:r>
              <a:rPr lang="en-IN" sz="3400" dirty="0" smtClean="0">
                <a:latin typeface="Bookman Old Style" pitchFamily="18" charset="0"/>
              </a:rPr>
              <a:t>The channels are assigned on demand by users.</a:t>
            </a:r>
          </a:p>
          <a:p>
            <a:r>
              <a:rPr lang="en-IN" sz="3400" dirty="0" smtClean="0">
                <a:latin typeface="Bookman Old Style" pitchFamily="18" charset="0"/>
              </a:rPr>
              <a:t>The same frequency is not allotted for 2 different users.</a:t>
            </a:r>
          </a:p>
          <a:p>
            <a:r>
              <a:rPr lang="en-IN" sz="3400" dirty="0" smtClean="0">
                <a:latin typeface="Bookman Old Style" pitchFamily="18" charset="0"/>
              </a:rPr>
              <a:t>The </a:t>
            </a:r>
            <a:r>
              <a:rPr lang="en-IN" sz="3800" dirty="0" smtClean="0">
                <a:latin typeface="Bookman Old Style" pitchFamily="18" charset="0"/>
              </a:rPr>
              <a:t>bandwidth</a:t>
            </a:r>
            <a:r>
              <a:rPr lang="en-IN" sz="3400" dirty="0" smtClean="0">
                <a:latin typeface="Bookman Old Style" pitchFamily="18" charset="0"/>
              </a:rPr>
              <a:t> of FDMA channel is relatively narrow(30KHz).</a:t>
            </a:r>
          </a:p>
          <a:p>
            <a:r>
              <a:rPr lang="en-IN" sz="3400" dirty="0" smtClean="0">
                <a:latin typeface="Bookman Old Style" pitchFamily="18" charset="0"/>
              </a:rPr>
              <a:t>FDMA are usually implemented in narrow band systems.</a:t>
            </a:r>
          </a:p>
          <a:p>
            <a:r>
              <a:rPr lang="en-IN" sz="3400" dirty="0" smtClean="0">
                <a:latin typeface="Bookman Old Style" pitchFamily="18" charset="0"/>
              </a:rPr>
              <a:t>The amount of inter-symbol interference is low and thus no equalization is required in FDMA narrow band systems.</a:t>
            </a:r>
          </a:p>
          <a:p>
            <a:r>
              <a:rPr lang="en-IN" sz="3400" dirty="0" smtClean="0">
                <a:latin typeface="Bookman Old Style" pitchFamily="18" charset="0"/>
              </a:rPr>
              <a:t>FDMA uses duplexers since both the transmitter and receiver operates at the same time. This results in increase in cost of FDMA.</a:t>
            </a:r>
          </a:p>
          <a:p>
            <a:r>
              <a:rPr lang="en-IN" sz="3400" dirty="0" smtClean="0">
                <a:latin typeface="Bookman Old Style" pitchFamily="18" charset="0"/>
              </a:rPr>
              <a:t>FDMA requires RF filtering in order to minimize adjacent channel  interference.</a:t>
            </a:r>
          </a:p>
          <a:p>
            <a:endParaRPr lang="en-IN" dirty="0"/>
          </a:p>
        </p:txBody>
      </p:sp>
      <p:sp>
        <p:nvSpPr>
          <p:cNvPr id="4" name="Date Placeholder 3"/>
          <p:cNvSpPr>
            <a:spLocks noGrp="1"/>
          </p:cNvSpPr>
          <p:nvPr>
            <p:ph type="dt" sz="half" idx="10"/>
          </p:nvPr>
        </p:nvSpPr>
        <p:spPr/>
        <p:txBody>
          <a:bodyPr/>
          <a:lstStyle/>
          <a:p>
            <a:fld id="{6C2D0310-C7BB-4435-A3C3-02E3A87C8A49}" type="datetime1">
              <a:rPr lang="en-US" smtClean="0"/>
              <a:pPr/>
              <a:t>2/23/2024</a:t>
            </a:fld>
            <a:endParaRPr lang="en-US" dirty="0"/>
          </a:p>
        </p:txBody>
      </p:sp>
      <p:sp>
        <p:nvSpPr>
          <p:cNvPr id="5" name="Slide Number Placeholder 4"/>
          <p:cNvSpPr>
            <a:spLocks noGrp="1"/>
          </p:cNvSpPr>
          <p:nvPr>
            <p:ph type="sldNum" sz="quarter" idx="12"/>
          </p:nvPr>
        </p:nvSpPr>
        <p:spPr/>
        <p:txBody>
          <a:bodyPr/>
          <a:lstStyle/>
          <a:p>
            <a:fld id="{CAD033C9-9155-4E9F-BEB0-A5FD2EDA466E}" type="slidenum">
              <a:rPr lang="en-US" smtClean="0"/>
              <a:pPr/>
              <a:t>86</a:t>
            </a:fld>
            <a:endParaRPr lang="en-US" dirty="0"/>
          </a:p>
        </p:txBody>
      </p:sp>
      <p:sp>
        <p:nvSpPr>
          <p:cNvPr id="6" name="Footer Placeholder 5"/>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dirty="0" smtClean="0">
                <a:latin typeface="Bookman Old Style" pitchFamily="18" charset="0"/>
              </a:rPr>
              <a:t>FDMA</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4953000" y="1219200"/>
            <a:ext cx="4191000" cy="4343400"/>
          </a:xfrm>
          <a:prstGeom prst="rect">
            <a:avLst/>
          </a:prstGeom>
          <a:noFill/>
          <a:ln w="9525">
            <a:noFill/>
            <a:miter lim="800000"/>
            <a:headEnd/>
            <a:tailEnd/>
          </a:ln>
          <a:effectLst/>
        </p:spPr>
      </p:pic>
      <p:sp>
        <p:nvSpPr>
          <p:cNvPr id="1027" name="Rectangle 3"/>
          <p:cNvSpPr>
            <a:spLocks noChangeArrowheads="1"/>
          </p:cNvSpPr>
          <p:nvPr/>
        </p:nvSpPr>
        <p:spPr bwMode="auto">
          <a:xfrm>
            <a:off x="0" y="1143000"/>
            <a:ext cx="48768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Bookman Old Style" pitchFamily="18" charset="0"/>
                <a:ea typeface="Calibri" pitchFamily="34" charset="0"/>
                <a:cs typeface="Calibri" pitchFamily="34" charset="0"/>
              </a:rPr>
              <a:t>In </a:t>
            </a:r>
            <a:r>
              <a:rPr kumimoji="0" lang="en-US" sz="2400" b="0" i="0" u="none" strike="noStrike" cap="none" normalizeH="0" baseline="0" dirty="0" err="1" smtClean="0">
                <a:ln>
                  <a:noFill/>
                </a:ln>
                <a:solidFill>
                  <a:schemeClr val="tx1"/>
                </a:solidFill>
                <a:effectLst/>
                <a:latin typeface="Bookman Old Style" pitchFamily="18" charset="0"/>
                <a:ea typeface="Calibri" pitchFamily="34" charset="0"/>
                <a:cs typeface="Calibri" pitchFamily="34" charset="0"/>
              </a:rPr>
              <a:t>FDMA,many</a:t>
            </a:r>
            <a:r>
              <a:rPr kumimoji="0" lang="en-US" sz="2400" b="0" i="0" u="none" strike="noStrike" cap="none" normalizeH="0" baseline="0" dirty="0" smtClean="0">
                <a:ln>
                  <a:noFill/>
                </a:ln>
                <a:solidFill>
                  <a:schemeClr val="tx1"/>
                </a:solidFill>
                <a:effectLst/>
                <a:latin typeface="Bookman Old Style" pitchFamily="18" charset="0"/>
                <a:ea typeface="Calibri" pitchFamily="34" charset="0"/>
                <a:cs typeface="Calibri" pitchFamily="34" charset="0"/>
              </a:rPr>
              <a:t> channels share the same antenna at the base station.</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Bookman Old Style" pitchFamily="18" charset="0"/>
                <a:ea typeface="Calibri" pitchFamily="34" charset="0"/>
                <a:cs typeface="Calibri" pitchFamily="34" charset="0"/>
              </a:rPr>
              <a:t>At saturation region the power amplifiers and power combiners are Non Linear.</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Bookman Old Style" pitchFamily="18" charset="0"/>
                <a:ea typeface="Calibri" pitchFamily="34" charset="0"/>
                <a:cs typeface="Calibri" pitchFamily="34" charset="0"/>
              </a:rPr>
              <a:t>These non linearity's causes Intermodulation frequencies.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Bookman Old Style" pitchFamily="18" charset="0"/>
                <a:ea typeface="Calibri" pitchFamily="34" charset="0"/>
                <a:cs typeface="Calibri" pitchFamily="34" charset="0"/>
              </a:rPr>
              <a:t>These spreading will interfere with adjacent channels causing adjacent channel interference.</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Date Placeholder 4"/>
          <p:cNvSpPr>
            <a:spLocks noGrp="1"/>
          </p:cNvSpPr>
          <p:nvPr>
            <p:ph type="dt" sz="half" idx="10"/>
          </p:nvPr>
        </p:nvSpPr>
        <p:spPr/>
        <p:txBody>
          <a:bodyPr/>
          <a:lstStyle/>
          <a:p>
            <a:fld id="{460BA1D4-2DAA-494C-A265-F5ECDE555281}" type="datetime1">
              <a:rPr lang="en-US" smtClean="0"/>
              <a:pPr/>
              <a:t>2/23/2024</a:t>
            </a:fld>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87</a:t>
            </a:fld>
            <a:endParaRPr lang="en-US" dirty="0"/>
          </a:p>
        </p:txBody>
      </p:sp>
      <p:sp>
        <p:nvSpPr>
          <p:cNvPr id="7" name="Footer Placeholder 6"/>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latin typeface="Bookman Old Style" pitchFamily="18" charset="0"/>
              </a:rPr>
              <a:t>Capacity of FDMA</a:t>
            </a:r>
            <a:endParaRPr lang="en-US" dirty="0">
              <a:latin typeface="Bookman Old Style" pitchFamily="18" charset="0"/>
            </a:endParaRPr>
          </a:p>
        </p:txBody>
      </p:sp>
      <p:sp>
        <p:nvSpPr>
          <p:cNvPr id="4" name="Content Placeholder 3"/>
          <p:cNvSpPr>
            <a:spLocks noGrp="1"/>
          </p:cNvSpPr>
          <p:nvPr>
            <p:ph idx="1"/>
          </p:nvPr>
        </p:nvSpPr>
        <p:spPr>
          <a:xfrm>
            <a:off x="457200" y="990600"/>
            <a:ext cx="8229600" cy="5135563"/>
          </a:xfrm>
        </p:spPr>
        <p:txBody>
          <a:bodyPr>
            <a:normAutofit fontScale="92500" lnSpcReduction="20000"/>
          </a:bodyPr>
          <a:lstStyle/>
          <a:p>
            <a:pPr>
              <a:buNone/>
            </a:pPr>
            <a:r>
              <a:rPr lang="en-IN" dirty="0" smtClean="0">
                <a:latin typeface="Bookman Old Style" pitchFamily="18" charset="0"/>
              </a:rPr>
              <a:t>Capacity of FDMA : The number of channels that can me simultaneously supported in FDMA systems is given by</a:t>
            </a:r>
          </a:p>
          <a:p>
            <a:pPr>
              <a:buNone/>
            </a:pPr>
            <a:r>
              <a:rPr lang="en-IN" dirty="0" smtClean="0"/>
              <a:t>                            N=(B</a:t>
            </a:r>
            <a:r>
              <a:rPr lang="en-IN" baseline="-25000" dirty="0" smtClean="0"/>
              <a:t>t</a:t>
            </a:r>
            <a:r>
              <a:rPr lang="en-IN" dirty="0" smtClean="0"/>
              <a:t> -2B</a:t>
            </a:r>
            <a:r>
              <a:rPr lang="en-IN" baseline="-25000" dirty="0" smtClean="0"/>
              <a:t>guard</a:t>
            </a:r>
            <a:r>
              <a:rPr lang="en-IN" dirty="0" smtClean="0"/>
              <a:t>) / </a:t>
            </a:r>
            <a:r>
              <a:rPr lang="en-IN" dirty="0" err="1" smtClean="0"/>
              <a:t>B</a:t>
            </a:r>
            <a:r>
              <a:rPr lang="en-IN" baseline="-25000" dirty="0" err="1" smtClean="0"/>
              <a:t>c</a:t>
            </a:r>
            <a:endParaRPr lang="en-IN" baseline="-25000" dirty="0" smtClean="0"/>
          </a:p>
          <a:p>
            <a:pPr>
              <a:buNone/>
            </a:pPr>
            <a:r>
              <a:rPr lang="en-IN" dirty="0" smtClean="0">
                <a:latin typeface="Bookman Old Style" pitchFamily="18" charset="0"/>
              </a:rPr>
              <a:t>Where</a:t>
            </a:r>
          </a:p>
          <a:p>
            <a:pPr>
              <a:buNone/>
            </a:pPr>
            <a:r>
              <a:rPr lang="en-IN" dirty="0" smtClean="0">
                <a:latin typeface="Bookman Old Style" pitchFamily="18" charset="0"/>
              </a:rPr>
              <a:t>B</a:t>
            </a:r>
            <a:r>
              <a:rPr lang="en-IN" baseline="-25000" dirty="0" smtClean="0">
                <a:latin typeface="Bookman Old Style" pitchFamily="18" charset="0"/>
              </a:rPr>
              <a:t>t </a:t>
            </a:r>
            <a:r>
              <a:rPr lang="en-IN" dirty="0" smtClean="0">
                <a:latin typeface="Bookman Old Style" pitchFamily="18" charset="0"/>
              </a:rPr>
              <a:t>is the total spectrum allocation</a:t>
            </a:r>
          </a:p>
          <a:p>
            <a:pPr>
              <a:buNone/>
            </a:pPr>
            <a:r>
              <a:rPr lang="en-IN" dirty="0" err="1" smtClean="0">
                <a:latin typeface="Bookman Old Style" pitchFamily="18" charset="0"/>
              </a:rPr>
              <a:t>B</a:t>
            </a:r>
            <a:r>
              <a:rPr lang="en-IN" baseline="-25000" dirty="0" err="1" smtClean="0">
                <a:latin typeface="Bookman Old Style" pitchFamily="18" charset="0"/>
              </a:rPr>
              <a:t>guard</a:t>
            </a:r>
            <a:r>
              <a:rPr lang="en-IN" baseline="-25000" dirty="0" smtClean="0">
                <a:latin typeface="Bookman Old Style" pitchFamily="18" charset="0"/>
              </a:rPr>
              <a:t> </a:t>
            </a:r>
            <a:r>
              <a:rPr lang="en-IN" dirty="0" smtClean="0">
                <a:latin typeface="Bookman Old Style" pitchFamily="18" charset="0"/>
              </a:rPr>
              <a:t>is the guard band allocation at the edge of allocated spectrum </a:t>
            </a:r>
          </a:p>
          <a:p>
            <a:pPr>
              <a:buNone/>
            </a:pPr>
            <a:r>
              <a:rPr lang="en-IN" dirty="0" err="1" smtClean="0">
                <a:latin typeface="Bookman Old Style" pitchFamily="18" charset="0"/>
              </a:rPr>
              <a:t>B</a:t>
            </a:r>
            <a:r>
              <a:rPr lang="en-IN" baseline="-25000" dirty="0" err="1" smtClean="0">
                <a:latin typeface="Bookman Old Style" pitchFamily="18" charset="0"/>
              </a:rPr>
              <a:t>c</a:t>
            </a:r>
            <a:r>
              <a:rPr lang="en-IN" baseline="-25000" dirty="0" smtClean="0">
                <a:latin typeface="Bookman Old Style" pitchFamily="18" charset="0"/>
              </a:rPr>
              <a:t> </a:t>
            </a:r>
            <a:r>
              <a:rPr lang="en-IN" dirty="0" smtClean="0">
                <a:latin typeface="Bookman Old Style" pitchFamily="18" charset="0"/>
              </a:rPr>
              <a:t>is the channel bandwidth</a:t>
            </a:r>
          </a:p>
          <a:p>
            <a:pPr>
              <a:buNone/>
            </a:pPr>
            <a:r>
              <a:rPr lang="en-IN" b="1" dirty="0" smtClean="0">
                <a:latin typeface="Bookman Old Style" pitchFamily="18" charset="0"/>
              </a:rPr>
              <a:t> </a:t>
            </a:r>
            <a:endParaRPr lang="en-IN" dirty="0" smtClean="0">
              <a:latin typeface="Bookman Old Style" pitchFamily="18" charset="0"/>
            </a:endParaRPr>
          </a:p>
          <a:p>
            <a:pPr>
              <a:buNone/>
            </a:pPr>
            <a:r>
              <a:rPr lang="en-IN" b="1" dirty="0" smtClean="0"/>
              <a:t> </a:t>
            </a:r>
            <a:endParaRPr lang="en-IN" dirty="0" smtClean="0"/>
          </a:p>
          <a:p>
            <a:endParaRPr lang="en-IN" dirty="0"/>
          </a:p>
        </p:txBody>
      </p:sp>
      <p:sp>
        <p:nvSpPr>
          <p:cNvPr id="5" name="Date Placeholder 4"/>
          <p:cNvSpPr>
            <a:spLocks noGrp="1"/>
          </p:cNvSpPr>
          <p:nvPr>
            <p:ph type="dt" sz="half" idx="10"/>
          </p:nvPr>
        </p:nvSpPr>
        <p:spPr/>
        <p:txBody>
          <a:bodyPr/>
          <a:lstStyle/>
          <a:p>
            <a:fld id="{799CAD71-33E7-4099-A40A-DCB1FCF3CF4D}" type="datetime1">
              <a:rPr lang="en-US" smtClean="0"/>
              <a:pPr/>
              <a:t>2/23/2024</a:t>
            </a:fld>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88</a:t>
            </a:fld>
            <a:endParaRPr lang="en-US" dirty="0"/>
          </a:p>
        </p:txBody>
      </p:sp>
      <p:sp>
        <p:nvSpPr>
          <p:cNvPr id="7" name="Footer Placeholder 6"/>
          <p:cNvSpPr>
            <a:spLocks noGrp="1"/>
          </p:cNvSpPr>
          <p:nvPr>
            <p:ph type="ftr" sz="quarter" idx="11"/>
          </p:nvPr>
        </p:nvSpPr>
        <p:spPr/>
        <p:txBody>
          <a:bodyPr/>
          <a:lstStyle/>
          <a:p>
            <a:r>
              <a:rPr lang="en-US" smtClean="0"/>
              <a:t>Ms.S.VAISHALI,Dept. of ECE,VAAGDEVI COLLEGE OF ENGINEERING</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dirty="0" smtClean="0">
                <a:latin typeface="Bookman Old Style" pitchFamily="18" charset="0"/>
              </a:rPr>
              <a:t>Demand Assigned FDMA/Pre-assigned FDMA</a:t>
            </a:r>
            <a:endParaRPr lang="en-US" sz="2800" dirty="0"/>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89</a:t>
            </a:fld>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762000" y="1066800"/>
            <a:ext cx="7772400" cy="48006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latin typeface="Bookman Old Style" pitchFamily="18" charset="0"/>
              </a:rPr>
              <a:t>winter solstice</a:t>
            </a:r>
            <a:endParaRPr lang="en-US" dirty="0"/>
          </a:p>
        </p:txBody>
      </p:sp>
      <p:pic>
        <p:nvPicPr>
          <p:cNvPr id="8194" name="Picture 2"/>
          <p:cNvPicPr>
            <a:picLocks noGrp="1" noChangeAspect="1" noChangeArrowheads="1"/>
          </p:cNvPicPr>
          <p:nvPr>
            <p:ph idx="1"/>
          </p:nvPr>
        </p:nvPicPr>
        <p:blipFill>
          <a:blip r:embed="rId2"/>
          <a:srcRect/>
          <a:stretch>
            <a:fillRect/>
          </a:stretch>
        </p:blipFill>
        <p:spPr bwMode="auto">
          <a:xfrm>
            <a:off x="1066800" y="1219201"/>
            <a:ext cx="7391400" cy="4877594"/>
          </a:xfrm>
          <a:prstGeom prst="rect">
            <a:avLst/>
          </a:prstGeom>
          <a:noFill/>
          <a:ln w="9525">
            <a:noFill/>
            <a:miter lim="800000"/>
            <a:headEnd/>
            <a:tailEnd/>
          </a:ln>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r>
              <a:rPr lang="en-IN" sz="2400" dirty="0" smtClean="0">
                <a:latin typeface="Bookman Old Style" pitchFamily="18" charset="0"/>
              </a:rPr>
              <a:t>In a demand assigned FDMA system, the transponder frequency is subdivided into a number of channels and the Earth station is assigned a channel depending upon its request to the control station.</a:t>
            </a:r>
          </a:p>
          <a:p>
            <a:r>
              <a:rPr lang="en-IN" sz="2400" dirty="0" smtClean="0">
                <a:latin typeface="Bookman Old Style" pitchFamily="18" charset="0"/>
              </a:rPr>
              <a:t>In the polling method, the master Earth station continuously polls all of the Earth stations in sequence and if the request is encountered, frequency slots are assigned to that Earth station which had made the request. </a:t>
            </a:r>
          </a:p>
          <a:p>
            <a:r>
              <a:rPr lang="en-IN" sz="2400" dirty="0" smtClean="0">
                <a:latin typeface="Bookman Old Style" pitchFamily="18" charset="0"/>
              </a:rPr>
              <a:t>The polling method introduces delays more </a:t>
            </a:r>
            <a:endParaRPr lang="en-US" sz="2400" dirty="0" smtClean="0">
              <a:latin typeface="Bookman Old Style" pitchFamily="18" charset="0"/>
            </a:endParaRPr>
          </a:p>
          <a:p>
            <a:r>
              <a:rPr lang="en-IN" sz="2400" dirty="0" smtClean="0">
                <a:latin typeface="Bookman Old Style" pitchFamily="18" charset="0"/>
              </a:rPr>
              <a:t>In the random access method, the problem of delays does not exist.</a:t>
            </a:r>
          </a:p>
          <a:p>
            <a:r>
              <a:rPr lang="en-IN" sz="2400" dirty="0" smtClean="0">
                <a:latin typeface="Bookman Old Style" pitchFamily="18" charset="0"/>
              </a:rPr>
              <a:t>In the case of centrally controlled random access, the Earth stations make requests through the master Earth station as the need arises. </a:t>
            </a:r>
            <a:endParaRPr lang="en-US" sz="2400" dirty="0" smtClean="0">
              <a:latin typeface="Bookman Old Style" pitchFamily="18" charset="0"/>
            </a:endParaRPr>
          </a:p>
          <a:p>
            <a:r>
              <a:rPr lang="en-IN" sz="2400" dirty="0" smtClean="0">
                <a:latin typeface="Bookman Old Style" pitchFamily="18" charset="0"/>
              </a:rPr>
              <a:t>In the case of distributed control random access, the control is exercised at each Earth station.</a:t>
            </a:r>
            <a:endParaRPr lang="en-US" sz="2400" dirty="0">
              <a:latin typeface="Bookman Old Style" pitchFamily="18" charset="0"/>
            </a:endParaRPr>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IN" dirty="0" smtClean="0">
                <a:latin typeface="Bookman Old Style" pitchFamily="18" charset="0"/>
              </a:rPr>
              <a:t>In a pre-assigned FDMA system, the frequency slots are pre-assigned to the Earth stations. The slot allocations are pre-determined and do not offer flexibility. Hence, some slots may be facing the problem of over-traffic, while other slots are sitting idle</a:t>
            </a:r>
            <a:endParaRPr lang="en-US" dirty="0">
              <a:latin typeface="Bookman Old Style" pitchFamily="18" charset="0"/>
            </a:endParaRPr>
          </a:p>
        </p:txBody>
      </p:sp>
      <p:sp>
        <p:nvSpPr>
          <p:cNvPr id="4" name="Date Placeholder 3"/>
          <p:cNvSpPr>
            <a:spLocks noGrp="1"/>
          </p:cNvSpPr>
          <p:nvPr>
            <p:ph type="dt" sz="half" idx="10"/>
          </p:nvPr>
        </p:nvSpPr>
        <p:spPr/>
        <p:txBody>
          <a:bodyPr/>
          <a:lstStyle/>
          <a:p>
            <a:fld id="{999CC0DE-BA7F-4B48-86DF-032D22F3672C}"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91</a:t>
            </a:fld>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sz="4000" dirty="0" smtClean="0">
                <a:latin typeface="Bookman Old Style" pitchFamily="18" charset="0"/>
              </a:rPr>
              <a:t>FDMA Techniques</a:t>
            </a:r>
            <a:endParaRPr lang="en-US" sz="4000" dirty="0">
              <a:latin typeface="Bookman Old Style" pitchFamily="18" charset="0"/>
            </a:endParaRPr>
          </a:p>
        </p:txBody>
      </p:sp>
      <p:sp>
        <p:nvSpPr>
          <p:cNvPr id="3" name="Content Placeholder 2"/>
          <p:cNvSpPr>
            <a:spLocks noGrp="1"/>
          </p:cNvSpPr>
          <p:nvPr>
            <p:ph idx="1"/>
          </p:nvPr>
        </p:nvSpPr>
        <p:spPr>
          <a:xfrm>
            <a:off x="457200" y="609600"/>
            <a:ext cx="8534400" cy="5516563"/>
          </a:xfrm>
        </p:spPr>
        <p:txBody>
          <a:bodyPr>
            <a:normAutofit/>
          </a:bodyPr>
          <a:lstStyle/>
          <a:p>
            <a:r>
              <a:rPr lang="en-IN" sz="2800" dirty="0" smtClean="0">
                <a:latin typeface="Bookman Old Style" pitchFamily="18" charset="0"/>
              </a:rPr>
              <a:t>Multichannel per carrier (MCPC) technique:</a:t>
            </a:r>
          </a:p>
          <a:p>
            <a:pPr>
              <a:buNone/>
            </a:pPr>
            <a:r>
              <a:rPr lang="en-IN" sz="2800" dirty="0" smtClean="0">
                <a:latin typeface="Bookman Old Style" pitchFamily="18" charset="0"/>
              </a:rPr>
              <a:t>   The Earth station frequency multiplexes several channels into one carrier base band assembly, which then frequency modulates an RF carrier and transmits it to an FDMA satellite transponder. </a:t>
            </a:r>
            <a:endParaRPr lang="en-US" sz="2800" dirty="0" smtClean="0">
              <a:latin typeface="Bookman Old Style" pitchFamily="18" charset="0"/>
            </a:endParaRPr>
          </a:p>
          <a:p>
            <a:r>
              <a:rPr lang="en-IN" sz="2800" dirty="0" smtClean="0">
                <a:latin typeface="Bookman Old Style" pitchFamily="18" charset="0"/>
              </a:rPr>
              <a:t>Single Channel Per Carrier (SCPC) technique</a:t>
            </a:r>
            <a:endParaRPr lang="en-US" sz="2800" dirty="0" smtClean="0">
              <a:latin typeface="Bookman Old Style" pitchFamily="18" charset="0"/>
            </a:endParaRPr>
          </a:p>
          <a:p>
            <a:r>
              <a:rPr lang="en-IN" sz="2800" dirty="0" smtClean="0">
                <a:latin typeface="Bookman Old Style" pitchFamily="18" charset="0"/>
              </a:rPr>
              <a:t>Each signal channel modulates a separate RF carrier, which is then transmitted to the FDMA transponder</a:t>
            </a:r>
            <a:endParaRPr lang="en-US" sz="2800" dirty="0">
              <a:latin typeface="Bookman Old Style" pitchFamily="18" charset="0"/>
            </a:endParaRPr>
          </a:p>
        </p:txBody>
      </p:sp>
      <p:sp>
        <p:nvSpPr>
          <p:cNvPr id="4" name="Date Placeholder 3"/>
          <p:cNvSpPr>
            <a:spLocks noGrp="1"/>
          </p:cNvSpPr>
          <p:nvPr>
            <p:ph type="dt" sz="half" idx="10"/>
          </p:nvPr>
        </p:nvSpPr>
        <p:spPr/>
        <p:txBody>
          <a:bodyPr/>
          <a:lstStyle/>
          <a:p>
            <a:fld id="{EDF814BC-945B-475B-8405-8E5C5CFFFB04}"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92</a:t>
            </a:fld>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r>
              <a:rPr lang="en-IN" b="1" dirty="0" smtClean="0"/>
              <a:t/>
            </a:r>
            <a:br>
              <a:rPr lang="en-IN" b="1" dirty="0" smtClean="0"/>
            </a:br>
            <a:r>
              <a:rPr lang="en-IN" sz="3100" dirty="0" smtClean="0">
                <a:latin typeface="Bookman Old Style" pitchFamily="18" charset="0"/>
              </a:rPr>
              <a:t>Single Channel Per Carrier (SCPC) Systems</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r>
              <a:rPr lang="en-IN" dirty="0" smtClean="0">
                <a:latin typeface="Bookman Old Style" pitchFamily="18" charset="0"/>
              </a:rPr>
              <a:t>There are two common forms of SCPC systems namely:</a:t>
            </a:r>
            <a:endParaRPr lang="en-US" dirty="0" smtClean="0">
              <a:latin typeface="Bookman Old Style" pitchFamily="18" charset="0"/>
            </a:endParaRPr>
          </a:p>
          <a:p>
            <a:r>
              <a:rPr lang="en-IN" dirty="0" smtClean="0">
                <a:latin typeface="Bookman Old Style" pitchFamily="18" charset="0"/>
              </a:rPr>
              <a:t>1. SCPC/FM/FDMA system(</a:t>
            </a:r>
            <a:r>
              <a:rPr lang="en-IN" dirty="0" err="1" smtClean="0">
                <a:latin typeface="Bookman Old Style" pitchFamily="18" charset="0"/>
              </a:rPr>
              <a:t>Analog</a:t>
            </a:r>
            <a:r>
              <a:rPr lang="en-IN" dirty="0" smtClean="0">
                <a:latin typeface="Bookman Old Style" pitchFamily="18" charset="0"/>
              </a:rPr>
              <a:t>)</a:t>
            </a:r>
            <a:endParaRPr lang="en-US" dirty="0" smtClean="0">
              <a:latin typeface="Bookman Old Style" pitchFamily="18" charset="0"/>
            </a:endParaRPr>
          </a:p>
          <a:p>
            <a:r>
              <a:rPr lang="en-IN" dirty="0" smtClean="0">
                <a:latin typeface="Bookman Old Style" pitchFamily="18" charset="0"/>
              </a:rPr>
              <a:t>2. SCPC/PSK/FDMA system(Digital)</a:t>
            </a:r>
            <a:endParaRPr lang="en-US" dirty="0" smtClean="0">
              <a:latin typeface="Bookman Old Style" pitchFamily="18" charset="0"/>
            </a:endParaRPr>
          </a:p>
          <a:p>
            <a:endParaRPr lang="en-US" dirty="0"/>
          </a:p>
        </p:txBody>
      </p:sp>
      <p:sp>
        <p:nvSpPr>
          <p:cNvPr id="4" name="Date Placeholder 3"/>
          <p:cNvSpPr>
            <a:spLocks noGrp="1"/>
          </p:cNvSpPr>
          <p:nvPr>
            <p:ph type="dt" sz="half" idx="10"/>
          </p:nvPr>
        </p:nvSpPr>
        <p:spPr/>
        <p:txBody>
          <a:bodyPr/>
          <a:lstStyle/>
          <a:p>
            <a:fld id="{CA8E565B-77D5-4109-A624-909C944899A5}"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600" dirty="0" smtClean="0">
                <a:latin typeface="Bookman Old Style" pitchFamily="18" charset="0"/>
              </a:rPr>
              <a:t>SCPC/FM/FDMA</a:t>
            </a:r>
            <a:endParaRPr lang="en-US" sz="3600" dirty="0">
              <a:latin typeface="Bookman Old Style" pitchFamily="18" charset="0"/>
            </a:endParaRPr>
          </a:p>
        </p:txBody>
      </p:sp>
      <p:sp>
        <p:nvSpPr>
          <p:cNvPr id="4" name="Date Placeholder 3"/>
          <p:cNvSpPr>
            <a:spLocks noGrp="1"/>
          </p:cNvSpPr>
          <p:nvPr>
            <p:ph type="dt" sz="half" idx="10"/>
          </p:nvPr>
        </p:nvSpPr>
        <p:spPr/>
        <p:txBody>
          <a:bodyPr/>
          <a:lstStyle/>
          <a:p>
            <a:fld id="{CD30806C-2450-4229-83E7-B3FEC6794EA4}"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94</a:t>
            </a:fld>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838200" y="1447800"/>
            <a:ext cx="7848600" cy="4191000"/>
          </a:xfrm>
          <a:prstGeom prst="rect">
            <a:avLst/>
          </a:prstGeom>
          <a:noFill/>
          <a:ln w="9525">
            <a:noFill/>
            <a:miter lim="800000"/>
            <a:headEnd/>
            <a:tailEnd/>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latin typeface="Bookman Old Style" pitchFamily="18" charset="0"/>
              </a:rPr>
              <a:t>SCPC/FM/FDMA</a:t>
            </a:r>
            <a:endParaRPr lang="en-US" dirty="0"/>
          </a:p>
        </p:txBody>
      </p:sp>
      <p:sp>
        <p:nvSpPr>
          <p:cNvPr id="3" name="Content Placeholder 2"/>
          <p:cNvSpPr>
            <a:spLocks noGrp="1"/>
          </p:cNvSpPr>
          <p:nvPr>
            <p:ph idx="1"/>
          </p:nvPr>
        </p:nvSpPr>
        <p:spPr>
          <a:xfrm>
            <a:off x="457200" y="1143000"/>
            <a:ext cx="8229600" cy="5059363"/>
          </a:xfrm>
        </p:spPr>
        <p:txBody>
          <a:bodyPr/>
          <a:lstStyle/>
          <a:p>
            <a:r>
              <a:rPr lang="en-IN" dirty="0" smtClean="0">
                <a:latin typeface="Bookman Old Style" pitchFamily="18" charset="0"/>
              </a:rPr>
              <a:t>The modulation system used here is frequency modulation.</a:t>
            </a:r>
          </a:p>
          <a:p>
            <a:r>
              <a:rPr lang="en-IN" dirty="0" smtClean="0">
                <a:latin typeface="Bookman Old Style" pitchFamily="18" charset="0"/>
              </a:rPr>
              <a:t>The modulated signal is then transmitted to the FDMA transponder.</a:t>
            </a:r>
            <a:endParaRPr lang="en-US" dirty="0" smtClean="0">
              <a:latin typeface="Bookman Old Style" pitchFamily="18" charset="0"/>
            </a:endParaRPr>
          </a:p>
          <a:p>
            <a:r>
              <a:rPr lang="en-IN" dirty="0" smtClean="0">
                <a:latin typeface="Bookman Old Style" pitchFamily="18" charset="0"/>
              </a:rPr>
              <a:t>This type of SCPC system is particularly used on </a:t>
            </a:r>
            <a:r>
              <a:rPr lang="en-IN" dirty="0" smtClean="0">
                <a:solidFill>
                  <a:srgbClr val="FF0000"/>
                </a:solidFill>
                <a:latin typeface="Bookman Old Style" pitchFamily="18" charset="0"/>
              </a:rPr>
              <a:t>thin route satellite communication networks</a:t>
            </a:r>
            <a:endParaRPr lang="en-US" dirty="0">
              <a:solidFill>
                <a:srgbClr val="FF0000"/>
              </a:solidFill>
              <a:latin typeface="Bookman Old Style" pitchFamily="18" charset="0"/>
            </a:endParaRPr>
          </a:p>
        </p:txBody>
      </p:sp>
      <p:sp>
        <p:nvSpPr>
          <p:cNvPr id="4" name="Date Placeholder 3"/>
          <p:cNvSpPr>
            <a:spLocks noGrp="1"/>
          </p:cNvSpPr>
          <p:nvPr>
            <p:ph type="dt" sz="half" idx="10"/>
          </p:nvPr>
        </p:nvSpPr>
        <p:spPr/>
        <p:txBody>
          <a:bodyPr/>
          <a:lstStyle/>
          <a:p>
            <a:fld id="{2FDA3BAE-35E2-424E-ADB3-BF823D500060}"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95</a:t>
            </a:fld>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fontScale="85000" lnSpcReduction="10000"/>
          </a:bodyPr>
          <a:lstStyle/>
          <a:p>
            <a:r>
              <a:rPr lang="en-IN" dirty="0" smtClean="0">
                <a:latin typeface="Bookman Old Style" pitchFamily="18" charset="0"/>
              </a:rPr>
              <a:t>The signal-to-noise power ratio (S/N) at the output of the demodulator for the SCPC/FM/FDMA system can be computed from</a:t>
            </a:r>
            <a:endParaRPr lang="en-US" dirty="0" smtClean="0">
              <a:latin typeface="Bookman Old Style" pitchFamily="18" charset="0"/>
            </a:endParaRPr>
          </a:p>
          <a:p>
            <a:pPr>
              <a:buNone/>
            </a:pPr>
            <a:r>
              <a:rPr lang="en-IN" dirty="0" smtClean="0">
                <a:latin typeface="Bookman Old Style" pitchFamily="18" charset="0"/>
              </a:rPr>
              <a:t>			</a:t>
            </a:r>
            <a:endParaRPr lang="en-US" dirty="0" smtClean="0">
              <a:latin typeface="Bookman Old Style" pitchFamily="18" charset="0"/>
            </a:endParaRPr>
          </a:p>
          <a:p>
            <a:r>
              <a:rPr lang="en-IN" dirty="0" smtClean="0">
                <a:latin typeface="Bookman Old Style" pitchFamily="18" charset="0"/>
              </a:rPr>
              <a:t>where</a:t>
            </a:r>
            <a:endParaRPr lang="en-US" dirty="0" smtClean="0">
              <a:latin typeface="Bookman Old Style" pitchFamily="18" charset="0"/>
            </a:endParaRPr>
          </a:p>
          <a:p>
            <a:r>
              <a:rPr lang="en-IN" i="1" dirty="0" smtClean="0">
                <a:latin typeface="Bookman Old Style" pitchFamily="18" charset="0"/>
              </a:rPr>
              <a:t>C </a:t>
            </a:r>
            <a:r>
              <a:rPr lang="en-IN" dirty="0" smtClean="0">
                <a:latin typeface="Bookman Old Style" pitchFamily="18" charset="0"/>
              </a:rPr>
              <a:t>=carrier power at the receiver input (in W)</a:t>
            </a:r>
            <a:endParaRPr lang="en-US" dirty="0" smtClean="0">
              <a:latin typeface="Bookman Old Style" pitchFamily="18" charset="0"/>
            </a:endParaRPr>
          </a:p>
          <a:p>
            <a:r>
              <a:rPr lang="en-IN" i="1" dirty="0" smtClean="0">
                <a:latin typeface="Bookman Old Style" pitchFamily="18" charset="0"/>
              </a:rPr>
              <a:t>N </a:t>
            </a:r>
            <a:r>
              <a:rPr lang="en-IN" dirty="0" smtClean="0">
                <a:latin typeface="Bookman Old Style" pitchFamily="18" charset="0"/>
              </a:rPr>
              <a:t>=noise power (in W) in bandwidth B (in Hz)</a:t>
            </a:r>
            <a:endParaRPr lang="en-US" dirty="0" smtClean="0">
              <a:latin typeface="Bookman Old Style" pitchFamily="18" charset="0"/>
            </a:endParaRPr>
          </a:p>
          <a:p>
            <a:r>
              <a:rPr lang="en-IN" i="1" dirty="0" smtClean="0">
                <a:latin typeface="Bookman Old Style" pitchFamily="18" charset="0"/>
              </a:rPr>
              <a:t>B </a:t>
            </a:r>
            <a:r>
              <a:rPr lang="en-IN" dirty="0" smtClean="0">
                <a:latin typeface="Bookman Old Style" pitchFamily="18" charset="0"/>
              </a:rPr>
              <a:t>=RF bandwidth (in Hz)</a:t>
            </a:r>
            <a:endParaRPr lang="en-US" dirty="0" smtClean="0">
              <a:latin typeface="Bookman Old Style" pitchFamily="18" charset="0"/>
            </a:endParaRPr>
          </a:p>
          <a:p>
            <a:r>
              <a:rPr lang="en-IN" i="1" dirty="0" err="1" smtClean="0">
                <a:latin typeface="Bookman Old Style" pitchFamily="18" charset="0"/>
              </a:rPr>
              <a:t>f</a:t>
            </a:r>
            <a:r>
              <a:rPr lang="en-IN" dirty="0" err="1" smtClean="0">
                <a:latin typeface="Bookman Old Style" pitchFamily="18" charset="0"/>
              </a:rPr>
              <a:t>d</a:t>
            </a:r>
            <a:r>
              <a:rPr lang="en-IN" dirty="0" smtClean="0">
                <a:latin typeface="Bookman Old Style" pitchFamily="18" charset="0"/>
              </a:rPr>
              <a:t> =test tone frequency deviation (in Hz)</a:t>
            </a:r>
            <a:endParaRPr lang="en-US" dirty="0" smtClean="0">
              <a:latin typeface="Bookman Old Style" pitchFamily="18" charset="0"/>
            </a:endParaRPr>
          </a:p>
          <a:p>
            <a:r>
              <a:rPr lang="en-IN" i="1" dirty="0" smtClean="0">
                <a:latin typeface="Bookman Old Style" pitchFamily="18" charset="0"/>
              </a:rPr>
              <a:t>f</a:t>
            </a:r>
            <a:r>
              <a:rPr lang="en-IN" dirty="0" smtClean="0">
                <a:latin typeface="Bookman Old Style" pitchFamily="18" charset="0"/>
              </a:rPr>
              <a:t>2 =upper base band frequency (in Hz)</a:t>
            </a:r>
            <a:endParaRPr lang="en-US" dirty="0" smtClean="0">
              <a:latin typeface="Bookman Old Style" pitchFamily="18" charset="0"/>
            </a:endParaRPr>
          </a:p>
          <a:p>
            <a:r>
              <a:rPr lang="en-IN" i="1" dirty="0" smtClean="0">
                <a:latin typeface="Bookman Old Style" pitchFamily="18" charset="0"/>
              </a:rPr>
              <a:t>f</a:t>
            </a:r>
            <a:r>
              <a:rPr lang="en-IN" dirty="0" smtClean="0">
                <a:latin typeface="Bookman Old Style" pitchFamily="18" charset="0"/>
              </a:rPr>
              <a:t>1 =lower base band frequency (in Hz)</a:t>
            </a:r>
            <a:endParaRPr lang="en-US" dirty="0">
              <a:latin typeface="Bookman Old Style" pitchFamily="18" charset="0"/>
            </a:endParaRPr>
          </a:p>
        </p:txBody>
      </p:sp>
      <p:sp>
        <p:nvSpPr>
          <p:cNvPr id="4" name="Date Placeholder 3"/>
          <p:cNvSpPr>
            <a:spLocks noGrp="1"/>
          </p:cNvSpPr>
          <p:nvPr>
            <p:ph type="dt" sz="half" idx="10"/>
          </p:nvPr>
        </p:nvSpPr>
        <p:spPr/>
        <p:txBody>
          <a:bodyPr/>
          <a:lstStyle/>
          <a:p>
            <a:fld id="{84528295-D464-4F92-A899-F8D523C46765}"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96</a:t>
            </a:fld>
            <a:endParaRPr lang="en-US" dirty="0"/>
          </a:p>
        </p:txBody>
      </p:sp>
      <p:pic>
        <p:nvPicPr>
          <p:cNvPr id="2052" name="Picture 4"/>
          <p:cNvPicPr>
            <a:picLocks noChangeAspect="1" noChangeArrowheads="1"/>
          </p:cNvPicPr>
          <p:nvPr/>
        </p:nvPicPr>
        <p:blipFill>
          <a:blip r:embed="rId2"/>
          <a:srcRect/>
          <a:stretch>
            <a:fillRect/>
          </a:stretch>
        </p:blipFill>
        <p:spPr bwMode="auto">
          <a:xfrm>
            <a:off x="2286000" y="1981200"/>
            <a:ext cx="4267200" cy="762000"/>
          </a:xfrm>
          <a:prstGeom prst="rect">
            <a:avLst/>
          </a:prstGeom>
          <a:noFill/>
          <a:ln w="9525">
            <a:noFill/>
            <a:miter lim="800000"/>
            <a:headEnd/>
            <a:tailEnd/>
          </a:ln>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IN" dirty="0" smtClean="0">
                <a:latin typeface="Bookman Old Style" pitchFamily="18" charset="0"/>
              </a:rPr>
              <a:t>SCPC/PSK/FDMA System</a:t>
            </a:r>
            <a:r>
              <a:rPr lang="en-IN" dirty="0" smtClean="0"/>
              <a:t> </a:t>
            </a:r>
            <a:endParaRPr lang="en-US" dirty="0"/>
          </a:p>
        </p:txBody>
      </p:sp>
      <p:sp>
        <p:nvSpPr>
          <p:cNvPr id="3" name="Content Placeholder 2"/>
          <p:cNvSpPr>
            <a:spLocks noGrp="1"/>
          </p:cNvSpPr>
          <p:nvPr>
            <p:ph idx="1"/>
          </p:nvPr>
        </p:nvSpPr>
        <p:spPr>
          <a:xfrm>
            <a:off x="457200" y="762000"/>
            <a:ext cx="8229600" cy="5364163"/>
          </a:xfrm>
        </p:spPr>
        <p:txBody>
          <a:bodyPr/>
          <a:lstStyle/>
          <a:p>
            <a:r>
              <a:rPr lang="en-IN" sz="2800" dirty="0" smtClean="0">
                <a:latin typeface="Bookman Old Style" pitchFamily="18" charset="0"/>
              </a:rPr>
              <a:t>The modulation technique used is phase shift keying (PSK)</a:t>
            </a:r>
          </a:p>
          <a:p>
            <a:r>
              <a:rPr lang="en-IN" sz="2800" dirty="0" smtClean="0">
                <a:latin typeface="Bookman Old Style" pitchFamily="18" charset="0"/>
              </a:rPr>
              <a:t>The channel capacity can be determined from the carrier-to-noise density ratio. The carrier-to-noise ratio can be computed from</a:t>
            </a:r>
            <a:endParaRPr lang="en-US" sz="2800" dirty="0" smtClean="0">
              <a:latin typeface="Bookman Old Style" pitchFamily="18" charset="0"/>
            </a:endParaRPr>
          </a:p>
          <a:p>
            <a:endParaRPr lang="en-US" dirty="0">
              <a:latin typeface="Bookman Old Style" pitchFamily="18" charset="0"/>
            </a:endParaRPr>
          </a:p>
        </p:txBody>
      </p:sp>
      <p:sp>
        <p:nvSpPr>
          <p:cNvPr id="4" name="Date Placeholder 3"/>
          <p:cNvSpPr>
            <a:spLocks noGrp="1"/>
          </p:cNvSpPr>
          <p:nvPr>
            <p:ph type="dt" sz="half" idx="10"/>
          </p:nvPr>
        </p:nvSpPr>
        <p:spPr/>
        <p:txBody>
          <a:bodyPr/>
          <a:lstStyle/>
          <a:p>
            <a:fld id="{F66DAB93-A0B3-4DCB-AD52-ED3EA97BAC8F}"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97</a:t>
            </a:fld>
            <a:endParaRPr lang="en-US" dirty="0"/>
          </a:p>
        </p:txBody>
      </p:sp>
      <p:pic>
        <p:nvPicPr>
          <p:cNvPr id="9" name="Picture 2"/>
          <p:cNvPicPr>
            <a:picLocks noChangeAspect="1" noChangeArrowheads="1"/>
          </p:cNvPicPr>
          <p:nvPr/>
        </p:nvPicPr>
        <p:blipFill>
          <a:blip r:embed="rId2"/>
          <a:srcRect/>
          <a:stretch>
            <a:fillRect/>
          </a:stretch>
        </p:blipFill>
        <p:spPr bwMode="auto">
          <a:xfrm>
            <a:off x="1524000" y="3048001"/>
            <a:ext cx="5562600" cy="685800"/>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lstStyle/>
          <a:p>
            <a:pPr marL="0" lvl="0" indent="0" fontAlgn="base">
              <a:spcBef>
                <a:spcPct val="0"/>
              </a:spcBef>
              <a:spcAft>
                <a:spcPct val="0"/>
              </a:spcAft>
              <a:buNone/>
            </a:pPr>
            <a:r>
              <a:rPr lang="en-US" dirty="0" smtClean="0">
                <a:latin typeface="Bookman Old Style" pitchFamily="18" charset="0"/>
                <a:ea typeface="Calibri" pitchFamily="34" charset="0"/>
                <a:cs typeface="Times-Roman"/>
              </a:rPr>
              <a:t>where</a:t>
            </a:r>
            <a:endParaRPr lang="en-US" sz="1600" dirty="0" smtClean="0">
              <a:latin typeface="Arial" pitchFamily="34" charset="0"/>
              <a:cs typeface="Arial" pitchFamily="34" charset="0"/>
            </a:endParaRPr>
          </a:p>
          <a:p>
            <a:pPr marL="0" lvl="0" indent="0" eaLnBrk="0" fontAlgn="base" hangingPunct="0">
              <a:spcBef>
                <a:spcPct val="0"/>
              </a:spcBef>
              <a:spcAft>
                <a:spcPct val="0"/>
              </a:spcAft>
              <a:buNone/>
            </a:pPr>
            <a:r>
              <a:rPr lang="en-US" dirty="0" smtClean="0">
                <a:latin typeface="Bookman Old Style" pitchFamily="18" charset="0"/>
                <a:ea typeface="Calibri" pitchFamily="34" charset="0"/>
                <a:cs typeface="Times-Roman"/>
              </a:rPr>
              <a:t>[</a:t>
            </a:r>
            <a:r>
              <a:rPr lang="en-US" i="1" dirty="0" smtClean="0">
                <a:latin typeface="Bookman Old Style" pitchFamily="18" charset="0"/>
                <a:ea typeface="Calibri" pitchFamily="34" charset="0"/>
                <a:cs typeface="MTMI"/>
              </a:rPr>
              <a:t>C/N</a:t>
            </a:r>
            <a:r>
              <a:rPr lang="en-US" dirty="0" smtClean="0">
                <a:latin typeface="Bookman Old Style" pitchFamily="18" charset="0"/>
                <a:ea typeface="Calibri" pitchFamily="34" charset="0"/>
                <a:cs typeface="Times-Roman"/>
              </a:rPr>
              <a:t>]</a:t>
            </a:r>
            <a:r>
              <a:rPr lang="en-US" dirty="0" err="1" smtClean="0">
                <a:latin typeface="Bookman Old Style" pitchFamily="18" charset="0"/>
                <a:ea typeface="Calibri" pitchFamily="34" charset="0"/>
                <a:cs typeface="Times-Roman"/>
              </a:rPr>
              <a:t>th</a:t>
            </a:r>
            <a:r>
              <a:rPr lang="en-US" dirty="0" smtClean="0">
                <a:latin typeface="Bookman Old Style" pitchFamily="18" charset="0"/>
                <a:ea typeface="Calibri" pitchFamily="34" charset="0"/>
                <a:cs typeface="Times-Roman"/>
              </a:rPr>
              <a:t> </a:t>
            </a:r>
            <a:r>
              <a:rPr lang="en-US" dirty="0" smtClean="0">
                <a:latin typeface="Bookman Old Style" pitchFamily="18" charset="0"/>
                <a:ea typeface="MTSY"/>
                <a:cs typeface="MTSY"/>
              </a:rPr>
              <a:t>= </a:t>
            </a:r>
            <a:r>
              <a:rPr lang="en-US" dirty="0" smtClean="0">
                <a:latin typeface="Bookman Old Style" pitchFamily="18" charset="0"/>
                <a:ea typeface="Calibri" pitchFamily="34" charset="0"/>
                <a:cs typeface="Times-Roman"/>
              </a:rPr>
              <a:t>carrier-to-noise ratio (in dB) at the threshold error rate</a:t>
            </a:r>
            <a:endParaRPr lang="en-US" sz="1600" dirty="0" smtClean="0">
              <a:latin typeface="Arial" pitchFamily="34" charset="0"/>
              <a:cs typeface="Arial" pitchFamily="34" charset="0"/>
            </a:endParaRPr>
          </a:p>
          <a:p>
            <a:pPr marL="0" lvl="0" indent="0" eaLnBrk="0" fontAlgn="base" hangingPunct="0">
              <a:spcBef>
                <a:spcPct val="0"/>
              </a:spcBef>
              <a:spcAft>
                <a:spcPct val="0"/>
              </a:spcAft>
              <a:buNone/>
            </a:pPr>
            <a:r>
              <a:rPr lang="en-US" dirty="0" smtClean="0">
                <a:latin typeface="Bookman Old Style" pitchFamily="18" charset="0"/>
                <a:ea typeface="Calibri" pitchFamily="34" charset="0"/>
                <a:cs typeface="Times-Roman"/>
              </a:rPr>
              <a:t>[</a:t>
            </a:r>
            <a:r>
              <a:rPr lang="en-US" i="1" dirty="0" err="1" smtClean="0">
                <a:latin typeface="Bookman Old Style" pitchFamily="18" charset="0"/>
                <a:ea typeface="Calibri" pitchFamily="34" charset="0"/>
                <a:cs typeface="MTMI"/>
              </a:rPr>
              <a:t>E</a:t>
            </a:r>
            <a:r>
              <a:rPr lang="en-US" dirty="0" err="1" smtClean="0">
                <a:latin typeface="Bookman Old Style" pitchFamily="18" charset="0"/>
                <a:ea typeface="Calibri" pitchFamily="34" charset="0"/>
                <a:cs typeface="Times-Roman"/>
              </a:rPr>
              <a:t>b</a:t>
            </a:r>
            <a:r>
              <a:rPr lang="en-US" i="1" dirty="0" smtClean="0">
                <a:latin typeface="Bookman Old Style" pitchFamily="18" charset="0"/>
                <a:ea typeface="Calibri" pitchFamily="34" charset="0"/>
                <a:cs typeface="MTMI"/>
              </a:rPr>
              <a:t>/N</a:t>
            </a:r>
            <a:r>
              <a:rPr lang="en-US" dirty="0" smtClean="0">
                <a:latin typeface="Bookman Old Style" pitchFamily="18" charset="0"/>
                <a:ea typeface="Calibri" pitchFamily="34" charset="0"/>
                <a:cs typeface="Times-Roman"/>
              </a:rPr>
              <a:t>0]</a:t>
            </a:r>
            <a:r>
              <a:rPr lang="en-US" dirty="0" err="1" smtClean="0">
                <a:latin typeface="Bookman Old Style" pitchFamily="18" charset="0"/>
                <a:ea typeface="Calibri" pitchFamily="34" charset="0"/>
                <a:cs typeface="Times-Roman"/>
              </a:rPr>
              <a:t>th</a:t>
            </a:r>
            <a:r>
              <a:rPr lang="en-US" dirty="0" smtClean="0">
                <a:latin typeface="Bookman Old Style" pitchFamily="18" charset="0"/>
                <a:ea typeface="Calibri" pitchFamily="34" charset="0"/>
                <a:cs typeface="Times-Roman"/>
              </a:rPr>
              <a:t> </a:t>
            </a:r>
            <a:r>
              <a:rPr lang="en-US" dirty="0" smtClean="0">
                <a:latin typeface="Bookman Old Style" pitchFamily="18" charset="0"/>
                <a:ea typeface="MTSY"/>
                <a:cs typeface="MTSY"/>
              </a:rPr>
              <a:t>= </a:t>
            </a:r>
            <a:r>
              <a:rPr lang="en-US" dirty="0" smtClean="0">
                <a:latin typeface="Bookman Old Style" pitchFamily="18" charset="0"/>
                <a:ea typeface="Calibri" pitchFamily="34" charset="0"/>
                <a:cs typeface="Times-Roman"/>
              </a:rPr>
              <a:t>bit energy-to-noise density ratio (in dB) at the threshold error rate</a:t>
            </a:r>
            <a:endParaRPr lang="en-US" sz="1600" dirty="0" smtClean="0">
              <a:latin typeface="Arial" pitchFamily="34" charset="0"/>
              <a:cs typeface="Arial" pitchFamily="34" charset="0"/>
            </a:endParaRPr>
          </a:p>
          <a:p>
            <a:pPr marL="0" lvl="0" indent="0" eaLnBrk="0" fontAlgn="base" hangingPunct="0">
              <a:spcBef>
                <a:spcPct val="0"/>
              </a:spcBef>
              <a:spcAft>
                <a:spcPct val="0"/>
              </a:spcAft>
              <a:buNone/>
            </a:pPr>
            <a:r>
              <a:rPr lang="en-US" dirty="0" smtClean="0">
                <a:latin typeface="Bookman Old Style" pitchFamily="18" charset="0"/>
                <a:ea typeface="Calibri" pitchFamily="34" charset="0"/>
                <a:cs typeface="Times-Roman"/>
              </a:rPr>
              <a:t>[</a:t>
            </a:r>
            <a:r>
              <a:rPr lang="en-US" i="1" dirty="0" smtClean="0">
                <a:latin typeface="Bookman Old Style" pitchFamily="18" charset="0"/>
                <a:ea typeface="Calibri" pitchFamily="34" charset="0"/>
                <a:cs typeface="MTMI"/>
              </a:rPr>
              <a:t>B</a:t>
            </a:r>
            <a:r>
              <a:rPr lang="en-US" dirty="0" smtClean="0">
                <a:latin typeface="Bookman Old Style" pitchFamily="18" charset="0"/>
                <a:ea typeface="Calibri" pitchFamily="34" charset="0"/>
                <a:cs typeface="Times-Roman"/>
              </a:rPr>
              <a:t>] </a:t>
            </a:r>
            <a:r>
              <a:rPr lang="en-US" dirty="0" smtClean="0">
                <a:latin typeface="Bookman Old Style" pitchFamily="18" charset="0"/>
                <a:ea typeface="MTSY"/>
                <a:cs typeface="MTSY"/>
              </a:rPr>
              <a:t>= </a:t>
            </a:r>
            <a:r>
              <a:rPr lang="en-US" dirty="0" smtClean="0">
                <a:latin typeface="Bookman Old Style" pitchFamily="18" charset="0"/>
                <a:ea typeface="Calibri" pitchFamily="34" charset="0"/>
                <a:cs typeface="Times-Roman"/>
              </a:rPr>
              <a:t>noise bandwidth (in Hz)</a:t>
            </a:r>
            <a:endParaRPr lang="en-US" sz="1600" dirty="0" smtClean="0">
              <a:latin typeface="Arial" pitchFamily="34" charset="0"/>
              <a:cs typeface="Arial" pitchFamily="34" charset="0"/>
            </a:endParaRPr>
          </a:p>
          <a:p>
            <a:pPr marL="0" lvl="0" indent="0" eaLnBrk="0" fontAlgn="base" hangingPunct="0">
              <a:spcBef>
                <a:spcPct val="0"/>
              </a:spcBef>
              <a:spcAft>
                <a:spcPct val="0"/>
              </a:spcAft>
              <a:buNone/>
            </a:pPr>
            <a:r>
              <a:rPr lang="en-US" dirty="0" smtClean="0">
                <a:latin typeface="Bookman Old Style" pitchFamily="18" charset="0"/>
                <a:ea typeface="Calibri" pitchFamily="34" charset="0"/>
                <a:cs typeface="Times-Roman"/>
              </a:rPr>
              <a:t>[</a:t>
            </a:r>
            <a:r>
              <a:rPr lang="en-US" i="1" dirty="0" smtClean="0">
                <a:latin typeface="Bookman Old Style" pitchFamily="18" charset="0"/>
                <a:ea typeface="Calibri" pitchFamily="34" charset="0"/>
                <a:cs typeface="MTMI"/>
              </a:rPr>
              <a:t>R</a:t>
            </a:r>
            <a:r>
              <a:rPr lang="en-US" dirty="0" smtClean="0">
                <a:latin typeface="Bookman Old Style" pitchFamily="18" charset="0"/>
                <a:ea typeface="Calibri" pitchFamily="34" charset="0"/>
                <a:cs typeface="Times-Roman"/>
              </a:rPr>
              <a:t>] </a:t>
            </a:r>
            <a:r>
              <a:rPr lang="en-US" dirty="0" smtClean="0">
                <a:latin typeface="Bookman Old Style" pitchFamily="18" charset="0"/>
                <a:ea typeface="MTSY"/>
                <a:cs typeface="MTSY"/>
              </a:rPr>
              <a:t>= </a:t>
            </a:r>
            <a:r>
              <a:rPr lang="en-US" dirty="0" smtClean="0">
                <a:latin typeface="Bookman Old Style" pitchFamily="18" charset="0"/>
                <a:ea typeface="Calibri" pitchFamily="34" charset="0"/>
                <a:cs typeface="Times-Roman"/>
              </a:rPr>
              <a:t>data rate (in bps)</a:t>
            </a:r>
            <a:endParaRPr lang="en-US" sz="1600" dirty="0" smtClean="0">
              <a:latin typeface="Arial" pitchFamily="34" charset="0"/>
              <a:cs typeface="Arial" pitchFamily="34" charset="0"/>
            </a:endParaRPr>
          </a:p>
          <a:p>
            <a:pPr marL="0" lvl="0" indent="0" eaLnBrk="0" fontAlgn="base" hangingPunct="0">
              <a:spcBef>
                <a:spcPct val="0"/>
              </a:spcBef>
              <a:spcAft>
                <a:spcPct val="0"/>
              </a:spcAft>
              <a:buNone/>
            </a:pPr>
            <a:r>
              <a:rPr lang="en-US" dirty="0" smtClean="0">
                <a:latin typeface="Bookman Old Style" pitchFamily="18" charset="0"/>
                <a:ea typeface="Calibri" pitchFamily="34" charset="0"/>
                <a:cs typeface="Times-Roman"/>
              </a:rPr>
              <a:t>[</a:t>
            </a:r>
            <a:r>
              <a:rPr lang="en-US" i="1" dirty="0" smtClean="0">
                <a:latin typeface="Bookman Old Style" pitchFamily="18" charset="0"/>
                <a:ea typeface="Calibri" pitchFamily="34" charset="0"/>
                <a:cs typeface="MTMI"/>
              </a:rPr>
              <a:t>M</a:t>
            </a:r>
            <a:r>
              <a:rPr lang="en-US" dirty="0" smtClean="0">
                <a:latin typeface="Bookman Old Style" pitchFamily="18" charset="0"/>
                <a:ea typeface="Calibri" pitchFamily="34" charset="0"/>
                <a:cs typeface="Times-Roman"/>
              </a:rPr>
              <a:t>] </a:t>
            </a:r>
            <a:r>
              <a:rPr lang="en-US" dirty="0" smtClean="0">
                <a:latin typeface="Bookman Old Style" pitchFamily="18" charset="0"/>
                <a:ea typeface="MTSY"/>
                <a:cs typeface="MTSY"/>
              </a:rPr>
              <a:t>= </a:t>
            </a:r>
            <a:r>
              <a:rPr lang="en-US" dirty="0" smtClean="0">
                <a:latin typeface="Bookman Old Style" pitchFamily="18" charset="0"/>
                <a:ea typeface="Calibri" pitchFamily="34" charset="0"/>
                <a:cs typeface="Times-Roman"/>
              </a:rPr>
              <a:t>system margin to allow for impairments (in dB</a:t>
            </a:r>
            <a:r>
              <a:rPr lang="en-US" sz="2000" dirty="0" smtClean="0">
                <a:latin typeface="Arial" pitchFamily="34" charset="0"/>
                <a:ea typeface="Calibri" pitchFamily="34" charset="0"/>
                <a:cs typeface="Times-Roman"/>
              </a:rPr>
              <a:t>)</a:t>
            </a:r>
            <a:endParaRPr lang="en-US" sz="4400" dirty="0" smtClean="0">
              <a:latin typeface="Arial" pitchFamily="34" charset="0"/>
              <a:cs typeface="Arial" pitchFamily="34" charset="0"/>
            </a:endParaRPr>
          </a:p>
          <a:p>
            <a:endParaRPr lang="en-US" dirty="0"/>
          </a:p>
        </p:txBody>
      </p:sp>
      <p:sp>
        <p:nvSpPr>
          <p:cNvPr id="4" name="Date Placeholder 3"/>
          <p:cNvSpPr>
            <a:spLocks noGrp="1"/>
          </p:cNvSpPr>
          <p:nvPr>
            <p:ph type="dt" sz="half" idx="10"/>
          </p:nvPr>
        </p:nvSpPr>
        <p:spPr/>
        <p:txBody>
          <a:bodyPr/>
          <a:lstStyle/>
          <a:p>
            <a:fld id="{6666FD10-E76A-42E2-A3D5-B397F4E1FC8F}"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98</a:t>
            </a:fld>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IN" sz="3100" b="1" dirty="0" smtClean="0">
                <a:latin typeface="Bookman Old Style" pitchFamily="18" charset="0"/>
              </a:rPr>
              <a:t/>
            </a:r>
            <a:br>
              <a:rPr lang="en-IN" sz="3100" b="1" dirty="0" smtClean="0">
                <a:latin typeface="Bookman Old Style" pitchFamily="18" charset="0"/>
              </a:rPr>
            </a:br>
            <a:r>
              <a:rPr lang="en-IN" sz="3100" b="1" dirty="0" smtClean="0">
                <a:latin typeface="Bookman Old Style" pitchFamily="18" charset="0"/>
              </a:rPr>
              <a:t/>
            </a:r>
            <a:br>
              <a:rPr lang="en-IN" sz="3100" b="1" dirty="0" smtClean="0">
                <a:latin typeface="Bookman Old Style" pitchFamily="18" charset="0"/>
              </a:rPr>
            </a:br>
            <a:r>
              <a:rPr lang="en-IN" sz="3100" dirty="0" smtClean="0">
                <a:latin typeface="Bookman Old Style" pitchFamily="18" charset="0"/>
              </a:rPr>
              <a:t>Multiple Channels Per Carrier (MCPC) Systems</a:t>
            </a:r>
            <a:r>
              <a:rPr lang="en-US" dirty="0" smtClean="0"/>
              <a:t/>
            </a:r>
            <a:br>
              <a:rPr lang="en-US" dirty="0" smtClean="0"/>
            </a:br>
            <a:endParaRPr lang="en-US" dirty="0"/>
          </a:p>
        </p:txBody>
      </p:sp>
      <p:sp>
        <p:nvSpPr>
          <p:cNvPr id="3" name="Content Placeholder 2"/>
          <p:cNvSpPr>
            <a:spLocks noGrp="1"/>
          </p:cNvSpPr>
          <p:nvPr>
            <p:ph idx="1"/>
          </p:nvPr>
        </p:nvSpPr>
        <p:spPr>
          <a:xfrm>
            <a:off x="457200" y="1219200"/>
            <a:ext cx="8229600" cy="4906963"/>
          </a:xfrm>
        </p:spPr>
        <p:txBody>
          <a:bodyPr>
            <a:normAutofit/>
          </a:bodyPr>
          <a:lstStyle/>
          <a:p>
            <a:r>
              <a:rPr lang="en-IN" sz="2800" dirty="0" smtClean="0">
                <a:latin typeface="Bookman Old Style" pitchFamily="18" charset="0"/>
              </a:rPr>
              <a:t>The FDM base band assemblies frequency modulate pre-assigned carriers and are then transmitted to the satellite.</a:t>
            </a:r>
          </a:p>
          <a:p>
            <a:r>
              <a:rPr lang="en-IN" sz="2800" dirty="0" smtClean="0">
                <a:latin typeface="Bookman Old Style" pitchFamily="18" charset="0"/>
              </a:rPr>
              <a:t>The FDMA transponder receives multiple carriers, carries out frequency translation and then separates out individual carriers with the help of appropriate filters.</a:t>
            </a:r>
          </a:p>
          <a:p>
            <a:r>
              <a:rPr lang="en-IN" sz="2800" dirty="0" smtClean="0">
                <a:latin typeface="Bookman Old Style" pitchFamily="18" charset="0"/>
              </a:rPr>
              <a:t>Multiple carriers are then multiplexed and transmitted back to Earth over the downlink.</a:t>
            </a:r>
            <a:endParaRPr lang="en-US" sz="2800" dirty="0">
              <a:latin typeface="Bookman Old Style" pitchFamily="18" charset="0"/>
            </a:endParaRPr>
          </a:p>
        </p:txBody>
      </p:sp>
      <p:sp>
        <p:nvSpPr>
          <p:cNvPr id="4" name="Date Placeholder 3"/>
          <p:cNvSpPr>
            <a:spLocks noGrp="1"/>
          </p:cNvSpPr>
          <p:nvPr>
            <p:ph type="dt" sz="half" idx="10"/>
          </p:nvPr>
        </p:nvSpPr>
        <p:spPr/>
        <p:txBody>
          <a:bodyPr/>
          <a:lstStyle/>
          <a:p>
            <a:fld id="{B922FD61-D0F2-48DE-A707-23941D4E18D1}" type="datetime1">
              <a:rPr lang="en-US" smtClean="0"/>
              <a:pPr/>
              <a:t>2/23/2024</a:t>
            </a:fld>
            <a:endParaRPr lang="en-US" dirty="0"/>
          </a:p>
        </p:txBody>
      </p:sp>
      <p:sp>
        <p:nvSpPr>
          <p:cNvPr id="5" name="Footer Placeholder 4"/>
          <p:cNvSpPr>
            <a:spLocks noGrp="1"/>
          </p:cNvSpPr>
          <p:nvPr>
            <p:ph type="ftr" sz="quarter" idx="11"/>
          </p:nvPr>
        </p:nvSpPr>
        <p:spPr/>
        <p:txBody>
          <a:bodyPr/>
          <a:lstStyle/>
          <a:p>
            <a:r>
              <a:rPr lang="en-US" smtClean="0"/>
              <a:t>Ms.S.VAISHALI,Dept. of ECE,VAAGDEVI COLLEGE OF ENGINEERING</a:t>
            </a:r>
            <a:endParaRPr lang="en-US" dirty="0"/>
          </a:p>
        </p:txBody>
      </p:sp>
      <p:sp>
        <p:nvSpPr>
          <p:cNvPr id="6" name="Slide Number Placeholder 5"/>
          <p:cNvSpPr>
            <a:spLocks noGrp="1"/>
          </p:cNvSpPr>
          <p:nvPr>
            <p:ph type="sldNum" sz="quarter" idx="12"/>
          </p:nvPr>
        </p:nvSpPr>
        <p:spPr/>
        <p:txBody>
          <a:bodyPr/>
          <a:lstStyle/>
          <a:p>
            <a:fld id="{CAD033C9-9155-4E9F-BEB0-A5FD2EDA466E}" type="slidenum">
              <a:rPr lang="en-US" smtClean="0"/>
              <a:pPr/>
              <a:t>99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TotalTime>
  <Words>7732</Words>
  <Application>Microsoft Office PowerPoint</Application>
  <PresentationFormat>On-screen Show (4:3)</PresentationFormat>
  <Paragraphs>981</Paragraphs>
  <Slides>289</Slides>
  <Notes>1</Notes>
  <HiddenSlides>0</HiddenSlides>
  <MMClips>0</MMClips>
  <ScaleCrop>false</ScaleCrop>
  <HeadingPairs>
    <vt:vector size="4" baseType="variant">
      <vt:variant>
        <vt:lpstr>Theme</vt:lpstr>
      </vt:variant>
      <vt:variant>
        <vt:i4>1</vt:i4>
      </vt:variant>
      <vt:variant>
        <vt:lpstr>Slide Titles</vt:lpstr>
      </vt:variant>
      <vt:variant>
        <vt:i4>289</vt:i4>
      </vt:variant>
    </vt:vector>
  </HeadingPairs>
  <TitlesOfParts>
    <vt:vector size="290" baseType="lpstr">
      <vt:lpstr>Office Theme</vt:lpstr>
      <vt:lpstr>Slide 1</vt:lpstr>
      <vt:lpstr>What is Equinox how it differs from solistice</vt:lpstr>
      <vt:lpstr>Slight Tilt in earth causes seasons </vt:lpstr>
      <vt:lpstr>Different seasons</vt:lpstr>
      <vt:lpstr>Slide 5</vt:lpstr>
      <vt:lpstr>Slide 6</vt:lpstr>
      <vt:lpstr>Slide 7</vt:lpstr>
      <vt:lpstr>Summer solstice</vt:lpstr>
      <vt:lpstr>winter solstice</vt:lpstr>
      <vt:lpstr>Sun directly pointing to tropic of cancer</vt:lpstr>
      <vt:lpstr>Sun shines to tropic of capricorn</vt:lpstr>
      <vt:lpstr>Slide 12</vt:lpstr>
      <vt:lpstr>Equinox</vt:lpstr>
      <vt:lpstr>Day &amp; Night are equal in equinoxes</vt:lpstr>
      <vt:lpstr>During Equinox</vt:lpstr>
      <vt:lpstr>Summer solstice DAY is longer  Winter Solstice NIGHT is longer</vt:lpstr>
      <vt:lpstr>Slide 17</vt:lpstr>
      <vt:lpstr>Slide 18</vt:lpstr>
      <vt:lpstr>Sun Transit Outage</vt:lpstr>
      <vt:lpstr>Sun Transit Outage or Solar Outage</vt:lpstr>
      <vt:lpstr>Look Angle Determination</vt:lpstr>
      <vt:lpstr>Look Angle Determination</vt:lpstr>
      <vt:lpstr>Definitions of Look Angles</vt:lpstr>
      <vt:lpstr>Limits of visibility</vt:lpstr>
      <vt:lpstr>Limits of visibility</vt:lpstr>
      <vt:lpstr>Limits of visibility</vt:lpstr>
      <vt:lpstr>Solar Eclipse</vt:lpstr>
      <vt:lpstr>Solar Eclipse</vt:lpstr>
      <vt:lpstr>Sub satellite Point</vt:lpstr>
      <vt:lpstr>Sub satellite Point</vt:lpstr>
      <vt:lpstr>Launching Procedures</vt:lpstr>
      <vt:lpstr>Launching Procedures</vt:lpstr>
      <vt:lpstr>Launching Procedures</vt:lpstr>
      <vt:lpstr>Launch Vehicles</vt:lpstr>
      <vt:lpstr>Launch Vehicles</vt:lpstr>
      <vt:lpstr>Propulsion subsystem</vt:lpstr>
      <vt:lpstr>Propulsion subsystem</vt:lpstr>
      <vt:lpstr>Propulsion subsystem</vt:lpstr>
      <vt:lpstr>Slide 39</vt:lpstr>
      <vt:lpstr>Primary power</vt:lpstr>
      <vt:lpstr>Primary power</vt:lpstr>
      <vt:lpstr>Block diagram of  solar Power system</vt:lpstr>
      <vt:lpstr>  Power system components</vt:lpstr>
      <vt:lpstr>         Power supply</vt:lpstr>
      <vt:lpstr>Series-Parallel arrangement of Solar cells </vt:lpstr>
      <vt:lpstr>Solar Panel</vt:lpstr>
      <vt:lpstr>Solar Panel on 3 axis stabilized satellite</vt:lpstr>
      <vt:lpstr>Solar array configurations</vt:lpstr>
      <vt:lpstr>Attitude and orbit control</vt:lpstr>
      <vt:lpstr>Orbit control</vt:lpstr>
      <vt:lpstr>Attitude and orbit control</vt:lpstr>
      <vt:lpstr>Active Attitude control</vt:lpstr>
      <vt:lpstr>Attitude and orbit control</vt:lpstr>
      <vt:lpstr>Spin stabilization</vt:lpstr>
      <vt:lpstr>Three axis body stabilization(Momentum wheel stabilization</vt:lpstr>
      <vt:lpstr>Three axis body stabilization</vt:lpstr>
      <vt:lpstr>Three axis body stabilization</vt:lpstr>
      <vt:lpstr>Slide 58</vt:lpstr>
      <vt:lpstr>Spin stabilization</vt:lpstr>
      <vt:lpstr>Three axis body stabilization</vt:lpstr>
      <vt:lpstr>Telemetry Tracking and Command </vt:lpstr>
      <vt:lpstr>Telemetry system</vt:lpstr>
      <vt:lpstr>Tracking system</vt:lpstr>
      <vt:lpstr>Command system</vt:lpstr>
      <vt:lpstr>Satellite subsystem</vt:lpstr>
      <vt:lpstr>Slide 66</vt:lpstr>
      <vt:lpstr>Modulation and Multiplexing: Voice, Data, Video</vt:lpstr>
      <vt:lpstr>Modulation and Mux:Voice/Data/Video</vt:lpstr>
      <vt:lpstr>Multiplexing techniques</vt:lpstr>
      <vt:lpstr>Slide 70</vt:lpstr>
      <vt:lpstr>Frequency division multiplexing (FDM</vt:lpstr>
      <vt:lpstr>Slide 72</vt:lpstr>
      <vt:lpstr>Slide 73</vt:lpstr>
      <vt:lpstr>Slide 74</vt:lpstr>
      <vt:lpstr> Applications of FDM </vt:lpstr>
      <vt:lpstr>Time Division Multiplexing(TDM)</vt:lpstr>
      <vt:lpstr>Time Division Multiplexing(TDM</vt:lpstr>
      <vt:lpstr>Slide 78</vt:lpstr>
      <vt:lpstr>Slide 79</vt:lpstr>
      <vt:lpstr>Slide 80</vt:lpstr>
      <vt:lpstr>Slide 81</vt:lpstr>
      <vt:lpstr>Multiple access Techniques</vt:lpstr>
      <vt:lpstr>Classification</vt:lpstr>
      <vt:lpstr>FDMA</vt:lpstr>
      <vt:lpstr>Slide 85</vt:lpstr>
      <vt:lpstr>FDMA</vt:lpstr>
      <vt:lpstr>FDMA</vt:lpstr>
      <vt:lpstr>Capacity of FDMA</vt:lpstr>
      <vt:lpstr>Demand Assigned FDMA/Pre-assigned FDMA</vt:lpstr>
      <vt:lpstr>Slide 90</vt:lpstr>
      <vt:lpstr>Slide 91</vt:lpstr>
      <vt:lpstr>FDMA Techniques</vt:lpstr>
      <vt:lpstr> Single Channel Per Carrier (SCPC) Systems </vt:lpstr>
      <vt:lpstr>SCPC/FM/FDMA</vt:lpstr>
      <vt:lpstr>SCPC/FM/FDMA</vt:lpstr>
      <vt:lpstr>Slide 96</vt:lpstr>
      <vt:lpstr>SCPC/PSK/FDMA System </vt:lpstr>
      <vt:lpstr>Slide 98</vt:lpstr>
      <vt:lpstr>  Multiple Channels Per Carrier (MCPC) Systems </vt:lpstr>
      <vt:lpstr>Slide 100</vt:lpstr>
      <vt:lpstr>Slide 101</vt:lpstr>
      <vt:lpstr>Slide 102</vt:lpstr>
      <vt:lpstr>Slide 103</vt:lpstr>
      <vt:lpstr> MCPC/PCM-TDM/PSK/FDMA System </vt:lpstr>
      <vt:lpstr>Time Division Multiple access</vt:lpstr>
      <vt:lpstr>Slide 106</vt:lpstr>
      <vt:lpstr>Basic concept of TDMA</vt:lpstr>
      <vt:lpstr>Slide 108</vt:lpstr>
      <vt:lpstr>Slide 109</vt:lpstr>
      <vt:lpstr>Slide 110</vt:lpstr>
      <vt:lpstr>Slide 111</vt:lpstr>
      <vt:lpstr>Slide 112</vt:lpstr>
      <vt:lpstr>Slide 113</vt:lpstr>
      <vt:lpstr>Slide 114</vt:lpstr>
      <vt:lpstr>Slide 115</vt:lpstr>
      <vt:lpstr>Slide 116</vt:lpstr>
      <vt:lpstr>CDMA Transmitter</vt:lpstr>
      <vt:lpstr>Working of CDMA Transmitter</vt:lpstr>
      <vt:lpstr>Working of CDMA Transmitter</vt:lpstr>
      <vt:lpstr>Working of CDMA Transmitter</vt:lpstr>
      <vt:lpstr>CDMA Receiver</vt:lpstr>
      <vt:lpstr>Slide 122</vt:lpstr>
      <vt:lpstr>Slide 123</vt:lpstr>
      <vt:lpstr>Slide 124</vt:lpstr>
      <vt:lpstr>Slide 125</vt:lpstr>
      <vt:lpstr>Slide 126</vt:lpstr>
      <vt:lpstr>Slide 127</vt:lpstr>
      <vt:lpstr>SDMA</vt:lpstr>
      <vt:lpstr>Slide 129</vt:lpstr>
      <vt:lpstr>Slide 130</vt:lpstr>
      <vt:lpstr>Frequency Re-use in SDMA</vt:lpstr>
      <vt:lpstr>Beam Separation</vt:lpstr>
      <vt:lpstr>Orthogonal Frequency Division Multiplexing ( OFDM )</vt:lpstr>
      <vt:lpstr>Problems with OFDM</vt:lpstr>
      <vt:lpstr>Slide 135</vt:lpstr>
      <vt:lpstr>Slide 136</vt:lpstr>
      <vt:lpstr>Slide 137</vt:lpstr>
      <vt:lpstr> When signal reaches its peak, the highest point at this time other signals are at 0 point or null point. </vt:lpstr>
      <vt:lpstr>Slide 139</vt:lpstr>
      <vt:lpstr>NOMA</vt:lpstr>
      <vt:lpstr>Slide 141</vt:lpstr>
      <vt:lpstr>Slide 142</vt:lpstr>
      <vt:lpstr>Spectrum sharing for OFDMA and NOMA for 2 users</vt:lpstr>
      <vt:lpstr>Slide 144</vt:lpstr>
      <vt:lpstr>Slide 145</vt:lpstr>
      <vt:lpstr>Slide 146</vt:lpstr>
      <vt:lpstr>Slide 147</vt:lpstr>
      <vt:lpstr>Advantages of NOMA</vt:lpstr>
      <vt:lpstr>Spread spectrum communications</vt:lpstr>
      <vt:lpstr> Spread Spectrum Communications </vt:lpstr>
      <vt:lpstr>Slide 151</vt:lpstr>
      <vt:lpstr>Block diagram of Spread spectrum communication</vt:lpstr>
      <vt:lpstr>Slide 153</vt:lpstr>
      <vt:lpstr>Slide 154</vt:lpstr>
      <vt:lpstr>Slide 155</vt:lpstr>
      <vt:lpstr>FHSS Block diagram</vt:lpstr>
      <vt:lpstr>Difference between FDM and FHSS</vt:lpstr>
      <vt:lpstr>FHSS</vt:lpstr>
      <vt:lpstr>Slide 159</vt:lpstr>
      <vt:lpstr>Slide 160</vt:lpstr>
      <vt:lpstr>Block diagram of DSSS </vt:lpstr>
      <vt:lpstr>Slide 162</vt:lpstr>
      <vt:lpstr>At the sending end ,original data are going into a spreading modulator</vt:lpstr>
      <vt:lpstr>Pseudonoise(PN)sequence is added and mixed in the spreading modulator.PN sequence,or PN code or chips are much higher bit rate sequence and is a series of 0’s and 1’s.</vt:lpstr>
      <vt:lpstr> At the receiving end, these transmitted signals are demodulated with PN code and the original data are restored. </vt:lpstr>
      <vt:lpstr>Slide 166</vt:lpstr>
      <vt:lpstr>  In order to encode our signals ,Suppose we send two bit data 1 and 0 which are PN sequence or chips PN code has much higher bit rate i,e series of 1’s and 0’s. </vt:lpstr>
      <vt:lpstr>By making use of Exclusive –OR truth table one can calculate so that we can get encoded and modulated transmitted signals.</vt:lpstr>
      <vt:lpstr>The same calculation method is used  to get transmitted signal for bit 1 </vt:lpstr>
      <vt:lpstr>Slide 170</vt:lpstr>
      <vt:lpstr>We get transmitted signal.</vt:lpstr>
      <vt:lpstr>Merits &amp; Applications of DSSS </vt:lpstr>
      <vt:lpstr>UNIT – IV EARTH SEGMENT AND COMMUNICATION SATELLITES</vt:lpstr>
      <vt:lpstr> Earth station technology </vt:lpstr>
      <vt:lpstr>Slide 175</vt:lpstr>
      <vt:lpstr>Factors</vt:lpstr>
      <vt:lpstr>EARTH STATION CONFIGURATION</vt:lpstr>
      <vt:lpstr>Earth station parameters</vt:lpstr>
      <vt:lpstr> Block diagram of Earth station technology </vt:lpstr>
      <vt:lpstr>Slide 180</vt:lpstr>
      <vt:lpstr>Slide 181</vt:lpstr>
      <vt:lpstr>Slide 182</vt:lpstr>
      <vt:lpstr>Slide 183</vt:lpstr>
      <vt:lpstr>Slide 184</vt:lpstr>
      <vt:lpstr>Slide 185</vt:lpstr>
      <vt:lpstr>Terrestrial Interface uplink</vt:lpstr>
      <vt:lpstr>Slide 187</vt:lpstr>
      <vt:lpstr>Terrestrial Interface downlink</vt:lpstr>
      <vt:lpstr>Slide 189</vt:lpstr>
      <vt:lpstr>Slide 190</vt:lpstr>
      <vt:lpstr>Slide 191</vt:lpstr>
      <vt:lpstr>Slide 192</vt:lpstr>
      <vt:lpstr>Slide 193</vt:lpstr>
      <vt:lpstr>Slide 194</vt:lpstr>
      <vt:lpstr>Slide 195</vt:lpstr>
      <vt:lpstr>Cassegrain fed reflector antenna.</vt:lpstr>
      <vt:lpstr>Slide 197</vt:lpstr>
      <vt:lpstr>Slide 198</vt:lpstr>
      <vt:lpstr>Offset fed Cassegrain reflector antenna</vt:lpstr>
      <vt:lpstr>Slide 200</vt:lpstr>
      <vt:lpstr>Slide 201</vt:lpstr>
      <vt:lpstr> Gregorian antenna </vt:lpstr>
      <vt:lpstr>Gregorian antenna</vt:lpstr>
      <vt:lpstr>Slide 204</vt:lpstr>
      <vt:lpstr>Slide 205</vt:lpstr>
      <vt:lpstr>Slide 206</vt:lpstr>
      <vt:lpstr>Test Equipment Measurements on G/T </vt:lpstr>
      <vt:lpstr>Slide 208</vt:lpstr>
      <vt:lpstr>Slide 209</vt:lpstr>
      <vt:lpstr>Satellite Telephony</vt:lpstr>
      <vt:lpstr>Slide 211</vt:lpstr>
      <vt:lpstr>Slide 212</vt:lpstr>
      <vt:lpstr>Satellite Television</vt:lpstr>
      <vt:lpstr>Slide 214</vt:lpstr>
      <vt:lpstr>Slide 215</vt:lpstr>
      <vt:lpstr>Slide 216</vt:lpstr>
      <vt:lpstr>Slide 217</vt:lpstr>
      <vt:lpstr>Slide 218</vt:lpstr>
      <vt:lpstr> Satellite Radio </vt:lpstr>
      <vt:lpstr>Slide 220</vt:lpstr>
      <vt:lpstr>Slide 221</vt:lpstr>
      <vt:lpstr>Slide 222</vt:lpstr>
      <vt:lpstr> Satellite Telephony </vt:lpstr>
      <vt:lpstr>Slide 224</vt:lpstr>
      <vt:lpstr>Slide 225</vt:lpstr>
      <vt:lpstr>Various steps in making a call through a satellite network.</vt:lpstr>
      <vt:lpstr>Slide 227</vt:lpstr>
      <vt:lpstr>Satellite Television</vt:lpstr>
      <vt:lpstr>Slide 229</vt:lpstr>
      <vt:lpstr>Slide 230</vt:lpstr>
      <vt:lpstr>Slide 231</vt:lpstr>
      <vt:lpstr>Slide 232</vt:lpstr>
      <vt:lpstr>Slide 233</vt:lpstr>
      <vt:lpstr>  Satellite Radio   </vt:lpstr>
      <vt:lpstr>Slide 235</vt:lpstr>
      <vt:lpstr>Slide 236</vt:lpstr>
      <vt:lpstr>Slide 237</vt:lpstr>
      <vt:lpstr>Slide 238</vt:lpstr>
      <vt:lpstr> Remote Sensing Satellites </vt:lpstr>
      <vt:lpstr>Slide 240</vt:lpstr>
      <vt:lpstr> Classification of Satellite Remote Sensing Systems </vt:lpstr>
      <vt:lpstr>Slide 242</vt:lpstr>
      <vt:lpstr>Slide 243</vt:lpstr>
      <vt:lpstr>Slide 244</vt:lpstr>
      <vt:lpstr>  Optical Remote Sensing Systems </vt:lpstr>
      <vt:lpstr> Optical Remote Sensing Systems </vt:lpstr>
      <vt:lpstr>Slide 247</vt:lpstr>
      <vt:lpstr>Slide 248</vt:lpstr>
      <vt:lpstr>Slide 249</vt:lpstr>
      <vt:lpstr>Slide 250</vt:lpstr>
      <vt:lpstr>Thermal Infrared Remote Sensing Systems</vt:lpstr>
      <vt:lpstr>Thermal Infrared Remote Sensing Systems</vt:lpstr>
      <vt:lpstr>Slide 253</vt:lpstr>
      <vt:lpstr>Slide 254</vt:lpstr>
      <vt:lpstr> Microwave Remote Sensing Systems </vt:lpstr>
      <vt:lpstr>Slide 256</vt:lpstr>
      <vt:lpstr>Slide 257</vt:lpstr>
      <vt:lpstr>Slide 258</vt:lpstr>
      <vt:lpstr>Slide 259</vt:lpstr>
      <vt:lpstr>Global Positioning system Fundamentals</vt:lpstr>
      <vt:lpstr>Slide 261</vt:lpstr>
      <vt:lpstr>Slide 262</vt:lpstr>
      <vt:lpstr>Slide 263</vt:lpstr>
      <vt:lpstr>Slide 264</vt:lpstr>
      <vt:lpstr>  The control segment of the GPS system comprises a worldwide network of five monitor stations, four ground antenna stations and a master control station. </vt:lpstr>
      <vt:lpstr>Slide 266</vt:lpstr>
      <vt:lpstr>Slide 267</vt:lpstr>
      <vt:lpstr>Slide 268</vt:lpstr>
      <vt:lpstr>Slide 269</vt:lpstr>
      <vt:lpstr>Slide 270</vt:lpstr>
      <vt:lpstr>Slide 271</vt:lpstr>
      <vt:lpstr>Slide 272</vt:lpstr>
      <vt:lpstr>Slide 273</vt:lpstr>
      <vt:lpstr>Slide 274</vt:lpstr>
      <vt:lpstr>Slide 275</vt:lpstr>
      <vt:lpstr>Slide 276</vt:lpstr>
      <vt:lpstr>Slide 277</vt:lpstr>
      <vt:lpstr>Slide 278</vt:lpstr>
      <vt:lpstr>Slide 279</vt:lpstr>
      <vt:lpstr>Slide 280</vt:lpstr>
      <vt:lpstr>Slide 281</vt:lpstr>
      <vt:lpstr>Slide 282</vt:lpstr>
      <vt:lpstr>Slide 283</vt:lpstr>
      <vt:lpstr>Slide 284</vt:lpstr>
      <vt:lpstr>Slide 285</vt:lpstr>
      <vt:lpstr>Slide 286</vt:lpstr>
      <vt:lpstr>Slide 287</vt:lpstr>
      <vt:lpstr>Slide 288</vt:lpstr>
      <vt:lpstr>Slide 289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User_01</cp:lastModifiedBy>
  <cp:revision>37</cp:revision>
  <dcterms:created xsi:type="dcterms:W3CDTF">2006-08-16T00:00:00Z</dcterms:created>
  <dcterms:modified xsi:type="dcterms:W3CDTF">2024-02-23T05:17:51Z</dcterms:modified>
</cp:coreProperties>
</file>