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4" r:id="rId8"/>
    <p:sldId id="293" r:id="rId9"/>
    <p:sldId id="268" r:id="rId10"/>
    <p:sldId id="269" r:id="rId11"/>
    <p:sldId id="270" r:id="rId12"/>
    <p:sldId id="261" r:id="rId13"/>
    <p:sldId id="294" r:id="rId14"/>
    <p:sldId id="271" r:id="rId15"/>
    <p:sldId id="272" r:id="rId16"/>
    <p:sldId id="263" r:id="rId17"/>
    <p:sldId id="296" r:id="rId18"/>
    <p:sldId id="297" r:id="rId19"/>
    <p:sldId id="273" r:id="rId20"/>
    <p:sldId id="298" r:id="rId21"/>
    <p:sldId id="295" r:id="rId22"/>
    <p:sldId id="274" r:id="rId23"/>
    <p:sldId id="300" r:id="rId24"/>
    <p:sldId id="301" r:id="rId25"/>
    <p:sldId id="302" r:id="rId26"/>
    <p:sldId id="303" r:id="rId27"/>
    <p:sldId id="304" r:id="rId28"/>
    <p:sldId id="276" r:id="rId29"/>
    <p:sldId id="306" r:id="rId30"/>
    <p:sldId id="307" r:id="rId31"/>
    <p:sldId id="277" r:id="rId32"/>
    <p:sldId id="278" r:id="rId33"/>
    <p:sldId id="279" r:id="rId34"/>
    <p:sldId id="308" r:id="rId35"/>
    <p:sldId id="281" r:id="rId36"/>
    <p:sldId id="310" r:id="rId37"/>
    <p:sldId id="311" r:id="rId38"/>
    <p:sldId id="309" r:id="rId39"/>
    <p:sldId id="287" r:id="rId40"/>
    <p:sldId id="288" r:id="rId41"/>
    <p:sldId id="289" r:id="rId42"/>
    <p:sldId id="290" r:id="rId43"/>
    <p:sldId id="312" r:id="rId44"/>
    <p:sldId id="292" r:id="rId45"/>
    <p:sldId id="313" r:id="rId46"/>
    <p:sldId id="314" r:id="rId47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맑은 고딕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0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맑은 고딕"/>
                <a:cs typeface="맑은 고딕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맑은 고딕"/>
                <a:cs typeface="맑은 고딕"/>
              </a:defRPr>
            </a:lvl1pPr>
          </a:lstStyle>
          <a:p>
            <a:pPr>
              <a:defRPr/>
            </a:pPr>
            <a:fld id="{C3C1978F-4471-49C2-9823-70F1BEDE95ED}" type="datetimeFigureOut">
              <a:rPr lang="en-US"/>
              <a:pPr>
                <a:defRPr/>
              </a:pPr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맑은 고딕"/>
                <a:cs typeface="맑은 고딕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맑은 고딕"/>
                <a:cs typeface="맑은 고딕"/>
              </a:defRPr>
            </a:lvl1pPr>
          </a:lstStyle>
          <a:p>
            <a:pPr>
              <a:defRPr/>
            </a:pPr>
            <a:fld id="{8557638A-F5EF-4CFA-ACCC-93CB42A9D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 anchor="b"/>
          <a:lstStyle>
            <a:lvl1pPr>
              <a:defRPr sz="4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182" y="5643578"/>
            <a:ext cx="5129226" cy="828684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C45A-26EB-402C-BD4F-351E33AB9ADF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2931-5943-4F94-92F1-953FD36284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1565-705A-4FE4-B793-D19DAFB1D525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7A6F-BCBB-4613-A600-2F99A08BA1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60D68-8A46-444E-B844-07E8A98536C2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B71F-F2BA-4189-91DF-52BAFD7E6C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57188"/>
            <a:ext cx="8715375" cy="1071562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8AAD6-9C76-4FDF-8770-C789F08494A7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8262-62D1-4FE7-BE93-07FFF56FE9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146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E634-6F84-4B3B-99FF-B0B43BA611FC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83D3C-1237-4735-9286-2DE0B253E0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65902-B8D8-4634-9679-69F36624B9C4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FDDEA-FC55-4561-8653-95B39839EE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C58D8-A04B-45B3-8B41-58CD719A015D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B5B4-1644-4677-B70F-E0FF81443C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2F76-CF35-4227-B8DC-A8ECEADCBEE1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8629-AE6E-4F16-B17E-8001F18260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B21AF-C333-4CFD-81DB-9CDFD8C0C2AD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1337-1A1F-4484-9929-17C26C7631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50BED-1D43-4759-9CF0-CB6FE23BD845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7D4D6-2190-47D9-8CFD-7F974399D8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smtClean="0"/>
              <a:t>Click icon to add picture</a:t>
            </a:r>
            <a:endParaRPr lang="en-US" altLang="ko-K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05FD-5027-4E84-8BD4-203350826EAE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3310B-46A4-4CFA-BFA7-CCC7C0C669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00000">
              <a:srgbClr val="FFFF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42"/>
          <p:cNvGrpSpPr>
            <a:grpSpLocks/>
          </p:cNvGrpSpPr>
          <p:nvPr/>
        </p:nvGrpSpPr>
        <p:grpSpPr bwMode="auto">
          <a:xfrm>
            <a:off x="0" y="0"/>
            <a:ext cx="9145588" cy="6858000"/>
            <a:chOff x="0" y="0"/>
            <a:chExt cx="5761" cy="4320"/>
          </a:xfrm>
        </p:grpSpPr>
        <p:sp>
          <p:nvSpPr>
            <p:cNvPr id="8" name="Line 591"/>
            <p:cNvSpPr>
              <a:spLocks noChangeShapeType="1"/>
            </p:cNvSpPr>
            <p:nvPr/>
          </p:nvSpPr>
          <p:spPr bwMode="auto">
            <a:xfrm>
              <a:off x="0" y="2024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9" name="Line 592"/>
            <p:cNvSpPr>
              <a:spLocks noChangeShapeType="1"/>
            </p:cNvSpPr>
            <p:nvPr/>
          </p:nvSpPr>
          <p:spPr bwMode="auto">
            <a:xfrm>
              <a:off x="0" y="2057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0" name="Line 593"/>
            <p:cNvSpPr>
              <a:spLocks noChangeShapeType="1"/>
            </p:cNvSpPr>
            <p:nvPr/>
          </p:nvSpPr>
          <p:spPr bwMode="auto">
            <a:xfrm>
              <a:off x="0" y="1797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1" name="Line 595"/>
            <p:cNvSpPr>
              <a:spLocks noChangeShapeType="1"/>
            </p:cNvSpPr>
            <p:nvPr/>
          </p:nvSpPr>
          <p:spPr bwMode="auto">
            <a:xfrm>
              <a:off x="0" y="2284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2" name="Line 596"/>
            <p:cNvSpPr>
              <a:spLocks noChangeShapeType="1"/>
            </p:cNvSpPr>
            <p:nvPr/>
          </p:nvSpPr>
          <p:spPr bwMode="auto">
            <a:xfrm>
              <a:off x="0" y="2750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3" name="Line 597"/>
            <p:cNvSpPr>
              <a:spLocks noChangeShapeType="1"/>
            </p:cNvSpPr>
            <p:nvPr/>
          </p:nvSpPr>
          <p:spPr bwMode="auto">
            <a:xfrm>
              <a:off x="0" y="2478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4" name="Line 598"/>
            <p:cNvSpPr>
              <a:spLocks noChangeShapeType="1"/>
            </p:cNvSpPr>
            <p:nvPr/>
          </p:nvSpPr>
          <p:spPr bwMode="auto">
            <a:xfrm>
              <a:off x="0" y="3113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5" name="Line 599"/>
            <p:cNvSpPr>
              <a:spLocks noChangeShapeType="1"/>
            </p:cNvSpPr>
            <p:nvPr/>
          </p:nvSpPr>
          <p:spPr bwMode="auto">
            <a:xfrm>
              <a:off x="0" y="3566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6" name="Line 600"/>
            <p:cNvSpPr>
              <a:spLocks noChangeShapeType="1"/>
            </p:cNvSpPr>
            <p:nvPr/>
          </p:nvSpPr>
          <p:spPr bwMode="auto">
            <a:xfrm>
              <a:off x="0" y="4110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7" name="Line 603"/>
            <p:cNvSpPr>
              <a:spLocks noChangeShapeType="1"/>
            </p:cNvSpPr>
            <p:nvPr/>
          </p:nvSpPr>
          <p:spPr bwMode="auto">
            <a:xfrm flipH="1">
              <a:off x="1928" y="2024"/>
              <a:ext cx="771" cy="2296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8" name="Line 604"/>
            <p:cNvSpPr>
              <a:spLocks noChangeShapeType="1"/>
            </p:cNvSpPr>
            <p:nvPr/>
          </p:nvSpPr>
          <p:spPr bwMode="auto">
            <a:xfrm flipH="1">
              <a:off x="612" y="2024"/>
              <a:ext cx="1769" cy="2296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19" name="Line 605"/>
            <p:cNvSpPr>
              <a:spLocks noChangeShapeType="1"/>
            </p:cNvSpPr>
            <p:nvPr/>
          </p:nvSpPr>
          <p:spPr bwMode="auto">
            <a:xfrm flipH="1">
              <a:off x="0" y="2024"/>
              <a:ext cx="2018" cy="1633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0" name="Line 613"/>
            <p:cNvSpPr>
              <a:spLocks noChangeShapeType="1"/>
            </p:cNvSpPr>
            <p:nvPr/>
          </p:nvSpPr>
          <p:spPr bwMode="auto">
            <a:xfrm flipH="1">
              <a:off x="0" y="2024"/>
              <a:ext cx="1655" cy="757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1" name="Line 614"/>
            <p:cNvSpPr>
              <a:spLocks noChangeShapeType="1"/>
            </p:cNvSpPr>
            <p:nvPr/>
          </p:nvSpPr>
          <p:spPr bwMode="auto">
            <a:xfrm>
              <a:off x="3016" y="2024"/>
              <a:ext cx="272" cy="2296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2" name="Line 615"/>
            <p:cNvSpPr>
              <a:spLocks noChangeShapeType="1"/>
            </p:cNvSpPr>
            <p:nvPr/>
          </p:nvSpPr>
          <p:spPr bwMode="auto">
            <a:xfrm>
              <a:off x="3380" y="2024"/>
              <a:ext cx="1224" cy="2296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3" name="Line 616"/>
            <p:cNvSpPr>
              <a:spLocks noChangeShapeType="1"/>
            </p:cNvSpPr>
            <p:nvPr/>
          </p:nvSpPr>
          <p:spPr bwMode="auto">
            <a:xfrm>
              <a:off x="3742" y="2024"/>
              <a:ext cx="2018" cy="2086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4" name="Line 617"/>
            <p:cNvSpPr>
              <a:spLocks noChangeShapeType="1"/>
            </p:cNvSpPr>
            <p:nvPr/>
          </p:nvSpPr>
          <p:spPr bwMode="auto">
            <a:xfrm>
              <a:off x="4128" y="2024"/>
              <a:ext cx="1632" cy="1089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5" name="Line 618"/>
            <p:cNvSpPr>
              <a:spLocks noChangeShapeType="1"/>
            </p:cNvSpPr>
            <p:nvPr/>
          </p:nvSpPr>
          <p:spPr bwMode="auto">
            <a:xfrm flipH="1">
              <a:off x="0" y="2024"/>
              <a:ext cx="1202" cy="299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6" name="Line 619"/>
            <p:cNvSpPr>
              <a:spLocks noChangeShapeType="1"/>
            </p:cNvSpPr>
            <p:nvPr/>
          </p:nvSpPr>
          <p:spPr bwMode="auto">
            <a:xfrm>
              <a:off x="4649" y="2024"/>
              <a:ext cx="1111" cy="45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7" name="Line 622"/>
            <p:cNvSpPr>
              <a:spLocks noChangeShapeType="1"/>
            </p:cNvSpPr>
            <p:nvPr/>
          </p:nvSpPr>
          <p:spPr bwMode="auto">
            <a:xfrm>
              <a:off x="1202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8" name="Line 623"/>
            <p:cNvSpPr>
              <a:spLocks noChangeShapeType="1"/>
            </p:cNvSpPr>
            <p:nvPr/>
          </p:nvSpPr>
          <p:spPr bwMode="auto">
            <a:xfrm>
              <a:off x="1655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29" name="Line 624"/>
            <p:cNvSpPr>
              <a:spLocks noChangeShapeType="1"/>
            </p:cNvSpPr>
            <p:nvPr/>
          </p:nvSpPr>
          <p:spPr bwMode="auto">
            <a:xfrm>
              <a:off x="2018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0" name="Line 625"/>
            <p:cNvSpPr>
              <a:spLocks noChangeShapeType="1"/>
            </p:cNvSpPr>
            <p:nvPr/>
          </p:nvSpPr>
          <p:spPr bwMode="auto">
            <a:xfrm>
              <a:off x="2381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1" name="Line 626"/>
            <p:cNvSpPr>
              <a:spLocks noChangeShapeType="1"/>
            </p:cNvSpPr>
            <p:nvPr/>
          </p:nvSpPr>
          <p:spPr bwMode="auto">
            <a:xfrm>
              <a:off x="2699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2" name="Line 627"/>
            <p:cNvSpPr>
              <a:spLocks noChangeShapeType="1"/>
            </p:cNvSpPr>
            <p:nvPr/>
          </p:nvSpPr>
          <p:spPr bwMode="auto">
            <a:xfrm>
              <a:off x="3016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3" name="Line 628"/>
            <p:cNvSpPr>
              <a:spLocks noChangeShapeType="1"/>
            </p:cNvSpPr>
            <p:nvPr/>
          </p:nvSpPr>
          <p:spPr bwMode="auto">
            <a:xfrm>
              <a:off x="3379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4" name="Line 629"/>
            <p:cNvSpPr>
              <a:spLocks noChangeShapeType="1"/>
            </p:cNvSpPr>
            <p:nvPr/>
          </p:nvSpPr>
          <p:spPr bwMode="auto">
            <a:xfrm>
              <a:off x="3742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5" name="Line 630"/>
            <p:cNvSpPr>
              <a:spLocks noChangeShapeType="1"/>
            </p:cNvSpPr>
            <p:nvPr/>
          </p:nvSpPr>
          <p:spPr bwMode="auto">
            <a:xfrm>
              <a:off x="4150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6" name="Line 631"/>
            <p:cNvSpPr>
              <a:spLocks noChangeShapeType="1"/>
            </p:cNvSpPr>
            <p:nvPr/>
          </p:nvSpPr>
          <p:spPr bwMode="auto">
            <a:xfrm>
              <a:off x="4649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7" name="Line 632"/>
            <p:cNvSpPr>
              <a:spLocks noChangeShapeType="1"/>
            </p:cNvSpPr>
            <p:nvPr/>
          </p:nvSpPr>
          <p:spPr bwMode="auto">
            <a:xfrm>
              <a:off x="657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8" name="Line 633"/>
            <p:cNvSpPr>
              <a:spLocks noChangeShapeType="1"/>
            </p:cNvSpPr>
            <p:nvPr/>
          </p:nvSpPr>
          <p:spPr bwMode="auto">
            <a:xfrm>
              <a:off x="5148" y="0"/>
              <a:ext cx="0" cy="202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39" name="Line 634"/>
            <p:cNvSpPr>
              <a:spLocks noChangeShapeType="1"/>
            </p:cNvSpPr>
            <p:nvPr/>
          </p:nvSpPr>
          <p:spPr bwMode="auto">
            <a:xfrm flipH="1">
              <a:off x="0" y="2024"/>
              <a:ext cx="623" cy="91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40" name="Line 635"/>
            <p:cNvSpPr>
              <a:spLocks noChangeShapeType="1"/>
            </p:cNvSpPr>
            <p:nvPr/>
          </p:nvSpPr>
          <p:spPr bwMode="auto">
            <a:xfrm>
              <a:off x="5148" y="2024"/>
              <a:ext cx="612" cy="91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41" name="Line 636"/>
            <p:cNvSpPr>
              <a:spLocks noChangeShapeType="1"/>
            </p:cNvSpPr>
            <p:nvPr/>
          </p:nvSpPr>
          <p:spPr bwMode="auto">
            <a:xfrm>
              <a:off x="0" y="1480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42" name="Line 637"/>
            <p:cNvSpPr>
              <a:spLocks noChangeShapeType="1"/>
            </p:cNvSpPr>
            <p:nvPr/>
          </p:nvSpPr>
          <p:spPr bwMode="auto">
            <a:xfrm>
              <a:off x="0" y="1026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43" name="Line 638"/>
            <p:cNvSpPr>
              <a:spLocks noChangeShapeType="1"/>
            </p:cNvSpPr>
            <p:nvPr/>
          </p:nvSpPr>
          <p:spPr bwMode="auto">
            <a:xfrm>
              <a:off x="0" y="482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  <p:sp>
          <p:nvSpPr>
            <p:cNvPr id="44" name="Line 640"/>
            <p:cNvSpPr>
              <a:spLocks noChangeShapeType="1"/>
            </p:cNvSpPr>
            <p:nvPr/>
          </p:nvSpPr>
          <p:spPr bwMode="auto">
            <a:xfrm>
              <a:off x="1" y="2160"/>
              <a:ext cx="5760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latin typeface="+mn-lt"/>
                <a:ea typeface="+mn-ea"/>
              </a:endParaRPr>
            </a:p>
          </p:txBody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58A58F7-1402-4452-BE62-0B80EECB600C}" type="datetimeFigureOut">
              <a:rPr lang="en-US" altLang="ko-KR"/>
              <a:pPr>
                <a:defRPr/>
              </a:pPr>
              <a:t>4/12/2021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89DB09-7884-40E8-80A6-1BA02348B5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맑은 고딕"/>
          <a:cs typeface="맑은 고딕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458200" cy="2819399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cs typeface="+mj-cs"/>
              </a:rPr>
              <a:t>Data Mining: </a:t>
            </a:r>
            <a:br>
              <a:rPr lang="en-US" sz="3600" dirty="0" smtClean="0">
                <a:cs typeface="+mj-cs"/>
              </a:rPr>
            </a:br>
            <a:r>
              <a:rPr lang="en-US" sz="3600" dirty="0" smtClean="0">
                <a:cs typeface="+mj-cs"/>
              </a:rPr>
              <a:t>Concepts and Techniques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sz="4400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— Chapter 1 —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— Introduction —</a:t>
            </a:r>
            <a:endParaRPr lang="ko-KR" altLang="en-US" dirty="0"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5949D-5FAD-4F0B-98E2-3C44E92D700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2771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848600" cy="6858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/>
              <a:t>KDD Process: Several Key Steps</a:t>
            </a:r>
            <a:endParaRPr lang="en-US" sz="2800" b="0" dirty="0"/>
          </a:p>
        </p:txBody>
      </p:sp>
      <p:sp>
        <p:nvSpPr>
          <p:cNvPr id="62771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5486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2000" dirty="0"/>
              <a:t>Learning the application domain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/>
              <a:t>relevant prior knowledge and goals of application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000" dirty="0" smtClean="0"/>
              <a:t>Identifying </a:t>
            </a:r>
            <a:r>
              <a:rPr lang="en-US" sz="2000" dirty="0"/>
              <a:t>a target data set: data </a:t>
            </a:r>
            <a:r>
              <a:rPr lang="en-US" sz="2000" dirty="0" smtClean="0"/>
              <a:t>selection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000" dirty="0" smtClean="0"/>
              <a:t>Data processing</a:t>
            </a:r>
            <a:endParaRPr lang="en-US" sz="1600" dirty="0"/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>
                <a:solidFill>
                  <a:srgbClr val="000099"/>
                </a:solidFill>
              </a:rPr>
              <a:t>Data </a:t>
            </a:r>
            <a:r>
              <a:rPr lang="en-US" sz="1600" b="1" dirty="0" smtClean="0">
                <a:solidFill>
                  <a:srgbClr val="000099"/>
                </a:solidFill>
              </a:rPr>
              <a:t>cleaning  </a:t>
            </a:r>
            <a:r>
              <a:rPr lang="en-US" sz="1600" dirty="0" smtClean="0">
                <a:solidFill>
                  <a:srgbClr val="000099"/>
                </a:solidFill>
              </a:rPr>
              <a:t>(remove noise and inconsistent data)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Data integration </a:t>
            </a:r>
            <a:r>
              <a:rPr lang="en-US" sz="1600" dirty="0" smtClean="0">
                <a:solidFill>
                  <a:srgbClr val="000099"/>
                </a:solidFill>
              </a:rPr>
              <a:t>(multiple data sources maybe combined)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Data selection </a:t>
            </a:r>
            <a:r>
              <a:rPr lang="en-US" sz="1600" dirty="0" smtClean="0">
                <a:solidFill>
                  <a:srgbClr val="000099"/>
                </a:solidFill>
              </a:rPr>
              <a:t>(data relevant to the analysis task are retrieved from database)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Data transformation </a:t>
            </a:r>
            <a:r>
              <a:rPr lang="en-US" sz="1600" dirty="0" smtClean="0">
                <a:solidFill>
                  <a:srgbClr val="000099"/>
                </a:solidFill>
              </a:rPr>
              <a:t>(data transformed or consolidated into forms appropriate for mining)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000099"/>
                </a:solidFill>
              </a:rPr>
              <a:t>	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(Done with data preprocessing)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Data mining </a:t>
            </a:r>
            <a:r>
              <a:rPr lang="en-US" sz="1600" dirty="0" smtClean="0">
                <a:solidFill>
                  <a:srgbClr val="000099"/>
                </a:solidFill>
              </a:rPr>
              <a:t>(an essential process where intelligent methods are applied to extract 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000099"/>
                </a:solidFill>
              </a:rPr>
              <a:t>	data patterns)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Pattern evaluation </a:t>
            </a:r>
            <a:r>
              <a:rPr lang="en-US" sz="1600" dirty="0" smtClean="0">
                <a:solidFill>
                  <a:srgbClr val="000099"/>
                </a:solidFill>
              </a:rPr>
              <a:t>(indentify the truly interesting patterns)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600" b="1" dirty="0" smtClean="0">
                <a:solidFill>
                  <a:srgbClr val="000099"/>
                </a:solidFill>
              </a:rPr>
              <a:t>Knowledge presentation </a:t>
            </a:r>
            <a:r>
              <a:rPr lang="en-US" sz="1600" dirty="0" smtClean="0">
                <a:solidFill>
                  <a:srgbClr val="000099"/>
                </a:solidFill>
              </a:rPr>
              <a:t>(mined knowledge is presented to the user with 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000099"/>
                </a:solidFill>
              </a:rPr>
              <a:t>	visualization or representation techniques)</a:t>
            </a:r>
            <a:endParaRPr lang="en-US" sz="16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en-US" sz="2000" dirty="0" smtClean="0"/>
              <a:t>Use </a:t>
            </a:r>
            <a:r>
              <a:rPr lang="en-US" sz="2000" dirty="0"/>
              <a:t>of discovered knowledge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3D19E-3B56-4B40-91EB-785283C0D5A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287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334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/>
              <a:t>Data Mining and Business Intelligence</a:t>
            </a:r>
            <a:r>
              <a:rPr lang="en-US" sz="2800" b="0" dirty="0"/>
              <a:t> </a:t>
            </a:r>
          </a:p>
        </p:txBody>
      </p:sp>
      <p:sp>
        <p:nvSpPr>
          <p:cNvPr id="13317" name="AutoShape 1027"/>
          <p:cNvSpPr>
            <a:spLocks noChangeArrowheads="1"/>
          </p:cNvSpPr>
          <p:nvPr/>
        </p:nvSpPr>
        <p:spPr bwMode="auto">
          <a:xfrm>
            <a:off x="762000" y="1447800"/>
            <a:ext cx="7467600" cy="50292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3318" name="Line 1028"/>
          <p:cNvSpPr>
            <a:spLocks noChangeShapeType="1"/>
          </p:cNvSpPr>
          <p:nvPr/>
        </p:nvSpPr>
        <p:spPr bwMode="auto">
          <a:xfrm>
            <a:off x="1219200" y="58674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29"/>
          <p:cNvSpPr>
            <a:spLocks noChangeShapeType="1"/>
          </p:cNvSpPr>
          <p:nvPr/>
        </p:nvSpPr>
        <p:spPr bwMode="auto">
          <a:xfrm>
            <a:off x="1676400" y="5257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0"/>
          <p:cNvSpPr>
            <a:spLocks noChangeShapeType="1"/>
          </p:cNvSpPr>
          <p:nvPr/>
        </p:nvSpPr>
        <p:spPr bwMode="auto">
          <a:xfrm>
            <a:off x="2209800" y="4495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1"/>
          <p:cNvSpPr>
            <a:spLocks noChangeShapeType="1"/>
          </p:cNvSpPr>
          <p:nvPr/>
        </p:nvSpPr>
        <p:spPr bwMode="auto">
          <a:xfrm>
            <a:off x="2819400" y="3733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2"/>
          <p:cNvSpPr>
            <a:spLocks noChangeShapeType="1"/>
          </p:cNvSpPr>
          <p:nvPr/>
        </p:nvSpPr>
        <p:spPr bwMode="auto">
          <a:xfrm>
            <a:off x="3429000" y="2895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3"/>
          <p:cNvSpPr>
            <a:spLocks noChangeShapeType="1"/>
          </p:cNvSpPr>
          <p:nvPr/>
        </p:nvSpPr>
        <p:spPr bwMode="auto">
          <a:xfrm flipV="1">
            <a:off x="5334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4"/>
          <p:cNvSpPr>
            <a:spLocks noChangeShapeType="1"/>
          </p:cNvSpPr>
          <p:nvPr/>
        </p:nvSpPr>
        <p:spPr bwMode="auto">
          <a:xfrm flipV="1">
            <a:off x="88392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Text Box 1035"/>
          <p:cNvSpPr txBox="1">
            <a:spLocks noChangeArrowheads="1"/>
          </p:cNvSpPr>
          <p:nvPr/>
        </p:nvSpPr>
        <p:spPr bwMode="auto">
          <a:xfrm>
            <a:off x="593725" y="1509713"/>
            <a:ext cx="1920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Times New Roman" pitchFamily="18" charset="0"/>
              </a:rPr>
              <a:t>Increasing potential</a:t>
            </a:r>
          </a:p>
          <a:p>
            <a:pPr eaLnBrk="0" hangingPunct="0"/>
            <a:r>
              <a:rPr lang="en-US" sz="1600" b="1">
                <a:latin typeface="Times New Roman" pitchFamily="18" charset="0"/>
              </a:rPr>
              <a:t>to support</a:t>
            </a:r>
          </a:p>
          <a:p>
            <a:pPr eaLnBrk="0" hangingPunct="0"/>
            <a:r>
              <a:rPr lang="en-US" sz="1600" b="1">
                <a:latin typeface="Times New Roman" pitchFamily="18" charset="0"/>
              </a:rPr>
              <a:t>business decisions</a:t>
            </a:r>
          </a:p>
        </p:txBody>
      </p:sp>
      <p:sp>
        <p:nvSpPr>
          <p:cNvPr id="13326" name="Text Box 1036"/>
          <p:cNvSpPr txBox="1">
            <a:spLocks noChangeArrowheads="1"/>
          </p:cNvSpPr>
          <p:nvPr/>
        </p:nvSpPr>
        <p:spPr bwMode="auto">
          <a:xfrm>
            <a:off x="7748588" y="1955800"/>
            <a:ext cx="1001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End User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13327" name="Text Box 1037"/>
          <p:cNvSpPr txBox="1">
            <a:spLocks noChangeArrowheads="1"/>
          </p:cNvSpPr>
          <p:nvPr/>
        </p:nvSpPr>
        <p:spPr bwMode="auto">
          <a:xfrm>
            <a:off x="7751763" y="2946400"/>
            <a:ext cx="952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Business</a:t>
            </a:r>
          </a:p>
          <a:p>
            <a:pPr algn="r" eaLnBrk="0" hangingPunct="0"/>
            <a:r>
              <a:rPr lang="en-US" sz="1600" b="1">
                <a:latin typeface="Times New Roman" pitchFamily="18" charset="0"/>
              </a:rPr>
              <a:t>  Analyst</a:t>
            </a:r>
          </a:p>
        </p:txBody>
      </p:sp>
      <p:sp>
        <p:nvSpPr>
          <p:cNvPr id="13328" name="Text Box 1038"/>
          <p:cNvSpPr txBox="1">
            <a:spLocks noChangeArrowheads="1"/>
          </p:cNvSpPr>
          <p:nvPr/>
        </p:nvSpPr>
        <p:spPr bwMode="auto">
          <a:xfrm>
            <a:off x="7840663" y="3784600"/>
            <a:ext cx="8556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     Data</a:t>
            </a:r>
          </a:p>
          <a:p>
            <a:pPr algn="r" eaLnBrk="0" hangingPunct="0"/>
            <a:r>
              <a:rPr lang="en-US" sz="1600" b="1">
                <a:latin typeface="Times New Roman" pitchFamily="18" charset="0"/>
              </a:rPr>
              <a:t>Analyst</a:t>
            </a:r>
          </a:p>
        </p:txBody>
      </p:sp>
      <p:sp>
        <p:nvSpPr>
          <p:cNvPr id="13329" name="Text Box 1039"/>
          <p:cNvSpPr txBox="1">
            <a:spLocks noChangeArrowheads="1"/>
          </p:cNvSpPr>
          <p:nvPr/>
        </p:nvSpPr>
        <p:spPr bwMode="auto">
          <a:xfrm>
            <a:off x="8102600" y="5689600"/>
            <a:ext cx="611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DBA</a:t>
            </a:r>
          </a:p>
        </p:txBody>
      </p:sp>
      <p:sp>
        <p:nvSpPr>
          <p:cNvPr id="13330" name="Text Box 1040"/>
          <p:cNvSpPr txBox="1">
            <a:spLocks noChangeArrowheads="1"/>
          </p:cNvSpPr>
          <p:nvPr/>
        </p:nvSpPr>
        <p:spPr bwMode="auto">
          <a:xfrm>
            <a:off x="3886200" y="217805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 dirty="0"/>
              <a:t>Decision</a:t>
            </a:r>
            <a:r>
              <a:rPr lang="en-US" dirty="0"/>
              <a:t> </a:t>
            </a:r>
            <a:r>
              <a:rPr lang="en-US" b="1" dirty="0"/>
              <a:t>Making</a:t>
            </a:r>
          </a:p>
        </p:txBody>
      </p:sp>
      <p:sp>
        <p:nvSpPr>
          <p:cNvPr id="13331" name="Text Box 1041"/>
          <p:cNvSpPr txBox="1">
            <a:spLocks noChangeArrowheads="1"/>
          </p:cNvSpPr>
          <p:nvPr/>
        </p:nvSpPr>
        <p:spPr bwMode="auto">
          <a:xfrm>
            <a:off x="3352800" y="2992438"/>
            <a:ext cx="226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Data Presentation</a:t>
            </a:r>
          </a:p>
        </p:txBody>
      </p:sp>
      <p:sp>
        <p:nvSpPr>
          <p:cNvPr id="13332" name="Text Box 1042"/>
          <p:cNvSpPr txBox="1">
            <a:spLocks noChangeArrowheads="1"/>
          </p:cNvSpPr>
          <p:nvPr/>
        </p:nvSpPr>
        <p:spPr bwMode="auto">
          <a:xfrm>
            <a:off x="3276600" y="3352800"/>
            <a:ext cx="2578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latin typeface="Times New Roman" pitchFamily="18" charset="0"/>
              </a:rPr>
              <a:t>Visualization Techniques</a:t>
            </a:r>
          </a:p>
        </p:txBody>
      </p:sp>
      <p:sp>
        <p:nvSpPr>
          <p:cNvPr id="13333" name="Text Box 1043"/>
          <p:cNvSpPr txBox="1">
            <a:spLocks noChangeArrowheads="1"/>
          </p:cNvSpPr>
          <p:nvPr/>
        </p:nvSpPr>
        <p:spPr bwMode="auto">
          <a:xfrm>
            <a:off x="3657600" y="3765550"/>
            <a:ext cx="1782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Data Mining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3334" name="Text Box 1044"/>
          <p:cNvSpPr txBox="1">
            <a:spLocks noChangeArrowheads="1"/>
          </p:cNvSpPr>
          <p:nvPr/>
        </p:nvSpPr>
        <p:spPr bwMode="auto">
          <a:xfrm>
            <a:off x="3581400" y="4038600"/>
            <a:ext cx="2324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latin typeface="Times New Roman" pitchFamily="18" charset="0"/>
              </a:rPr>
              <a:t>Information Discovery</a:t>
            </a:r>
          </a:p>
        </p:txBody>
      </p:sp>
      <p:sp>
        <p:nvSpPr>
          <p:cNvPr id="13335" name="Text Box 1045"/>
          <p:cNvSpPr txBox="1">
            <a:spLocks noChangeArrowheads="1"/>
          </p:cNvSpPr>
          <p:nvPr/>
        </p:nvSpPr>
        <p:spPr bwMode="auto">
          <a:xfrm>
            <a:off x="3368675" y="4572000"/>
            <a:ext cx="2346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/>
              <a:t>Data Exploration</a:t>
            </a:r>
          </a:p>
        </p:txBody>
      </p:sp>
      <p:sp>
        <p:nvSpPr>
          <p:cNvPr id="13336" name="Text Box 1047"/>
          <p:cNvSpPr txBox="1">
            <a:spLocks noChangeArrowheads="1"/>
          </p:cNvSpPr>
          <p:nvPr/>
        </p:nvSpPr>
        <p:spPr bwMode="auto">
          <a:xfrm>
            <a:off x="2133600" y="48768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latin typeface="Times New Roman" pitchFamily="18" charset="0"/>
              </a:rPr>
              <a:t>Statistical Summary, Querying, and Reporting</a:t>
            </a:r>
            <a:endParaRPr lang="en-US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337" name="Text Box 1048"/>
          <p:cNvSpPr txBox="1">
            <a:spLocks noChangeArrowheads="1"/>
          </p:cNvSpPr>
          <p:nvPr/>
        </p:nvSpPr>
        <p:spPr bwMode="auto">
          <a:xfrm>
            <a:off x="1600200" y="5410200"/>
            <a:ext cx="6021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Data Preprocessing/Integration, Data Warehouses</a:t>
            </a:r>
          </a:p>
        </p:txBody>
      </p:sp>
      <p:sp>
        <p:nvSpPr>
          <p:cNvPr id="13338" name="Text Box 1049"/>
          <p:cNvSpPr txBox="1">
            <a:spLocks noChangeArrowheads="1"/>
          </p:cNvSpPr>
          <p:nvPr/>
        </p:nvSpPr>
        <p:spPr bwMode="auto">
          <a:xfrm>
            <a:off x="3581400" y="5791200"/>
            <a:ext cx="1697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Data Sources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3339" name="Text Box 1050"/>
          <p:cNvSpPr txBox="1">
            <a:spLocks noChangeArrowheads="1"/>
          </p:cNvSpPr>
          <p:nvPr/>
        </p:nvSpPr>
        <p:spPr bwMode="auto">
          <a:xfrm>
            <a:off x="1066800" y="6096000"/>
            <a:ext cx="711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latin typeface="Times New Roman" pitchFamily="18" charset="0"/>
              </a:rPr>
              <a:t>Paper, Files, Web documents, Scientific experiments, Database Systems</a:t>
            </a:r>
          </a:p>
        </p:txBody>
      </p:sp>
      <p:sp>
        <p:nvSpPr>
          <p:cNvPr id="13340" name="Line 1051"/>
          <p:cNvSpPr>
            <a:spLocks noChangeShapeType="1"/>
          </p:cNvSpPr>
          <p:nvPr/>
        </p:nvSpPr>
        <p:spPr bwMode="auto">
          <a:xfrm>
            <a:off x="457200" y="6400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00063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A typical DM System Architecture</a:t>
            </a:r>
            <a:endParaRPr lang="en-US" sz="3200" dirty="0">
              <a:cs typeface="+mj-cs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400" smtClean="0"/>
              <a:t>Database, data warehouse, WWW or other information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400" smtClean="0"/>
              <a:t>	repository </a:t>
            </a:r>
            <a:r>
              <a:rPr lang="en-US" sz="2400" smtClean="0">
                <a:solidFill>
                  <a:srgbClr val="0070C0"/>
                </a:solidFill>
              </a:rPr>
              <a:t>(store data)</a:t>
            </a:r>
          </a:p>
          <a:p>
            <a:pPr eaLnBrk="1" hangingPunct="1"/>
            <a:r>
              <a:rPr lang="en-US" sz="2400" smtClean="0"/>
              <a:t>Database or data warehouse server </a:t>
            </a:r>
            <a:r>
              <a:rPr lang="en-US" sz="2400" smtClean="0">
                <a:solidFill>
                  <a:srgbClr val="0070C0"/>
                </a:solidFill>
              </a:rPr>
              <a:t>(fetch and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400" smtClean="0">
                <a:solidFill>
                  <a:srgbClr val="0070C0"/>
                </a:solidFill>
              </a:rPr>
              <a:t>	combine data)</a:t>
            </a:r>
          </a:p>
          <a:p>
            <a:pPr eaLnBrk="1" hangingPunct="1"/>
            <a:r>
              <a:rPr lang="en-US" sz="2400" smtClean="0"/>
              <a:t>Knowledge base </a:t>
            </a:r>
            <a:r>
              <a:rPr lang="en-US" sz="2400" smtClean="0">
                <a:solidFill>
                  <a:srgbClr val="0070C0"/>
                </a:solidFill>
              </a:rPr>
              <a:t>(turn data into meaningful groups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400" smtClean="0">
                <a:solidFill>
                  <a:srgbClr val="0070C0"/>
                </a:solidFill>
              </a:rPr>
              <a:t>	according to domain knowledge)</a:t>
            </a:r>
          </a:p>
          <a:p>
            <a:pPr eaLnBrk="1" hangingPunct="1"/>
            <a:r>
              <a:rPr lang="en-US" sz="2400" smtClean="0"/>
              <a:t>Data mining engine </a:t>
            </a:r>
            <a:r>
              <a:rPr lang="en-US" sz="2400" smtClean="0">
                <a:solidFill>
                  <a:srgbClr val="0070C0"/>
                </a:solidFill>
              </a:rPr>
              <a:t>(perform mining tasks)</a:t>
            </a:r>
          </a:p>
          <a:p>
            <a:pPr eaLnBrk="1" hangingPunct="1"/>
            <a:r>
              <a:rPr lang="en-US" sz="2400" smtClean="0"/>
              <a:t>Pattern evaluation module </a:t>
            </a:r>
            <a:r>
              <a:rPr lang="en-US" sz="2400" smtClean="0">
                <a:solidFill>
                  <a:srgbClr val="0070C0"/>
                </a:solidFill>
              </a:rPr>
              <a:t>(find interesting patterns)</a:t>
            </a:r>
          </a:p>
          <a:p>
            <a:pPr eaLnBrk="1" hangingPunct="1"/>
            <a:r>
              <a:rPr lang="en-US" sz="2400" smtClean="0"/>
              <a:t>User interface </a:t>
            </a:r>
            <a:r>
              <a:rPr lang="en-US" sz="2400" smtClean="0">
                <a:solidFill>
                  <a:srgbClr val="0070C0"/>
                </a:solidFill>
              </a:rPr>
              <a:t>(interact with the user)</a:t>
            </a:r>
          </a:p>
          <a:p>
            <a:pPr eaLnBrk="1" hangingPunct="1"/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917596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A typical DM System Architecture (2)</a:t>
            </a:r>
            <a:endParaRPr lang="en-US" sz="32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2D251-917B-4FF9-9408-7CE61A51CDD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762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Confluence </a:t>
            </a:r>
            <a:r>
              <a:rPr lang="en-US" sz="3200" dirty="0"/>
              <a:t>of Multiple Disciplines</a:t>
            </a:r>
            <a:r>
              <a:rPr lang="en-US" sz="3200" b="0" dirty="0"/>
              <a:t> </a:t>
            </a:r>
          </a:p>
        </p:txBody>
      </p:sp>
      <p:grpSp>
        <p:nvGrpSpPr>
          <p:cNvPr id="16388" name="Group 29"/>
          <p:cNvGrpSpPr>
            <a:grpSpLocks/>
          </p:cNvGrpSpPr>
          <p:nvPr/>
        </p:nvGrpSpPr>
        <p:grpSpPr bwMode="auto">
          <a:xfrm>
            <a:off x="982663" y="1600200"/>
            <a:ext cx="5334000" cy="3429000"/>
            <a:chOff x="192" y="1152"/>
            <a:chExt cx="4512" cy="2640"/>
          </a:xfrm>
        </p:grpSpPr>
        <p:sp>
          <p:nvSpPr>
            <p:cNvPr id="16392" name="Oval 19"/>
            <p:cNvSpPr>
              <a:spLocks noChangeArrowheads="1"/>
            </p:cNvSpPr>
            <p:nvPr/>
          </p:nvSpPr>
          <p:spPr bwMode="auto">
            <a:xfrm>
              <a:off x="2160" y="2160"/>
              <a:ext cx="1440" cy="67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Data Mining</a:t>
              </a:r>
            </a:p>
          </p:txBody>
        </p:sp>
        <p:sp>
          <p:nvSpPr>
            <p:cNvPr id="16393" name="Line 13"/>
            <p:cNvSpPr>
              <a:spLocks noChangeShapeType="1"/>
            </p:cNvSpPr>
            <p:nvPr/>
          </p:nvSpPr>
          <p:spPr bwMode="auto">
            <a:xfrm>
              <a:off x="1488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4" name="Line 14"/>
            <p:cNvSpPr>
              <a:spLocks noChangeShapeType="1"/>
            </p:cNvSpPr>
            <p:nvPr/>
          </p:nvSpPr>
          <p:spPr bwMode="auto">
            <a:xfrm>
              <a:off x="1824" y="1680"/>
              <a:ext cx="81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5" name="Line 15"/>
            <p:cNvSpPr>
              <a:spLocks noChangeShapeType="1"/>
            </p:cNvSpPr>
            <p:nvPr/>
          </p:nvSpPr>
          <p:spPr bwMode="auto">
            <a:xfrm flipH="1">
              <a:off x="3072" y="1680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6" name="Line 16"/>
            <p:cNvSpPr>
              <a:spLocks noChangeShapeType="1"/>
            </p:cNvSpPr>
            <p:nvPr/>
          </p:nvSpPr>
          <p:spPr bwMode="auto">
            <a:xfrm flipH="1">
              <a:off x="3600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7" name="Line 1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864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8" name="Line 18"/>
            <p:cNvSpPr>
              <a:spLocks noChangeShapeType="1"/>
            </p:cNvSpPr>
            <p:nvPr/>
          </p:nvSpPr>
          <p:spPr bwMode="auto">
            <a:xfrm flipV="1">
              <a:off x="1536" y="2784"/>
              <a:ext cx="100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9" name="Oval 21"/>
            <p:cNvSpPr>
              <a:spLocks noChangeArrowheads="1"/>
            </p:cNvSpPr>
            <p:nvPr/>
          </p:nvSpPr>
          <p:spPr bwMode="auto">
            <a:xfrm>
              <a:off x="1056" y="1152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Database </a:t>
              </a:r>
            </a:p>
            <a:p>
              <a:pPr algn="ctr"/>
              <a:r>
                <a:rPr lang="en-US"/>
                <a:t>Technology</a:t>
              </a:r>
            </a:p>
          </p:txBody>
        </p:sp>
        <p:sp>
          <p:nvSpPr>
            <p:cNvPr id="16400" name="Oval 22"/>
            <p:cNvSpPr>
              <a:spLocks noChangeArrowheads="1"/>
            </p:cNvSpPr>
            <p:nvPr/>
          </p:nvSpPr>
          <p:spPr bwMode="auto">
            <a:xfrm>
              <a:off x="3216" y="1200"/>
              <a:ext cx="1296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Statistics</a:t>
              </a:r>
            </a:p>
          </p:txBody>
        </p:sp>
        <p:sp>
          <p:nvSpPr>
            <p:cNvPr id="16401" name="Oval 23"/>
            <p:cNvSpPr>
              <a:spLocks noChangeArrowheads="1"/>
            </p:cNvSpPr>
            <p:nvPr/>
          </p:nvSpPr>
          <p:spPr bwMode="auto">
            <a:xfrm>
              <a:off x="192" y="2208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Information</a:t>
              </a:r>
            </a:p>
            <a:p>
              <a:pPr algn="ctr"/>
              <a:r>
                <a:rPr lang="en-US"/>
                <a:t>Science</a:t>
              </a:r>
            </a:p>
          </p:txBody>
        </p:sp>
        <p:sp>
          <p:nvSpPr>
            <p:cNvPr id="16402" name="Oval 26"/>
            <p:cNvSpPr>
              <a:spLocks noChangeArrowheads="1"/>
            </p:cNvSpPr>
            <p:nvPr/>
          </p:nvSpPr>
          <p:spPr bwMode="auto">
            <a:xfrm>
              <a:off x="3408" y="3264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Other</a:t>
              </a:r>
            </a:p>
            <a:p>
              <a:pPr algn="ctr"/>
              <a:r>
                <a:rPr lang="en-US"/>
                <a:t>Disciplines</a:t>
              </a:r>
            </a:p>
          </p:txBody>
        </p:sp>
        <p:sp>
          <p:nvSpPr>
            <p:cNvPr id="16403" name="Oval 27"/>
            <p:cNvSpPr>
              <a:spLocks noChangeArrowheads="1"/>
            </p:cNvSpPr>
            <p:nvPr/>
          </p:nvSpPr>
          <p:spPr bwMode="auto">
            <a:xfrm>
              <a:off x="624" y="3216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/>
                <a:t>Visualization</a:t>
              </a:r>
            </a:p>
          </p:txBody>
        </p:sp>
      </p:grpSp>
      <p:sp>
        <p:nvSpPr>
          <p:cNvPr id="16389" name="Oval 23"/>
          <p:cNvSpPr>
            <a:spLocks noChangeArrowheads="1"/>
          </p:cNvSpPr>
          <p:nvPr/>
        </p:nvSpPr>
        <p:spPr bwMode="auto">
          <a:xfrm>
            <a:off x="5783263" y="2895600"/>
            <a:ext cx="1531937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Machine</a:t>
            </a:r>
          </a:p>
          <a:p>
            <a:pPr algn="ctr"/>
            <a:r>
              <a:rPr lang="en-US"/>
              <a:t>Learning</a:t>
            </a:r>
          </a:p>
        </p:txBody>
      </p:sp>
      <p:sp>
        <p:nvSpPr>
          <p:cNvPr id="16390" name="TextBox 22"/>
          <p:cNvSpPr txBox="1">
            <a:spLocks noChangeArrowheads="1"/>
          </p:cNvSpPr>
          <p:nvPr/>
        </p:nvSpPr>
        <p:spPr bwMode="auto">
          <a:xfrm>
            <a:off x="304800" y="5257800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/>
              <a:t> Not all “Data Mining System” performs true data mining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1600"/>
              <a:t>machine learning system, statistical analysis  (small amount of data)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1600"/>
              <a:t>Database system (information retrieval, deductive querying…)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84FE3-4E29-423F-8ECF-8DFDDEC2968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6858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600" dirty="0" smtClean="0"/>
              <a:t>1.3 On </a:t>
            </a:r>
            <a:r>
              <a:rPr lang="en-US" sz="3600" dirty="0"/>
              <a:t>What Kinds of Data?</a:t>
            </a:r>
            <a:endParaRPr lang="en-US" sz="3600" b="0" u="sng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800" smtClean="0"/>
              <a:t>Database-oriented data sets and applications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Relational database, data warehouse, transactional database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Advanced data sets and advanced applications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Object-Relational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Temporal Databases, Sequence Databases, Time-Series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Spatial Databases and Spatiotemporal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Text databases and Multimedia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Heterogeneous Databases and Legacy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Data Streams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The World-Wide Web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77825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Relational Databases</a:t>
            </a:r>
            <a:endParaRPr lang="en-US" sz="3200" dirty="0">
              <a:cs typeface="+mj-cs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</p:spPr>
        <p:txBody>
          <a:bodyPr/>
          <a:lstStyle/>
          <a:p>
            <a:pPr eaLnBrk="1" hangingPunct="1"/>
            <a:r>
              <a:rPr lang="en-US" sz="2000" smtClean="0"/>
              <a:t>DBMS – database management system, contains a collection of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interrelated databases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e.g. Faculty database, student database, publications database</a:t>
            </a:r>
          </a:p>
          <a:p>
            <a:pPr eaLnBrk="1" hangingPunct="1"/>
            <a:r>
              <a:rPr lang="en-US" sz="2000" smtClean="0"/>
              <a:t>Each database contains a collection of tables and functions to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manage and access the data.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e.g. student_bio, student_graduation, student_parking</a:t>
            </a:r>
          </a:p>
          <a:p>
            <a:pPr eaLnBrk="1" hangingPunct="1"/>
            <a:r>
              <a:rPr lang="en-US" sz="2000" smtClean="0"/>
              <a:t>Each table contains columns and rows, with columns as attributes of data and rows as records. </a:t>
            </a:r>
          </a:p>
          <a:p>
            <a:pPr eaLnBrk="1" hangingPunct="1"/>
            <a:r>
              <a:rPr lang="en-US" sz="2000" smtClean="0"/>
              <a:t>Tables can be used to represent the relationships between or among multiple tables.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	</a:t>
            </a:r>
          </a:p>
          <a:p>
            <a:pPr eaLnBrk="1" hangingPunct="1">
              <a:buFont typeface="Arial" pitchFamily="34" charset="0"/>
              <a:buNone/>
            </a:pP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Relational Databases (2) </a:t>
            </a:r>
            <a:r>
              <a:rPr lang="en-US" sz="2000" dirty="0" smtClean="0">
                <a:cs typeface="+mj-cs"/>
              </a:rPr>
              <a:t>– </a:t>
            </a:r>
            <a:r>
              <a:rPr lang="en-US" sz="2000" i="1" dirty="0" err="1" smtClean="0">
                <a:cs typeface="+mj-cs"/>
              </a:rPr>
              <a:t>AllElectronics</a:t>
            </a:r>
            <a:r>
              <a:rPr lang="en-US" sz="2000" dirty="0" smtClean="0">
                <a:cs typeface="+mj-cs"/>
              </a:rPr>
              <a:t> store</a:t>
            </a:r>
            <a:endParaRPr lang="en-US" sz="2000" dirty="0">
              <a:cs typeface="+mj-cs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10800000">
            <a:off x="304800" y="1219200"/>
            <a:ext cx="4572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-1716087" y="3238500"/>
            <a:ext cx="4040188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4800" y="5257800"/>
            <a:ext cx="2438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514601" y="5029200"/>
            <a:ext cx="457200" cy="3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153988" y="2132013"/>
            <a:ext cx="457200" cy="317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-1790700" y="4075113"/>
            <a:ext cx="3887787" cy="158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3988" y="6019800"/>
            <a:ext cx="4646612" cy="7620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686301" y="5981700"/>
            <a:ext cx="228600" cy="317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1141413" y="3124200"/>
            <a:ext cx="4572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151607" y="4114006"/>
            <a:ext cx="1981200" cy="15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1413" y="5105400"/>
            <a:ext cx="24384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3466307" y="4990306"/>
            <a:ext cx="228600" cy="15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1525587" y="5256213"/>
            <a:ext cx="760413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05000" y="5637213"/>
            <a:ext cx="1752600" cy="158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334000" y="6629400"/>
            <a:ext cx="28956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7048501" y="5448300"/>
            <a:ext cx="2362200" cy="31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667000" y="4267200"/>
            <a:ext cx="55626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2552701" y="4152900"/>
            <a:ext cx="228600" cy="31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304007" y="4266406"/>
            <a:ext cx="1981200" cy="15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93813" y="5257800"/>
            <a:ext cx="24384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77825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Relational Databases (3)</a:t>
            </a:r>
            <a:endParaRPr lang="en-US" sz="3200" dirty="0">
              <a:cs typeface="+mj-cs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</p:spPr>
        <p:txBody>
          <a:bodyPr/>
          <a:lstStyle/>
          <a:p>
            <a:pPr eaLnBrk="1" hangingPunct="1"/>
            <a:r>
              <a:rPr lang="en-US" sz="2000" smtClean="0"/>
              <a:t>With a relational query language, e.g. SQL, we will be able to find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answers to questions such as: </a:t>
            </a:r>
          </a:p>
          <a:p>
            <a:pPr lvl="1" eaLnBrk="1" hangingPunct="1"/>
            <a:r>
              <a:rPr lang="en-US" sz="1600" smtClean="0"/>
              <a:t>How many items were sold last year?</a:t>
            </a:r>
          </a:p>
          <a:p>
            <a:pPr lvl="1" eaLnBrk="1" hangingPunct="1"/>
            <a:r>
              <a:rPr lang="en-US" sz="1600" smtClean="0"/>
              <a:t>Who has earned commissions higher than 10%?</a:t>
            </a:r>
          </a:p>
          <a:p>
            <a:pPr lvl="1" eaLnBrk="1" hangingPunct="1"/>
            <a:r>
              <a:rPr lang="en-US" sz="1600" smtClean="0"/>
              <a:t>What is the total sales of last month for Dell laptops?</a:t>
            </a:r>
          </a:p>
          <a:p>
            <a:pPr eaLnBrk="1" hangingPunct="1"/>
            <a:r>
              <a:rPr lang="en-US" sz="2000" smtClean="0"/>
              <a:t>When data mining is applied to relational databases, we can search for trends or data patterns. </a:t>
            </a:r>
          </a:p>
          <a:p>
            <a:pPr eaLnBrk="1" hangingPunct="1"/>
            <a:r>
              <a:rPr lang="en-US" sz="2000" smtClean="0"/>
              <a:t>Relational databases are one of the most commonly available and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rich information repositories, and thus are a major data form in our study.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	</a:t>
            </a:r>
          </a:p>
          <a:p>
            <a:pPr eaLnBrk="1" hangingPunct="1">
              <a:buFont typeface="Arial" pitchFamily="34" charset="0"/>
              <a:buNone/>
            </a:pP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Data Warehouses</a:t>
            </a:r>
            <a:endParaRPr lang="en-US" sz="3200" dirty="0">
              <a:cs typeface="+mj-cs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eaLnBrk="1" hangingPunct="1"/>
            <a:r>
              <a:rPr lang="en-US" sz="2000" smtClean="0"/>
              <a:t>A repository of information collected from multiple sources, stored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under a unified schema, and that usually resides at a single site. </a:t>
            </a:r>
          </a:p>
          <a:p>
            <a:pPr eaLnBrk="1" hangingPunct="1"/>
            <a:r>
              <a:rPr lang="en-US" sz="2000" smtClean="0"/>
              <a:t>Constructed via a process of data cleaning, data integration, data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transformation, data loading and periodic data refreshing. </a:t>
            </a:r>
          </a:p>
          <a:p>
            <a:pPr eaLnBrk="1" hangingPunct="1">
              <a:buFont typeface="Arial" pitchFamily="34" charset="0"/>
              <a:buNone/>
            </a:pPr>
            <a:endParaRPr lang="en-US" sz="2000" smtClean="0"/>
          </a:p>
          <a:p>
            <a:pPr eaLnBrk="1" hangingPunct="1"/>
            <a:endParaRPr lang="en-US" sz="20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124200"/>
            <a:ext cx="65119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3200" dirty="0" smtClean="0">
                <a:cs typeface="+mj-cs"/>
              </a:rPr>
              <a:t>Outline</a:t>
            </a:r>
            <a:endParaRPr lang="ko-KR" alt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1.1 Motivation: Why data mining?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1.2 What is data mining?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1.3 Data Mining: On what kind of data?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1.4 Data mining functionality: What kinds of Patterns Can Be Mined?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1.5 Are all the patterns interesting?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1.6 Classification of data mining systems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1.7 Data Mining Task Primitives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1.8 Integration of data mining system with a DB and DW System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tabLst>
                <a:tab pos="6178550" algn="l"/>
              </a:tabLst>
              <a:defRPr/>
            </a:pPr>
            <a:r>
              <a:rPr lang="en-US" dirty="0" smtClean="0">
                <a:cs typeface="+mn-cs"/>
              </a:rPr>
              <a:t>1.9 Major issues in data mining</a:t>
            </a:r>
            <a:endParaRPr lang="en-US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Data Warehouses (2)</a:t>
            </a:r>
            <a:endParaRPr lang="en-US" sz="3200" dirty="0">
              <a:cs typeface="+mj-cs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pPr eaLnBrk="1" hangingPunct="1"/>
            <a:r>
              <a:rPr lang="en-US" sz="2000" smtClean="0"/>
              <a:t>Data are organized around major subjects, e.g. customer, item, supplier and activity. </a:t>
            </a:r>
          </a:p>
          <a:p>
            <a:pPr eaLnBrk="1" hangingPunct="1"/>
            <a:r>
              <a:rPr lang="en-US" sz="2000" smtClean="0"/>
              <a:t>Provide information from a historical perspective (e.g. from the past 5 – 10 years)</a:t>
            </a:r>
          </a:p>
          <a:p>
            <a:pPr eaLnBrk="1" hangingPunct="1"/>
            <a:r>
              <a:rPr lang="en-US" sz="2000" smtClean="0"/>
              <a:t>Typically summarized to a higher level (e.g. a summary of the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/>
              <a:t>	transactions per item type for each store)</a:t>
            </a:r>
          </a:p>
          <a:p>
            <a:pPr eaLnBrk="1" hangingPunct="1"/>
            <a:r>
              <a:rPr lang="en-US" sz="2000" smtClean="0"/>
              <a:t>User can perform drill-down or roll-up operation to view the data at different degrees of summarization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917596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Data Warehouses (3)</a:t>
            </a:r>
            <a:endParaRPr lang="en-US" sz="3200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917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Transactional Databases</a:t>
            </a:r>
            <a:endParaRPr lang="en-US" sz="3200" dirty="0">
              <a:cs typeface="+mj-cs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/>
            <a:r>
              <a:rPr lang="en-US" sz="2000" smtClean="0"/>
              <a:t>Consists of a file where each record represents a transaction</a:t>
            </a:r>
          </a:p>
          <a:p>
            <a:pPr eaLnBrk="1" hangingPunct="1"/>
            <a:r>
              <a:rPr lang="en-US" sz="2000" smtClean="0"/>
              <a:t>A transaction typically includes a unique transaction ID and a list of the items making up the transaction.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Either stored in a flat file or unfolded into relational tables</a:t>
            </a:r>
          </a:p>
          <a:p>
            <a:pPr eaLnBrk="1" hangingPunct="1"/>
            <a:r>
              <a:rPr lang="en-US" sz="2000" smtClean="0"/>
              <a:t>Easy to identify items that are frequently sold together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667000"/>
            <a:ext cx="36576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DF1D7-E284-488D-8284-4AB73F086FE0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3425"/>
            <a:ext cx="8458200" cy="9429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1.4 Data </a:t>
            </a:r>
            <a:r>
              <a:rPr lang="en-US" sz="3200" dirty="0"/>
              <a:t>Mining </a:t>
            </a:r>
            <a:r>
              <a:rPr lang="en-US" sz="3200" dirty="0" smtClean="0"/>
              <a:t>Functionalities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- </a:t>
            </a:r>
            <a:r>
              <a:rPr lang="en-US" sz="2400" dirty="0" smtClean="0"/>
              <a:t>What kinds of patterns can be mined?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Concept/Class Description: Characterization and Discrimination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Data can be associated with classes or concepts.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800" smtClean="0"/>
              <a:t>E.g. classes of items – computers, printers, …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       concepts of customers – bigSpenders, budgetSpenders, …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800" smtClean="0"/>
              <a:t>How to describe these items or concepts?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Descriptions can be derived via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800" smtClean="0"/>
              <a:t>Data characterization – summarizing the general characteristics of a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target class of data. 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1400" smtClean="0"/>
              <a:t>E.g. summarizing the characteristics of customers who spend more than $1,000 a year </a:t>
            </a:r>
          </a:p>
          <a:p>
            <a:pPr lvl="3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400" smtClean="0"/>
              <a:t>	at</a:t>
            </a:r>
            <a:r>
              <a:rPr lang="en-US" sz="1400" i="1" smtClean="0"/>
              <a:t> AllElectronics</a:t>
            </a:r>
            <a:r>
              <a:rPr lang="en-US" sz="1400" smtClean="0"/>
              <a:t>. Result can be a general profile of the customers, such as 40 – 50 years old, employed, have excellent credit ratings.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D4A99-EECF-436B-B674-AD3268B035D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3425"/>
            <a:ext cx="8458200" cy="9429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1.4 Data </a:t>
            </a:r>
            <a:r>
              <a:rPr lang="en-US" sz="3200" dirty="0"/>
              <a:t>Mining </a:t>
            </a:r>
            <a:r>
              <a:rPr lang="en-US" sz="3200" dirty="0" smtClean="0"/>
              <a:t>Functionalities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- </a:t>
            </a:r>
            <a:r>
              <a:rPr lang="en-US" sz="2400" dirty="0" smtClean="0"/>
              <a:t>What kinds of patterns can be mined?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  <a:noFill/>
        </p:spPr>
        <p:txBody>
          <a:bodyPr lIns="92075" tIns="46038" rIns="92075" bIns="46038"/>
          <a:lstStyle/>
          <a:p>
            <a:pPr lvl="2" eaLnBrk="1" hangingPunct="1">
              <a:lnSpc>
                <a:spcPct val="120000"/>
              </a:lnSpc>
            </a:pPr>
            <a:r>
              <a:rPr lang="en-US" sz="1800" smtClean="0"/>
              <a:t>Data discrimination – comparing the target class with one or a set of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comparative classes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1400" smtClean="0"/>
              <a:t>E.g. Compare the general features of software products whole sales increase by 10% in the last year with those whose sales decrease by 30% during the same period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800" smtClean="0"/>
              <a:t>Or both of the above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Mining Frequent Patterns, Associations and 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smtClean="0"/>
              <a:t>	Correlations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Frequent itemset: a set of items that frequently appear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000" smtClean="0"/>
              <a:t>		together in a transactional data set (e.g. milk and bread)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Frequent subsequence: a pattern that customers tend to purchase product A, followed by a purchase of product B</a:t>
            </a:r>
          </a:p>
          <a:p>
            <a:pPr lvl="1" eaLnBrk="1" hangingPunct="1">
              <a:lnSpc>
                <a:spcPct val="120000"/>
              </a:lnSpc>
            </a:pPr>
            <a:endParaRPr lang="en-US" sz="2400" smtClean="0"/>
          </a:p>
          <a:p>
            <a:pPr eaLnBrk="1" hangingPunct="1">
              <a:lnSpc>
                <a:spcPct val="120000"/>
              </a:lnSpc>
            </a:pPr>
            <a:endParaRPr 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496BD-0E8C-4D52-B880-74FCB4EBF945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3425"/>
            <a:ext cx="8458200" cy="9429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1.4 Data </a:t>
            </a:r>
            <a:r>
              <a:rPr lang="en-US" sz="3200" dirty="0"/>
              <a:t>Mining </a:t>
            </a:r>
            <a:r>
              <a:rPr lang="en-US" sz="3200" dirty="0" smtClean="0"/>
              <a:t>Functionalities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- </a:t>
            </a:r>
            <a:r>
              <a:rPr lang="en-US" sz="2400" dirty="0" smtClean="0"/>
              <a:t>What kinds of patterns can be mined?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  <a:noFill/>
        </p:spPr>
        <p:txBody>
          <a:bodyPr lIns="92075" tIns="46038" rIns="92075" bIns="46038"/>
          <a:lstStyle/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Association Analysis: find frequent patterns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E.g. a sample analysis result – an association rule: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600" smtClean="0"/>
              <a:t>	buys(X, “computer”) =&gt; buys(X, “software”) [support = 1%, confidence = 50%]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600" smtClean="0"/>
              <a:t>    (if a customer buys a computer, there is a 50% chance that she will buy software. 1% of all of the transactions under analysis showed that computer and software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600" smtClean="0"/>
              <a:t>	are purchased together. 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Associations rules are discarded as uninteresting if they do not satisfy both a minimum support threshold and a minimum confidence threshold.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Correlation Analysis: additional analysis to find statistical correlations between associated pairs</a:t>
            </a:r>
          </a:p>
          <a:p>
            <a:pPr lvl="1" eaLnBrk="1" hangingPunct="1">
              <a:lnSpc>
                <a:spcPct val="120000"/>
              </a:lnSpc>
            </a:pPr>
            <a:endParaRPr lang="en-US" sz="2400" smtClean="0"/>
          </a:p>
          <a:p>
            <a:pPr eaLnBrk="1" hangingPunct="1">
              <a:lnSpc>
                <a:spcPct val="120000"/>
              </a:lnSpc>
            </a:pPr>
            <a:endParaRPr 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ECE88-3820-46FF-A83A-B2812887D851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3425"/>
            <a:ext cx="8458200" cy="9429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1.4 Data </a:t>
            </a:r>
            <a:r>
              <a:rPr lang="en-US" sz="3200" dirty="0"/>
              <a:t>Mining </a:t>
            </a:r>
            <a:r>
              <a:rPr lang="en-US" sz="3200" dirty="0" smtClean="0"/>
              <a:t>Functionalities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- </a:t>
            </a:r>
            <a:r>
              <a:rPr lang="en-US" sz="2400" dirty="0" smtClean="0"/>
              <a:t>What kinds of patterns can be mined?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Classification and Prediction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Classification </a:t>
            </a:r>
            <a:endParaRPr lang="en-US" sz="1600" smtClean="0"/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The process of finding a model that describes and distinguishes the data classes or concepts, for the purpose of being able to use the model to predict the class of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600" smtClean="0"/>
              <a:t>	objects whose class label is unknown.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The derived model is based on the analysis of a set of training data (data objects whose class label is known).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The model can be represented in </a:t>
            </a:r>
            <a:r>
              <a:rPr lang="en-US" sz="1600" i="1" smtClean="0"/>
              <a:t>classification (IF-THEN) rules, </a:t>
            </a:r>
            <a:r>
              <a:rPr lang="en-US" sz="1600" smtClean="0"/>
              <a:t>decision trees,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600" smtClean="0"/>
              <a:t>	</a:t>
            </a:r>
            <a:r>
              <a:rPr lang="en-US" sz="1600" i="1" smtClean="0"/>
              <a:t>neural networks, </a:t>
            </a:r>
            <a:r>
              <a:rPr lang="en-US" sz="1600" smtClean="0"/>
              <a:t>etc. 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Prediction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smtClean="0"/>
              <a:t>Predict missing or unavailable numerical data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7C7CD-EA3F-407B-912E-8D02342C126F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3425"/>
            <a:ext cx="8458200" cy="9429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1.4 Data </a:t>
            </a:r>
            <a:r>
              <a:rPr lang="en-US" sz="3200" dirty="0"/>
              <a:t>Mining </a:t>
            </a:r>
            <a:r>
              <a:rPr lang="en-US" sz="3200" dirty="0" smtClean="0"/>
              <a:t>Functionalities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- </a:t>
            </a:r>
            <a:r>
              <a:rPr lang="en-US" sz="2400" dirty="0" smtClean="0"/>
              <a:t>What kinds of patterns can be mined?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/>
          </a:p>
        </p:txBody>
      </p:sp>
      <p:pic>
        <p:nvPicPr>
          <p:cNvPr id="297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905000"/>
            <a:ext cx="8229600" cy="452596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C8800-E07B-452B-B15C-BBFFDE20CD47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4505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31800"/>
            <a:ext cx="7543800" cy="635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/>
              <a:t>Data Mining Functionalities (2)</a:t>
            </a:r>
          </a:p>
        </p:txBody>
      </p:sp>
      <p:sp>
        <p:nvSpPr>
          <p:cNvPr id="3072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2286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400" smtClean="0"/>
              <a:t>Cluster Analysis</a:t>
            </a:r>
          </a:p>
          <a:p>
            <a:pPr lvl="1" eaLnBrk="1" hangingPunct="1"/>
            <a:r>
              <a:rPr lang="en-US" sz="2000" smtClean="0"/>
              <a:t>Class label is unknown: group data to form new classes</a:t>
            </a:r>
          </a:p>
          <a:p>
            <a:pPr lvl="1" eaLnBrk="1" hangingPunct="1"/>
            <a:r>
              <a:rPr lang="en-US" sz="2000" smtClean="0"/>
              <a:t>Clusters of objects  are formed based on the principle of </a:t>
            </a:r>
            <a:r>
              <a:rPr lang="en-US" sz="2000" i="1" smtClean="0"/>
              <a:t>maximizing intra-class similarity &amp; minimizing interclass similarity</a:t>
            </a:r>
          </a:p>
          <a:p>
            <a:pPr lvl="2" eaLnBrk="1" hangingPunct="1"/>
            <a:r>
              <a:rPr lang="en-US" sz="1600" smtClean="0"/>
              <a:t>E.g. Identify homogeneous subpopulations of customers. These clusters may </a:t>
            </a:r>
          </a:p>
          <a:p>
            <a:pPr lvl="2" eaLnBrk="1" hangingPunct="1">
              <a:buFont typeface="Arial" pitchFamily="34" charset="0"/>
              <a:buNone/>
            </a:pPr>
            <a:r>
              <a:rPr lang="en-US" sz="1600" smtClean="0"/>
              <a:t>	represent individual target groups for marketing.</a:t>
            </a:r>
          </a:p>
        </p:txBody>
      </p:sp>
      <p:pic>
        <p:nvPicPr>
          <p:cNvPr id="307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581400"/>
            <a:ext cx="54864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37783-6C45-4858-9AAF-05C862106A68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4505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31800"/>
            <a:ext cx="7543800" cy="635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/>
              <a:t>Data Mining Functionalities (2)</a:t>
            </a:r>
          </a:p>
        </p:txBody>
      </p:sp>
      <p:sp>
        <p:nvSpPr>
          <p:cNvPr id="317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3581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400" smtClean="0"/>
              <a:t>Outlier Analysis</a:t>
            </a:r>
          </a:p>
          <a:p>
            <a:pPr lvl="1" eaLnBrk="1" hangingPunct="1"/>
            <a:r>
              <a:rPr lang="en-US" sz="2000" smtClean="0"/>
              <a:t>Data that do no comply with the general behavior or model. </a:t>
            </a:r>
          </a:p>
          <a:p>
            <a:pPr lvl="1" eaLnBrk="1" hangingPunct="1"/>
            <a:r>
              <a:rPr lang="en-US" sz="2000" smtClean="0"/>
              <a:t>Outliers are usually discarded as noise or exceptions. </a:t>
            </a:r>
          </a:p>
          <a:p>
            <a:pPr lvl="1" eaLnBrk="1" hangingPunct="1"/>
            <a:r>
              <a:rPr lang="en-US" sz="2000" smtClean="0"/>
              <a:t>Useful for fraud detection. </a:t>
            </a:r>
          </a:p>
          <a:p>
            <a:pPr lvl="2" eaLnBrk="1" hangingPunct="1"/>
            <a:r>
              <a:rPr lang="en-US" sz="1600" smtClean="0"/>
              <a:t>E.g. Detect purchases of extremely large amounts</a:t>
            </a:r>
          </a:p>
          <a:p>
            <a:pPr eaLnBrk="1" hangingPunct="1"/>
            <a:r>
              <a:rPr lang="en-US" sz="2400" smtClean="0"/>
              <a:t>Evolution Analysis</a:t>
            </a:r>
          </a:p>
          <a:p>
            <a:pPr lvl="1" eaLnBrk="1" hangingPunct="1"/>
            <a:r>
              <a:rPr lang="en-US" sz="2000" smtClean="0"/>
              <a:t>Describes and models regularities or trends for objects whose 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sz="2000" smtClean="0"/>
              <a:t>	behavior changes over time.</a:t>
            </a:r>
          </a:p>
          <a:p>
            <a:pPr lvl="2" eaLnBrk="1" hangingPunct="1"/>
            <a:r>
              <a:rPr lang="en-US" sz="1600" smtClean="0"/>
              <a:t>E.g. Identify stock evolution regularities for overall stocks and for the stocks of </a:t>
            </a:r>
          </a:p>
          <a:p>
            <a:pPr lvl="2" eaLnBrk="1" hangingPunct="1">
              <a:buFont typeface="Arial" pitchFamily="34" charset="0"/>
              <a:buNone/>
            </a:pPr>
            <a:r>
              <a:rPr lang="en-US" sz="1600" smtClean="0"/>
              <a:t>	particular companies.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1.1 Why Data Mining?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800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The Explosive Growth of Data: from terabytes(1000</a:t>
            </a:r>
            <a:r>
              <a:rPr lang="en-US" sz="2000" baseline="30000" dirty="0" smtClean="0">
                <a:cs typeface="+mn-cs"/>
              </a:rPr>
              <a:t>4</a:t>
            </a:r>
            <a:r>
              <a:rPr lang="en-US" sz="2000" dirty="0" smtClean="0">
                <a:cs typeface="+mn-cs"/>
              </a:rPr>
              <a:t>) to </a:t>
            </a:r>
            <a:r>
              <a:rPr lang="en-US" sz="2000" dirty="0" err="1" smtClean="0">
                <a:cs typeface="+mn-cs"/>
              </a:rPr>
              <a:t>yottabytes</a:t>
            </a:r>
            <a:r>
              <a:rPr lang="en-US" sz="2000" dirty="0" smtClean="0">
                <a:cs typeface="+mn-cs"/>
              </a:rPr>
              <a:t>(1000</a:t>
            </a:r>
            <a:r>
              <a:rPr lang="en-US" sz="2000" baseline="30000" dirty="0" smtClean="0">
                <a:cs typeface="+mn-cs"/>
              </a:rPr>
              <a:t>8</a:t>
            </a:r>
            <a:r>
              <a:rPr lang="en-US" sz="2000" dirty="0" smtClean="0">
                <a:cs typeface="+mn-cs"/>
              </a:rPr>
              <a:t>)</a:t>
            </a:r>
          </a:p>
          <a:p>
            <a:pPr lvl="1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Data collection and data availability</a:t>
            </a:r>
          </a:p>
          <a:p>
            <a:pPr lvl="2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Automated data collection tools, database systems, web</a:t>
            </a:r>
          </a:p>
          <a:p>
            <a:pPr lvl="1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Major sources of abundant data</a:t>
            </a:r>
          </a:p>
          <a:p>
            <a:pPr lvl="2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Business: Web, e-commerce, transactions, stocks, … </a:t>
            </a:r>
          </a:p>
          <a:p>
            <a:pPr lvl="2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Science: bioinformatics, scientific simulation, medical research … </a:t>
            </a:r>
          </a:p>
          <a:p>
            <a:pPr lvl="2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Society and everyone: news, digital cameras, …   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Data rich but information poor!</a:t>
            </a:r>
          </a:p>
          <a:p>
            <a:pPr lvl="1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1600" dirty="0" smtClean="0">
                <a:cs typeface="+mn-cs"/>
              </a:rPr>
              <a:t>What does those data mean?</a:t>
            </a:r>
          </a:p>
          <a:p>
            <a:pPr lvl="1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1600" dirty="0" smtClean="0">
                <a:cs typeface="+mn-cs"/>
              </a:rPr>
              <a:t>How to analyze data?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 smtClean="0">
                <a:cs typeface="+mn-cs"/>
              </a:rPr>
              <a:t>Data mining </a:t>
            </a:r>
            <a:r>
              <a:rPr lang="en-US" sz="2000" dirty="0" smtClean="0">
                <a:cs typeface="Tahoma" pitchFamily="34" charset="0"/>
              </a:rPr>
              <a:t>— </a:t>
            </a:r>
            <a:r>
              <a:rPr lang="en-US" sz="2000" dirty="0" smtClean="0">
                <a:cs typeface="+mn-cs"/>
              </a:rPr>
              <a:t>Automated analysis of massive data sets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EFA82-0A3B-4EFC-9BA3-8503F3707ED3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4350"/>
            <a:ext cx="9372600" cy="70485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1.5 Are </a:t>
            </a:r>
            <a:r>
              <a:rPr lang="en-US" sz="3200" dirty="0"/>
              <a:t>All </a:t>
            </a:r>
            <a:r>
              <a:rPr lang="en-US" sz="3200" dirty="0" smtClean="0"/>
              <a:t>of the Patterns Interesting?</a:t>
            </a:r>
            <a:endParaRPr lang="en-US" sz="3200" b="0" dirty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Data mining may generate thousands of patterns: Not all of them </a:t>
            </a:r>
          </a:p>
          <a:p>
            <a:pPr eaLnBrk="1" hangingPunct="1">
              <a:lnSpc>
                <a:spcPct val="130000"/>
              </a:lnSpc>
              <a:buFont typeface="Arial" pitchFamily="34" charset="0"/>
              <a:buNone/>
            </a:pPr>
            <a:r>
              <a:rPr lang="en-US" sz="2000" smtClean="0"/>
              <a:t>	are interesting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A pattern is </a:t>
            </a:r>
            <a:r>
              <a:rPr lang="en-US" sz="2000" smtClean="0">
                <a:solidFill>
                  <a:srgbClr val="0070C0"/>
                </a:solidFill>
              </a:rPr>
              <a:t>interesting</a:t>
            </a:r>
            <a:r>
              <a:rPr lang="en-US" sz="2000" smtClean="0"/>
              <a:t> if it is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>
                <a:solidFill>
                  <a:srgbClr val="0070C0"/>
                </a:solidFill>
              </a:rPr>
              <a:t>easily understood </a:t>
            </a:r>
            <a:r>
              <a:rPr lang="en-US" sz="1800" smtClean="0"/>
              <a:t>by humans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>
                <a:solidFill>
                  <a:srgbClr val="0070C0"/>
                </a:solidFill>
              </a:rPr>
              <a:t>valid</a:t>
            </a:r>
            <a:r>
              <a:rPr lang="en-US" sz="1800" smtClean="0">
                <a:solidFill>
                  <a:schemeClr val="hlink"/>
                </a:solidFill>
              </a:rPr>
              <a:t> </a:t>
            </a:r>
            <a:r>
              <a:rPr lang="en-US" sz="1800" smtClean="0"/>
              <a:t>on new</a:t>
            </a:r>
            <a:r>
              <a:rPr lang="en-US" sz="1800" u="sng" smtClean="0"/>
              <a:t> </a:t>
            </a:r>
            <a:r>
              <a:rPr lang="en-US" sz="1800" smtClean="0"/>
              <a:t>or test data with some degree of certainty,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>
                <a:solidFill>
                  <a:srgbClr val="0070C0"/>
                </a:solidFill>
              </a:rPr>
              <a:t>potentially useful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>
                <a:solidFill>
                  <a:srgbClr val="0070C0"/>
                </a:solidFill>
              </a:rPr>
              <a:t>novel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>
                <a:solidFill>
                  <a:srgbClr val="0070C0"/>
                </a:solidFill>
              </a:rPr>
              <a:t>validates some hypothesis </a:t>
            </a:r>
            <a:r>
              <a:rPr lang="en-US" sz="1800" smtClean="0"/>
              <a:t>that a user seeks to confirm 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An interesting measure represents </a:t>
            </a:r>
            <a:r>
              <a:rPr lang="en-US" sz="2000" i="1" smtClean="0">
                <a:solidFill>
                  <a:schemeClr val="accent2"/>
                </a:solidFill>
              </a:rPr>
              <a:t>knowledge </a:t>
            </a:r>
            <a:r>
              <a:rPr lang="en-US" sz="2000" smtClean="0"/>
              <a:t>!  </a:t>
            </a: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2C160-7017-4BE5-9C9E-D30D284B88F2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4350"/>
            <a:ext cx="9372600" cy="70485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1.5 Are </a:t>
            </a:r>
            <a:r>
              <a:rPr lang="en-US" sz="3200" dirty="0"/>
              <a:t>All </a:t>
            </a:r>
            <a:r>
              <a:rPr lang="en-US" sz="3200" dirty="0" smtClean="0"/>
              <a:t>of the Patterns Interesting?</a:t>
            </a:r>
            <a:endParaRPr lang="en-US" sz="3200" b="0" dirty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Objective measures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Based on </a:t>
            </a:r>
            <a:r>
              <a:rPr lang="en-US" sz="1800" smtClean="0">
                <a:solidFill>
                  <a:srgbClr val="0070C0"/>
                </a:solidFill>
              </a:rPr>
              <a:t>statistics and structures of patterns</a:t>
            </a:r>
            <a:r>
              <a:rPr lang="en-US" sz="1800" smtClean="0"/>
              <a:t>, e.g., support, confidence, etc. (Rules that do not satisfy a threshold are considered uninteresting.)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Subjective measures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Reflect the </a:t>
            </a:r>
            <a:r>
              <a:rPr lang="en-US" sz="1800" smtClean="0">
                <a:solidFill>
                  <a:srgbClr val="0070C0"/>
                </a:solidFill>
              </a:rPr>
              <a:t>needs and interests </a:t>
            </a:r>
            <a:r>
              <a:rPr lang="en-US" sz="1800" smtClean="0"/>
              <a:t>of a particular user.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smtClean="0"/>
              <a:t>E.g. A marketing manager is only interested in characteristics of customers who shop </a:t>
            </a:r>
          </a:p>
          <a:p>
            <a:pPr lvl="2" eaLnBrk="1" hangingPunct="1">
              <a:lnSpc>
                <a:spcPct val="130000"/>
              </a:lnSpc>
              <a:buFont typeface="Arial" pitchFamily="34" charset="0"/>
              <a:buNone/>
            </a:pPr>
            <a:r>
              <a:rPr lang="en-US" sz="1400" smtClean="0"/>
              <a:t>	frequently.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Based on </a:t>
            </a:r>
            <a:r>
              <a:rPr lang="en-US" sz="1800" smtClean="0">
                <a:solidFill>
                  <a:srgbClr val="0070C0"/>
                </a:solidFill>
              </a:rPr>
              <a:t>user’s belief </a:t>
            </a:r>
            <a:r>
              <a:rPr lang="en-US" sz="1800" smtClean="0"/>
              <a:t>in the data.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smtClean="0"/>
              <a:t> e.g., Patterns are interesting if they are unexpected, or can be used for strategic planning, etc</a:t>
            </a:r>
          </a:p>
          <a:p>
            <a:pPr eaLnBrk="1" hangingPunct="1">
              <a:lnSpc>
                <a:spcPct val="130000"/>
              </a:lnSpc>
            </a:pPr>
            <a:r>
              <a:rPr lang="en-US" sz="2200" smtClean="0"/>
              <a:t>Objective and subjective measures need to be combined.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71AE8-61F6-467B-9F89-8263AF5F0E3C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6858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1.5 Are All of the Patterns Interesting?</a:t>
            </a:r>
            <a:endParaRPr lang="en-US" sz="2800" b="0" dirty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Find </a:t>
            </a:r>
            <a:r>
              <a:rPr lang="en-US" sz="2000" smtClean="0">
                <a:solidFill>
                  <a:srgbClr val="0070C0"/>
                </a:solidFill>
              </a:rPr>
              <a:t>all</a:t>
            </a:r>
            <a:r>
              <a:rPr lang="en-US" sz="2000" smtClean="0"/>
              <a:t> the interesting patterns: </a:t>
            </a:r>
            <a:r>
              <a:rPr lang="en-US" sz="2000" smtClean="0">
                <a:solidFill>
                  <a:srgbClr val="0070C0"/>
                </a:solidFill>
              </a:rPr>
              <a:t>Completeness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Unrealistic and inefficient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User-provided constraints and interestingness measures should be used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Search for </a:t>
            </a:r>
            <a:r>
              <a:rPr lang="en-US" sz="2000" smtClean="0">
                <a:solidFill>
                  <a:srgbClr val="0070C0"/>
                </a:solidFill>
              </a:rPr>
              <a:t>only</a:t>
            </a:r>
            <a:r>
              <a:rPr lang="en-US" sz="2000" smtClean="0"/>
              <a:t> interesting patterns: An optimization problem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Highly desirable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No need to search through the generated patterns to identify truly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interesting ones.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Measures can be used to rank the discovered patterns according their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interestingness.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8804"/>
            <a:ext cx="9448800" cy="917596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1.6 Classification of data mining systems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grpSp>
        <p:nvGrpSpPr>
          <p:cNvPr id="35843" name="Group 29"/>
          <p:cNvGrpSpPr>
            <a:grpSpLocks/>
          </p:cNvGrpSpPr>
          <p:nvPr/>
        </p:nvGrpSpPr>
        <p:grpSpPr bwMode="auto">
          <a:xfrm>
            <a:off x="982663" y="2057400"/>
            <a:ext cx="5334000" cy="3429000"/>
            <a:chOff x="192" y="1152"/>
            <a:chExt cx="4512" cy="2640"/>
          </a:xfrm>
        </p:grpSpPr>
        <p:sp>
          <p:nvSpPr>
            <p:cNvPr id="35845" name="Oval 19"/>
            <p:cNvSpPr>
              <a:spLocks noChangeArrowheads="1"/>
            </p:cNvSpPr>
            <p:nvPr/>
          </p:nvSpPr>
          <p:spPr bwMode="auto">
            <a:xfrm>
              <a:off x="2160" y="2160"/>
              <a:ext cx="1440" cy="67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Data Mining</a:t>
              </a:r>
            </a:p>
          </p:txBody>
        </p:sp>
        <p:sp>
          <p:nvSpPr>
            <p:cNvPr id="35846" name="Line 13"/>
            <p:cNvSpPr>
              <a:spLocks noChangeShapeType="1"/>
            </p:cNvSpPr>
            <p:nvPr/>
          </p:nvSpPr>
          <p:spPr bwMode="auto">
            <a:xfrm>
              <a:off x="1488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47" name="Line 14"/>
            <p:cNvSpPr>
              <a:spLocks noChangeShapeType="1"/>
            </p:cNvSpPr>
            <p:nvPr/>
          </p:nvSpPr>
          <p:spPr bwMode="auto">
            <a:xfrm>
              <a:off x="1824" y="1680"/>
              <a:ext cx="81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48" name="Line 15"/>
            <p:cNvSpPr>
              <a:spLocks noChangeShapeType="1"/>
            </p:cNvSpPr>
            <p:nvPr/>
          </p:nvSpPr>
          <p:spPr bwMode="auto">
            <a:xfrm flipH="1">
              <a:off x="3072" y="1680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49" name="Line 16"/>
            <p:cNvSpPr>
              <a:spLocks noChangeShapeType="1"/>
            </p:cNvSpPr>
            <p:nvPr/>
          </p:nvSpPr>
          <p:spPr bwMode="auto">
            <a:xfrm flipH="1">
              <a:off x="3600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0" name="Line 1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864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1" name="Line 18"/>
            <p:cNvSpPr>
              <a:spLocks noChangeShapeType="1"/>
            </p:cNvSpPr>
            <p:nvPr/>
          </p:nvSpPr>
          <p:spPr bwMode="auto">
            <a:xfrm flipV="1">
              <a:off x="1536" y="2784"/>
              <a:ext cx="100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2" name="Oval 21"/>
            <p:cNvSpPr>
              <a:spLocks noChangeArrowheads="1"/>
            </p:cNvSpPr>
            <p:nvPr/>
          </p:nvSpPr>
          <p:spPr bwMode="auto">
            <a:xfrm>
              <a:off x="1056" y="1152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Database </a:t>
              </a:r>
            </a:p>
            <a:p>
              <a:pPr algn="ctr"/>
              <a:r>
                <a:rPr lang="en-US"/>
                <a:t>Technology</a:t>
              </a:r>
            </a:p>
          </p:txBody>
        </p:sp>
        <p:sp>
          <p:nvSpPr>
            <p:cNvPr id="35853" name="Oval 22"/>
            <p:cNvSpPr>
              <a:spLocks noChangeArrowheads="1"/>
            </p:cNvSpPr>
            <p:nvPr/>
          </p:nvSpPr>
          <p:spPr bwMode="auto">
            <a:xfrm>
              <a:off x="3216" y="1200"/>
              <a:ext cx="1296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Statistics</a:t>
              </a:r>
            </a:p>
          </p:txBody>
        </p:sp>
        <p:sp>
          <p:nvSpPr>
            <p:cNvPr id="35854" name="Oval 23"/>
            <p:cNvSpPr>
              <a:spLocks noChangeArrowheads="1"/>
            </p:cNvSpPr>
            <p:nvPr/>
          </p:nvSpPr>
          <p:spPr bwMode="auto">
            <a:xfrm>
              <a:off x="192" y="2208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Information</a:t>
              </a:r>
            </a:p>
            <a:p>
              <a:pPr algn="ctr"/>
              <a:r>
                <a:rPr lang="en-US"/>
                <a:t>Science</a:t>
              </a:r>
            </a:p>
          </p:txBody>
        </p:sp>
        <p:sp>
          <p:nvSpPr>
            <p:cNvPr id="35855" name="Oval 26"/>
            <p:cNvSpPr>
              <a:spLocks noChangeArrowheads="1"/>
            </p:cNvSpPr>
            <p:nvPr/>
          </p:nvSpPr>
          <p:spPr bwMode="auto">
            <a:xfrm>
              <a:off x="3408" y="3264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Other</a:t>
              </a:r>
            </a:p>
            <a:p>
              <a:pPr algn="ctr"/>
              <a:r>
                <a:rPr lang="en-US"/>
                <a:t>Disciplines</a:t>
              </a:r>
            </a:p>
          </p:txBody>
        </p:sp>
        <p:sp>
          <p:nvSpPr>
            <p:cNvPr id="35856" name="Oval 27"/>
            <p:cNvSpPr>
              <a:spLocks noChangeArrowheads="1"/>
            </p:cNvSpPr>
            <p:nvPr/>
          </p:nvSpPr>
          <p:spPr bwMode="auto">
            <a:xfrm>
              <a:off x="624" y="3216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/>
                <a:t>Visualization</a:t>
              </a:r>
            </a:p>
          </p:txBody>
        </p:sp>
      </p:grpSp>
      <p:sp>
        <p:nvSpPr>
          <p:cNvPr id="35844" name="Oval 23"/>
          <p:cNvSpPr>
            <a:spLocks noChangeArrowheads="1"/>
          </p:cNvSpPr>
          <p:nvPr/>
        </p:nvSpPr>
        <p:spPr bwMode="auto">
          <a:xfrm>
            <a:off x="5783263" y="3352800"/>
            <a:ext cx="1531937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Machine</a:t>
            </a:r>
          </a:p>
          <a:p>
            <a:pPr algn="ctr"/>
            <a:r>
              <a:rPr lang="en-US"/>
              <a:t>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8804"/>
            <a:ext cx="9448800" cy="917596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1.6 Classification of data mining systems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1800" b="1" smtClean="0"/>
              <a:t>Database</a:t>
            </a:r>
            <a:endParaRPr lang="en-US" sz="1800" smtClean="0"/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Relational, data warehouse, transactional, stream, object-oriented/relational, active, spatial, time-series, text, multi-media, heterogeneous, legacy, WWW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b="1" smtClean="0"/>
              <a:t>Knowledge</a:t>
            </a:r>
            <a:endParaRPr lang="en-US" sz="1800" smtClean="0"/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Characterization, discrimination, association, classification, clustering, trend/deviation, outlier analysis, etc.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Multiple/integrated functions and mining at multiple levels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b="1" smtClean="0"/>
              <a:t>Techniques utilized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Database-oriented, data warehouse (OLAP), machine learning, statistics,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visualization, etc.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b="1" smtClean="0"/>
              <a:t>Applications adapted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Retail, telecommunication, banking, fraud analysis, bio-data mining, stock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1800" smtClean="0"/>
              <a:t>	market analysis, text mining, Web mining, etc.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21864-E1E6-4818-A92F-BF31D0A6F3CB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9067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1.7 Data Mining Task Primitives</a:t>
            </a:r>
            <a:endParaRPr lang="en-US" sz="2400" dirty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915400" cy="5105400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en-US" sz="2400" smtClean="0"/>
              <a:t>How to construct a data mining query?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The primitives allow the user to interactively communicate with </a:t>
            </a:r>
          </a:p>
          <a:p>
            <a:pPr lvl="1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2000" smtClean="0"/>
              <a:t>	the data mining system during discovery to direct the mining </a:t>
            </a:r>
          </a:p>
          <a:p>
            <a:pPr lvl="1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2000" smtClean="0"/>
              <a:t> 	process, or examine the findings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4F681-DCE7-427F-A503-0D7EC9459BDE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9067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1.7 Data Mining Task Primitives</a:t>
            </a:r>
            <a:endParaRPr lang="en-US" sz="2400" dirty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915400" cy="5105400"/>
          </a:xfrm>
        </p:spPr>
        <p:txBody>
          <a:bodyPr/>
          <a:lstStyle/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The primitives specify:</a:t>
            </a:r>
          </a:p>
          <a:p>
            <a:pPr lvl="1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2000" smtClean="0"/>
              <a:t>	</a:t>
            </a:r>
            <a:r>
              <a:rPr lang="en-US" sz="1800" smtClean="0"/>
              <a:t>(1)  The set of task-relevant data – which portion of the database to be used</a:t>
            </a:r>
          </a:p>
          <a:p>
            <a:pPr lvl="3" eaLnBrk="1" hangingPunct="1">
              <a:lnSpc>
                <a:spcPct val="180000"/>
              </a:lnSpc>
            </a:pPr>
            <a:r>
              <a:rPr lang="en-US" sz="1400" smtClean="0"/>
              <a:t>Database or data warehouse name</a:t>
            </a:r>
          </a:p>
          <a:p>
            <a:pPr lvl="3" eaLnBrk="1" hangingPunct="1">
              <a:lnSpc>
                <a:spcPct val="180000"/>
              </a:lnSpc>
            </a:pPr>
            <a:r>
              <a:rPr lang="en-US" sz="1400" smtClean="0"/>
              <a:t>Database tables or data warehouse cubes</a:t>
            </a:r>
          </a:p>
          <a:p>
            <a:pPr lvl="3" eaLnBrk="1" hangingPunct="1">
              <a:lnSpc>
                <a:spcPct val="180000"/>
              </a:lnSpc>
            </a:pPr>
            <a:r>
              <a:rPr lang="en-US" sz="1400" smtClean="0"/>
              <a:t>Condition for data selection</a:t>
            </a:r>
          </a:p>
          <a:p>
            <a:pPr lvl="3" eaLnBrk="1" hangingPunct="1">
              <a:lnSpc>
                <a:spcPct val="180000"/>
              </a:lnSpc>
            </a:pPr>
            <a:r>
              <a:rPr lang="en-US" sz="1400" smtClean="0"/>
              <a:t>Relevant attributes or dimensions</a:t>
            </a:r>
          </a:p>
          <a:p>
            <a:pPr lvl="3" eaLnBrk="1" hangingPunct="1">
              <a:lnSpc>
                <a:spcPct val="180000"/>
              </a:lnSpc>
            </a:pPr>
            <a:r>
              <a:rPr lang="en-US" sz="1400" smtClean="0"/>
              <a:t>Data grouping criteria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1A107-8559-4AAB-9382-8CE81AA575CB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9067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1.7 Data Mining Task Primitives</a:t>
            </a:r>
            <a:endParaRPr lang="en-US" sz="2400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915400" cy="5105400"/>
          </a:xfrm>
        </p:spPr>
        <p:txBody>
          <a:bodyPr/>
          <a:lstStyle/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The primitives specify: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(2) The kind of knowledge to be mined – what DB functions to be performed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Characterization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Discrimination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Association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Classification/prediction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Clustering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Outlier analysis</a:t>
            </a:r>
          </a:p>
          <a:p>
            <a:pPr lvl="3" eaLnBrk="1" hangingPunct="1">
              <a:lnSpc>
                <a:spcPct val="140000"/>
              </a:lnSpc>
            </a:pPr>
            <a:r>
              <a:rPr lang="en-US" sz="1400" smtClean="0"/>
              <a:t>Other data mining tasks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0957D-87B7-43BC-B711-027FBE1894B7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9067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1.7 Data Mining Task Primitives</a:t>
            </a:r>
            <a:endParaRPr lang="en-US" sz="2400" dirty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5105400"/>
          </a:xfrm>
        </p:spPr>
        <p:txBody>
          <a:bodyPr/>
          <a:lstStyle/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(3) The background knowledge to be used – what domain knowledge, 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	concept hierarchies, etc. 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(4) Interestingness measures and thresholds – support, confidence, etc. 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(5) Visualization methods – what form to display the result, e.g. rules, 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r>
              <a:rPr lang="en-US" sz="1800" smtClean="0"/>
              <a:t>	tables, charts, graphs, …</a:t>
            </a:r>
          </a:p>
          <a:p>
            <a:pPr lvl="2" eaLnBrk="1" hangingPunct="1">
              <a:lnSpc>
                <a:spcPct val="170000"/>
              </a:lnSpc>
              <a:buFont typeface="Arial" pitchFamily="34" charset="0"/>
              <a:buNone/>
            </a:pPr>
            <a:endParaRPr lang="en-US" sz="1800" smtClean="0"/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514600"/>
            <a:ext cx="38798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9EB1B-3A4B-4592-9602-DB37A56B653C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8938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DMQL – Data Mining Query Language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Designed to incorporate these primitives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Allow user to interact with DM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Providing a </a:t>
            </a:r>
            <a:r>
              <a:rPr lang="en-US" sz="2000" smtClean="0">
                <a:solidFill>
                  <a:srgbClr val="0070C0"/>
                </a:solidFill>
              </a:rPr>
              <a:t>standardized language </a:t>
            </a:r>
            <a:r>
              <a:rPr lang="en-US" sz="2000" smtClean="0"/>
              <a:t>like SQL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2400" y="381000"/>
            <a:ext cx="906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atinLnBrk="1">
              <a:defRPr/>
            </a:pPr>
            <a:r>
              <a:rPr lang="en-US" sz="3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맑은 고딕"/>
              </a:rPr>
              <a:t>1.7 Data Mining Task Primitives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맑은 고딕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91759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Evolution of Database Technology</a:t>
            </a:r>
            <a:endParaRPr lang="en-US" sz="3200" dirty="0">
              <a:cs typeface="+mj-cs"/>
            </a:endParaRPr>
          </a:p>
        </p:txBody>
      </p:sp>
      <p:pic>
        <p:nvPicPr>
          <p:cNvPr id="7171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914400"/>
            <a:ext cx="6324600" cy="594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CACDF-9875-4E58-AE90-4A9D192172E3}" type="slidenum">
              <a:rPr lang="en-US" smtClean="0"/>
              <a:pPr>
                <a:defRPr/>
              </a:pPr>
              <a:t>40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sz="3200" smtClean="0"/>
              <a:t>An Example Query in DMQL</a:t>
            </a:r>
          </a:p>
        </p:txBody>
      </p:sp>
      <p:pic>
        <p:nvPicPr>
          <p:cNvPr id="43013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" y="990600"/>
            <a:ext cx="8610600" cy="1524000"/>
          </a:xfrm>
          <a:noFill/>
        </p:spPr>
      </p:pic>
      <p:pic>
        <p:nvPicPr>
          <p:cNvPr id="43014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743200"/>
            <a:ext cx="8915400" cy="3657600"/>
          </a:xfrm>
          <a:noFill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67200" y="2667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763000" y="3059113"/>
            <a:ext cx="609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(3)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410200" y="3429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(2)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153400" y="3810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4191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467600" y="48768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00400" y="5334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(2)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962400" y="56388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33600" y="6096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70C0"/>
                </a:solidFill>
              </a:rPr>
              <a:t>(5)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25AC6-6487-4D3D-A6EB-465B46F5F2E7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Why Data Mining Query Language? 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5175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Automated vs. query-driven?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Finding all the patterns autonomously in a database?—unrealistic because the patterns could be too many but uninteresting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 should be an interactive process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User directs what to be mined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Users must be provided with a set of</a:t>
            </a:r>
            <a:r>
              <a:rPr lang="en-US" sz="2000" smtClean="0">
                <a:solidFill>
                  <a:srgbClr val="0070C0"/>
                </a:solidFill>
              </a:rPr>
              <a:t> primitives </a:t>
            </a:r>
            <a:r>
              <a:rPr lang="en-US" sz="2000" smtClean="0"/>
              <a:t>to be used to 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000" smtClean="0"/>
              <a:t>	communicate with the data mining system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Incorporating these primitives in a </a:t>
            </a:r>
            <a:r>
              <a:rPr lang="en-US" sz="2000" smtClean="0">
                <a:solidFill>
                  <a:srgbClr val="0070C0"/>
                </a:solidFill>
              </a:rPr>
              <a:t>data mining query language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More flexible user interaction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Foundation for design of graphical user interface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Standardization of data mining industry and practice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30280-A903-42DB-B3FA-3C9457DC9F23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9144000" cy="6858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2800" dirty="0" smtClean="0"/>
              <a:t>1.8 Integration </a:t>
            </a:r>
            <a:r>
              <a:rPr lang="en-US" sz="2800" dirty="0"/>
              <a:t>of Data Mining and Data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Warehousing</a:t>
            </a:r>
            <a:endParaRPr lang="en-US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153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ea typeface="+mn-ea"/>
                <a:cs typeface="맑은 고딕"/>
              </a:rPr>
              <a:t>No coupling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Flat file processing, no utilization of any functions of a DB/DW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	system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Not recommended</a:t>
            </a:r>
          </a:p>
          <a:p>
            <a:pPr marL="342900" indent="-34290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ea typeface="+mn-ea"/>
                <a:cs typeface="맑은 고딕"/>
              </a:rPr>
              <a:t>Loose coupling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Fetching data from DB/DW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Does not explore data structures and query optimization methods provided by DB/DW system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Difficult to achieve high scalability and good performance with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	large data sets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797D4-FD87-4AD2-A950-BF39A888AEDB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9144000" cy="6858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2800" dirty="0" smtClean="0"/>
              <a:t>1.8 Integration </a:t>
            </a:r>
            <a:r>
              <a:rPr lang="en-US" sz="2800" dirty="0"/>
              <a:t>of Data Mining and Data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Warehousing</a:t>
            </a:r>
            <a:endParaRPr lang="en-US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447800"/>
            <a:ext cx="876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ea typeface="+mn-ea"/>
                <a:cs typeface="맑은 고딕"/>
              </a:rPr>
              <a:t>Semi-tight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Efficient implementations of a few essential data mining primitives in a DB/DW system are provided, e.g., sorting, indexing, aggregation,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	histogram analysis, </a:t>
            </a:r>
            <a:r>
              <a:rPr lang="en-US" sz="2000" dirty="0" err="1">
                <a:latin typeface="+mn-lt"/>
                <a:ea typeface="+mn-ea"/>
                <a:cs typeface="맑은 고딕"/>
              </a:rPr>
              <a:t>multiway</a:t>
            </a:r>
            <a:r>
              <a:rPr lang="en-US" sz="2000" dirty="0">
                <a:latin typeface="+mn-lt"/>
                <a:ea typeface="+mn-ea"/>
                <a:cs typeface="맑은 고딕"/>
              </a:rPr>
              <a:t> join, </a:t>
            </a:r>
            <a:r>
              <a:rPr lang="en-US" sz="2000" dirty="0" err="1">
                <a:latin typeface="+mn-lt"/>
                <a:ea typeface="+mn-ea"/>
                <a:cs typeface="맑은 고딕"/>
              </a:rPr>
              <a:t>precomputation</a:t>
            </a:r>
            <a:r>
              <a:rPr lang="en-US" sz="2000" dirty="0">
                <a:latin typeface="+mn-lt"/>
                <a:ea typeface="+mn-ea"/>
                <a:cs typeface="맑은 고딕"/>
              </a:rPr>
              <a:t> of some stat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	functions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Enhanced DM performance</a:t>
            </a:r>
          </a:p>
          <a:p>
            <a:pPr marL="342900" indent="-34290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ea typeface="+mn-ea"/>
                <a:cs typeface="맑은 고딕"/>
              </a:rPr>
              <a:t>Tight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DM is smoothly integrated into a DB/DW system, mining query is 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  <a:cs typeface="맑은 고딕"/>
              </a:rPr>
              <a:t>	optimized based on mining query analysis, data structures, indexing, query processing methods of a DB/DW system</a:t>
            </a:r>
          </a:p>
          <a:p>
            <a:pPr marL="742950" lvl="1" indent="-285750" latinLnBrk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>
                <a:ea typeface="맑은 고딕"/>
                <a:cs typeface="맑은 고딕"/>
              </a:rPr>
              <a:t>A uniform information processing environment, highly desirable</a:t>
            </a:r>
            <a:endParaRPr lang="en-US" sz="2000" dirty="0">
              <a:latin typeface="+mn-lt"/>
              <a:ea typeface="+mn-ea"/>
              <a:cs typeface="맑은 고딕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8A3DA-00AB-4CA1-96C2-B42C2672B5D2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5857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1.9 Major </a:t>
            </a:r>
            <a:r>
              <a:rPr lang="en-US" sz="3200" dirty="0"/>
              <a:t>Issues in Data Mining</a:t>
            </a:r>
            <a:endParaRPr lang="en-US" sz="3200" b="0" u="sng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334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Mining methodology and User interaction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Mining different kinds of knowledge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DM should cover a wide spectrum of data analysis and knowledge discovery tasks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Enable to use the database in different ways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Require the development of numerous data mining techniques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Interactive mining of knowledge at multiple levels of abstraction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Difficult to know exactly what will be discovered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Allow users to focus the search, refine data mining requests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Incorporation of background knowledge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Guide the discovery process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Allow discovered patterns to be expressed in concise terms and different levels of abstraction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Data mining query languages and ad hoc data mining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High-level query languages need to be developed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Should be integrated with a DB/DW query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3287E-D57D-4FBA-9319-6D84A5E54C8C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5857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1.9 Major </a:t>
            </a:r>
            <a:r>
              <a:rPr lang="en-US" sz="3200" dirty="0"/>
              <a:t>Issues in Data Mining</a:t>
            </a:r>
            <a:endParaRPr lang="en-US" sz="3200" b="0" u="sng"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334000"/>
          </a:xfrm>
          <a:noFill/>
        </p:spPr>
        <p:txBody>
          <a:bodyPr lIns="92075" tIns="46038" rIns="92075" bIns="46038"/>
          <a:lstStyle/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Presentation and visualization of results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Knowledge should be easily understood and directly usable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High level languages, visual representations or other expressive forms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Require the DM system to adopt the above techniques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Handling noisy or incomplete data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Require data cleaning methods and data analysis methods that can handle noise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Pattern evaluation – the interestingness problem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How to develop techniques to access the interestingness of discovered patterns, especially with subjective measures bases on user beliefs or expectations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3C849-607D-4FCE-A37B-3AA68FF71A2E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5857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1.9 Major </a:t>
            </a:r>
            <a:r>
              <a:rPr lang="en-US" sz="3200" dirty="0"/>
              <a:t>Issues in Data Mining</a:t>
            </a:r>
            <a:endParaRPr lang="en-US" sz="3200" b="0" u="sng" dirty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334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Performance Issues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Efficiency and scalability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Huge amount of data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Running time must be predictable and acceptable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Parallel, distributed and incremental mining algorithms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Divide the data into partitions and processed in parallel</a:t>
            </a:r>
            <a:endParaRPr lang="en-US" sz="1200" smtClean="0"/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Incorporate database updates without having to mine the entire data again from </a:t>
            </a:r>
          </a:p>
          <a:p>
            <a:pPr lvl="2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1600" smtClean="0"/>
              <a:t>	scratch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Diversity of Database Types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Other database that contain complex data objects, multimedia data, 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2000" smtClean="0"/>
              <a:t>	spatial data, etc.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Expect to have different DM systems for different kinds of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Heterogeneous databases and global information systems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 smtClean="0"/>
              <a:t>Web mining becomes a very challenging and fast-evolving field in data mining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A4CF6-8EFF-4A58-9B03-C7321674BF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523875"/>
            <a:ext cx="6794500" cy="6191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 smtClean="0"/>
              <a:t>1.2 What </a:t>
            </a:r>
            <a:r>
              <a:rPr lang="en-US" sz="3200" dirty="0"/>
              <a:t>Is Data Mining?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Data mining (knowledge discovery from data)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Extraction of interesting </a:t>
            </a:r>
            <a:r>
              <a:rPr lang="en-US" sz="1600" smtClean="0"/>
              <a:t>(</a:t>
            </a:r>
            <a:r>
              <a:rPr lang="en-GB" sz="2000" u="sng" smtClean="0"/>
              <a:t>non-trivial,</a:t>
            </a:r>
            <a:r>
              <a:rPr lang="en-GB" sz="2000" smtClean="0"/>
              <a:t> </a:t>
            </a:r>
            <a:r>
              <a:rPr lang="en-GB" sz="2000" u="sng" smtClean="0"/>
              <a:t>implicit</a:t>
            </a:r>
            <a:r>
              <a:rPr lang="en-GB" sz="2000" smtClean="0"/>
              <a:t>, </a:t>
            </a:r>
            <a:r>
              <a:rPr lang="en-GB" sz="2000" u="sng" smtClean="0"/>
              <a:t>previously unknown</a:t>
            </a:r>
            <a:r>
              <a:rPr lang="en-GB" sz="2000" smtClean="0"/>
              <a:t> and </a:t>
            </a:r>
            <a:r>
              <a:rPr lang="en-GB" sz="2000" u="sng" smtClean="0"/>
              <a:t>potentially useful)</a:t>
            </a:r>
            <a:r>
              <a:rPr lang="en-GB" smtClean="0"/>
              <a:t> </a:t>
            </a:r>
            <a:r>
              <a:rPr lang="en-GB" sz="2000" smtClean="0"/>
              <a:t>patterns or knowledge from huge amount of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Data mining: a misnomer?</a:t>
            </a:r>
            <a:endParaRPr lang="en-GB" sz="1600" smtClean="0"/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Alternative names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Knowledge discovery (mining) in databases (KDD), knowledge 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2000" smtClean="0"/>
              <a:t>	extraction, data/pattern analysis, data archeology, data dredging, information harvesting, business intelligence, etc.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620000" y="5384800"/>
          <a:ext cx="1524000" cy="1117600"/>
        </p:xfrm>
        <a:graphic>
          <a:graphicData uri="http://schemas.openxmlformats.org/presentationml/2006/ole">
            <p:oleObj spid="_x0000_s1026" name="Clip" r:id="rId3" imgW="4582440" imgH="3359160" progId="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7848600" y="457200"/>
          <a:ext cx="1087438" cy="1295400"/>
        </p:xfrm>
        <a:graphic>
          <a:graphicData uri="http://schemas.openxmlformats.org/presentationml/2006/ole">
            <p:oleObj spid="_x0000_s1027" name="Clip" r:id="rId4" imgW="1088640" imgH="1174680" progId="">
              <p:embed/>
            </p:oleObj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Potential Applications</a:t>
            </a:r>
            <a:endParaRPr lang="en-US" sz="3200" dirty="0">
              <a:cs typeface="+mj-cs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1816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2000" dirty="0" smtClean="0"/>
              <a:t>Data analysis and decision support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Market analysis and management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dirty="0" smtClean="0"/>
              <a:t>Target marketing, customer relationship management (CRM), 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 smtClean="0"/>
              <a:t>   market basket analysis, cross selling, market segmentation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Risk analysis and management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dirty="0" smtClean="0"/>
              <a:t>Forecasting, customer retention, improved underwriting, quality </a:t>
            </a:r>
          </a:p>
          <a:p>
            <a:pPr lvl="2"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 smtClean="0"/>
              <a:t>   control, competitive analysis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Fraud detection and detection of unusual patterns (outliers)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2000" dirty="0" smtClean="0"/>
              <a:t>Other Applications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Text mining (news group, email, documents) and Web mining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Stream data mining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2000" dirty="0" smtClean="0"/>
              <a:t>Bioinformatics and bio-data analysis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37513-E76A-4264-8359-023868DB808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4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763000" cy="685800"/>
          </a:xfrm>
        </p:spPr>
        <p:txBody>
          <a:bodyPr lIns="92075" tIns="46038" rIns="92075" bIns="46038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cs typeface="+mj-cs"/>
              </a:rPr>
              <a:t>Ex</a:t>
            </a:r>
            <a:r>
              <a:rPr lang="en-US" sz="3200" dirty="0" smtClean="0">
                <a:cs typeface="+mj-cs"/>
              </a:rPr>
              <a:t>.: </a:t>
            </a:r>
            <a:r>
              <a:rPr lang="en-US" sz="3200" dirty="0">
                <a:cs typeface="+mj-cs"/>
              </a:rPr>
              <a:t>Market Analysis and Management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64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1800" smtClean="0"/>
              <a:t>Where does the data come from?—Credit card transactions, loyalty cards, </a:t>
            </a:r>
          </a:p>
          <a:p>
            <a:pPr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1800" smtClean="0"/>
              <a:t>	discount coupons, customer complaint calls, surveys …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Target marketing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Find clusters of “model” customers who share the same characteristics: interest, </a:t>
            </a:r>
          </a:p>
          <a:p>
            <a:pPr lvl="1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1600" smtClean="0"/>
              <a:t>	income level, spending habits, etc.,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200" smtClean="0"/>
              <a:t>E.g. Most customers with income level 60k – 80k with food expenses $600 - $800 a month live in that area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Determine customer purchasing patterns over time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200" smtClean="0"/>
              <a:t>E.g. Customers who are between 20 and 29 years old, with income of 20k – 29k usually buy this type of  CD player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Cross-market analysis—Find associations/co-relations between product sales, &amp; predict based on such association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400" smtClean="0"/>
              <a:t>E.g. Customers who buy computer A usually buy software B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E40D-8664-46EA-88CE-090B0A4846C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4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372600" cy="685800"/>
          </a:xfrm>
        </p:spPr>
        <p:txBody>
          <a:bodyPr lIns="92075" tIns="46038" rIns="92075" bIns="46038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Ex.: </a:t>
            </a:r>
            <a:r>
              <a:rPr lang="en-US" sz="3200" dirty="0">
                <a:cs typeface="+mj-cs"/>
              </a:rPr>
              <a:t>Market Analysis and </a:t>
            </a:r>
            <a:r>
              <a:rPr lang="en-US" sz="3200" dirty="0" smtClean="0">
                <a:cs typeface="+mj-cs"/>
              </a:rPr>
              <a:t>Management (2)</a:t>
            </a:r>
            <a:endParaRPr lang="en-US" sz="3200" dirty="0">
              <a:cs typeface="+mj-cs"/>
            </a:endParaRP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4572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1800" smtClean="0"/>
              <a:t>Customer requirement analysis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Identify the best products for different customers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Predict what factors will attract new customers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Provision of summary information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Multidimensional summary reports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200" smtClean="0"/>
              <a:t>E.g. Summarize all transactions of the first quarter from three different branches</a:t>
            </a:r>
          </a:p>
          <a:p>
            <a:pPr lvl="2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1200" smtClean="0"/>
              <a:t>	        Summarize all transactions of last year from a particular branch</a:t>
            </a:r>
          </a:p>
          <a:p>
            <a:pPr lvl="2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1200" smtClean="0"/>
              <a:t>	        Summarize all transactions of a particular product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Statistical summary information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200" smtClean="0"/>
              <a:t>E.g. What is the average age for customers who buy product A?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Fraud detection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Find outliers of unusual transactions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Financial planning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smtClean="0"/>
              <a:t>Summarize and compare the resources and spending</a:t>
            </a:r>
          </a:p>
          <a:p>
            <a:pPr lvl="1" eaLnBrk="1" hangingPunct="1">
              <a:lnSpc>
                <a:spcPct val="110000"/>
              </a:lnSpc>
            </a:pPr>
            <a:endParaRPr lang="en-US" sz="160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Mining: Concepts and Techniques</a:t>
            </a:r>
          </a:p>
        </p:txBody>
      </p:sp>
      <p:sp>
        <p:nvSpPr>
          <p:cNvPr id="44134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144000" cy="9144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200" dirty="0"/>
              <a:t>Knowledge Discovery (KDD) Process</a:t>
            </a:r>
            <a:endParaRPr lang="en-US" sz="3200" b="0" dirty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59387"/>
            <a:ext cx="8153400" cy="54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id 01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Verdana"/>
        <a:ea typeface="맑은 고딕"/>
        <a:cs typeface=""/>
      </a:majorFont>
      <a:minorFont>
        <a:latin typeface="Tahoma"/>
        <a:ea typeface="맑은 고딕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 01 ppt</Template>
  <TotalTime>7273</TotalTime>
  <Words>2009</Words>
  <Application>Microsoft Office PowerPoint</Application>
  <PresentationFormat>On-screen Show (4:3)</PresentationFormat>
  <Paragraphs>490</Paragraphs>
  <Slides>46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grid 01 ppt</vt:lpstr>
      <vt:lpstr>Clip</vt:lpstr>
      <vt:lpstr>Data Mining:  Concepts and Techniques  — Chapter 1 — — Introduction —</vt:lpstr>
      <vt:lpstr>Outline</vt:lpstr>
      <vt:lpstr>1.1 Why Data Mining?</vt:lpstr>
      <vt:lpstr>Evolution of Database Technology</vt:lpstr>
      <vt:lpstr>1.2 What Is Data Mining?</vt:lpstr>
      <vt:lpstr>Potential Applications</vt:lpstr>
      <vt:lpstr>Ex.: Market Analysis and Management</vt:lpstr>
      <vt:lpstr>Ex.: Market Analysis and Management (2)</vt:lpstr>
      <vt:lpstr>Knowledge Discovery (KDD) Process</vt:lpstr>
      <vt:lpstr>KDD Process: Several Key Steps</vt:lpstr>
      <vt:lpstr>Data Mining and Business Intelligence </vt:lpstr>
      <vt:lpstr>A typical DM System Architecture</vt:lpstr>
      <vt:lpstr>A typical DM System Architecture (2)</vt:lpstr>
      <vt:lpstr>Confluence of Multiple Disciplines </vt:lpstr>
      <vt:lpstr>1.3 On What Kinds of Data?</vt:lpstr>
      <vt:lpstr>Relational Databases</vt:lpstr>
      <vt:lpstr>Relational Databases (2) – AllElectronics store</vt:lpstr>
      <vt:lpstr>Relational Databases (3)</vt:lpstr>
      <vt:lpstr>Data Warehouses</vt:lpstr>
      <vt:lpstr>Data Warehouses (2)</vt:lpstr>
      <vt:lpstr>Data Warehouses (3)</vt:lpstr>
      <vt:lpstr>Transactional Databases</vt:lpstr>
      <vt:lpstr>1.4 Data Mining Functionalities  - What kinds of patterns can be mined? </vt:lpstr>
      <vt:lpstr>1.4 Data Mining Functionalities  - What kinds of patterns can be mined? </vt:lpstr>
      <vt:lpstr>1.4 Data Mining Functionalities  - What kinds of patterns can be mined? </vt:lpstr>
      <vt:lpstr>1.4 Data Mining Functionalities  - What kinds of patterns can be mined? </vt:lpstr>
      <vt:lpstr>1.4 Data Mining Functionalities  - What kinds of patterns can be mined? </vt:lpstr>
      <vt:lpstr>Data Mining Functionalities (2)</vt:lpstr>
      <vt:lpstr>Data Mining Functionalities (2)</vt:lpstr>
      <vt:lpstr>1.5 Are All of the Patterns Interesting?</vt:lpstr>
      <vt:lpstr>1.5 Are All of the Patterns Interesting?</vt:lpstr>
      <vt:lpstr>1.5 Are All of the Patterns Interesting?</vt:lpstr>
      <vt:lpstr>1.6 Classification of data mining systems </vt:lpstr>
      <vt:lpstr>1.6 Classification of data mining systems </vt:lpstr>
      <vt:lpstr>1.7 Data Mining Task Primitives</vt:lpstr>
      <vt:lpstr>1.7 Data Mining Task Primitives</vt:lpstr>
      <vt:lpstr>1.7 Data Mining Task Primitives</vt:lpstr>
      <vt:lpstr>1.7 Data Mining Task Primitives</vt:lpstr>
      <vt:lpstr>Slide 39</vt:lpstr>
      <vt:lpstr>An Example Query in DMQL</vt:lpstr>
      <vt:lpstr>Why Data Mining Query Language? </vt:lpstr>
      <vt:lpstr>1.8 Integration of Data Mining and Data  Warehousing</vt:lpstr>
      <vt:lpstr>1.8 Integration of Data Mining and Data  Warehousing</vt:lpstr>
      <vt:lpstr>1.9 Major Issues in Data Mining</vt:lpstr>
      <vt:lpstr>1.9 Major Issues in Data Mining</vt:lpstr>
      <vt:lpstr>1.9 Major Issues in Data Mining</vt:lpstr>
    </vt:vector>
  </TitlesOfParts>
  <Company>Purdue School of Engineering and Technology, IUPUI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Mining:  Concepts and Techniques  — Chapter 1 — — Introduction —</dc:title>
  <dc:creator>Lingma</dc:creator>
  <cp:lastModifiedBy>vaag1</cp:lastModifiedBy>
  <cp:revision>106</cp:revision>
  <dcterms:created xsi:type="dcterms:W3CDTF">2007-07-12T01:45:22Z</dcterms:created>
  <dcterms:modified xsi:type="dcterms:W3CDTF">2021-04-12T21:31:29Z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TC300004291033</vt:lpwstr>
  </property>
</Properties>
</file>